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6" r:id="rId1"/>
  </p:sldMasterIdLst>
  <p:notesMasterIdLst>
    <p:notesMasterId r:id="rId79"/>
  </p:notesMasterIdLst>
  <p:sldIdLst>
    <p:sldId id="331" r:id="rId2"/>
    <p:sldId id="381" r:id="rId3"/>
    <p:sldId id="285" r:id="rId4"/>
    <p:sldId id="256" r:id="rId5"/>
    <p:sldId id="264" r:id="rId6"/>
    <p:sldId id="336" r:id="rId7"/>
    <p:sldId id="258" r:id="rId8"/>
    <p:sldId id="286" r:id="rId9"/>
    <p:sldId id="342" r:id="rId10"/>
    <p:sldId id="338" r:id="rId11"/>
    <p:sldId id="337" r:id="rId12"/>
    <p:sldId id="343" r:id="rId13"/>
    <p:sldId id="339" r:id="rId14"/>
    <p:sldId id="340" r:id="rId15"/>
    <p:sldId id="341" r:id="rId16"/>
    <p:sldId id="354" r:id="rId17"/>
    <p:sldId id="344" r:id="rId18"/>
    <p:sldId id="353" r:id="rId19"/>
    <p:sldId id="382" r:id="rId20"/>
    <p:sldId id="362" r:id="rId21"/>
    <p:sldId id="376" r:id="rId22"/>
    <p:sldId id="377" r:id="rId23"/>
    <p:sldId id="378" r:id="rId24"/>
    <p:sldId id="379" r:id="rId25"/>
    <p:sldId id="332" r:id="rId26"/>
    <p:sldId id="345" r:id="rId27"/>
    <p:sldId id="346" r:id="rId28"/>
    <p:sldId id="380" r:id="rId29"/>
    <p:sldId id="363" r:id="rId30"/>
    <p:sldId id="347" r:id="rId31"/>
    <p:sldId id="348" r:id="rId32"/>
    <p:sldId id="349" r:id="rId33"/>
    <p:sldId id="350" r:id="rId34"/>
    <p:sldId id="333" r:id="rId35"/>
    <p:sldId id="352" r:id="rId36"/>
    <p:sldId id="383" r:id="rId37"/>
    <p:sldId id="355" r:id="rId38"/>
    <p:sldId id="384" r:id="rId39"/>
    <p:sldId id="356" r:id="rId40"/>
    <p:sldId id="357" r:id="rId41"/>
    <p:sldId id="358" r:id="rId42"/>
    <p:sldId id="359" r:id="rId43"/>
    <p:sldId id="334" r:id="rId44"/>
    <p:sldId id="391" r:id="rId45"/>
    <p:sldId id="360" r:id="rId46"/>
    <p:sldId id="392" r:id="rId47"/>
    <p:sldId id="393" r:id="rId48"/>
    <p:sldId id="395" r:id="rId49"/>
    <p:sldId id="394" r:id="rId50"/>
    <p:sldId id="396" r:id="rId51"/>
    <p:sldId id="397" r:id="rId52"/>
    <p:sldId id="398" r:id="rId53"/>
    <p:sldId id="399" r:id="rId54"/>
    <p:sldId id="400" r:id="rId55"/>
    <p:sldId id="401" r:id="rId56"/>
    <p:sldId id="402" r:id="rId57"/>
    <p:sldId id="403" r:id="rId58"/>
    <p:sldId id="404" r:id="rId59"/>
    <p:sldId id="335" r:id="rId60"/>
    <p:sldId id="366" r:id="rId61"/>
    <p:sldId id="367" r:id="rId62"/>
    <p:sldId id="387" r:id="rId63"/>
    <p:sldId id="368" r:id="rId64"/>
    <p:sldId id="388" r:id="rId65"/>
    <p:sldId id="389" r:id="rId66"/>
    <p:sldId id="369" r:id="rId67"/>
    <p:sldId id="370" r:id="rId68"/>
    <p:sldId id="390" r:id="rId69"/>
    <p:sldId id="372" r:id="rId70"/>
    <p:sldId id="385" r:id="rId71"/>
    <p:sldId id="386" r:id="rId72"/>
    <p:sldId id="371" r:id="rId73"/>
    <p:sldId id="373" r:id="rId74"/>
    <p:sldId id="374" r:id="rId75"/>
    <p:sldId id="330" r:id="rId76"/>
    <p:sldId id="375" r:id="rId77"/>
    <p:sldId id="263" r:id="rId78"/>
  </p:sldIdLst>
  <p:sldSz cx="12192000" cy="6858000"/>
  <p:notesSz cx="6858000" cy="9144000"/>
  <p:embeddedFontLst>
    <p:embeddedFont>
      <p:font typeface="Century Gothic" panose="020B0502020202020204" pitchFamily="34" charset="0"/>
      <p:regular r:id="rId80"/>
      <p:bold r:id="rId81"/>
      <p:italic r:id="rId82"/>
      <p:boldItalic r:id="rId83"/>
    </p:embeddedFont>
    <p:embeddedFont>
      <p:font typeface="Segoe UI Light" panose="020B0502040204020203" pitchFamily="34" charset="0"/>
      <p:regular r:id="rId84"/>
      <p:italic r:id="rId85"/>
    </p:embeddedFont>
    <p:embeddedFont>
      <p:font typeface="等线" panose="02010600030101010101" pitchFamily="2" charset="-122"/>
      <p:regular r:id="rId86"/>
      <p:bold r:id="rId87"/>
    </p:embeddedFont>
    <p:embeddedFont>
      <p:font typeface="楷体" panose="02010609060101010101" pitchFamily="49" charset="-122"/>
      <p:regular r:id="rId88"/>
    </p:embeddedFont>
    <p:embeddedFont>
      <p:font typeface="微软雅黑" panose="020B0503020204020204" pitchFamily="34" charset="-122"/>
      <p:regular r:id="rId89"/>
      <p:bold r:id="rId90"/>
    </p:embeddedFont>
  </p:embeddedFontLst>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pos="7469" userDrawn="1">
          <p15:clr>
            <a:srgbClr val="A4A3A4"/>
          </p15:clr>
        </p15:guide>
        <p15:guide id="4" pos="211" userDrawn="1">
          <p15:clr>
            <a:srgbClr val="A4A3A4"/>
          </p15:clr>
        </p15:guide>
        <p15:guide id="5" orient="horz" pos="164" userDrawn="1">
          <p15:clr>
            <a:srgbClr val="A4A3A4"/>
          </p15:clr>
        </p15:guide>
        <p15:guide id="6" orient="horz" pos="40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3C00"/>
    <a:srgbClr val="D9DADC"/>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81" autoAdjust="0"/>
    <p:restoredTop sz="94693"/>
  </p:normalViewPr>
  <p:slideViewPr>
    <p:cSldViewPr snapToGrid="0" snapToObjects="1">
      <p:cViewPr varScale="1">
        <p:scale>
          <a:sx n="91" d="100"/>
          <a:sy n="91" d="100"/>
        </p:scale>
        <p:origin x="150" y="82"/>
      </p:cViewPr>
      <p:guideLst>
        <p:guide pos="3840"/>
        <p:guide orient="horz" pos="2160"/>
        <p:guide pos="7469"/>
        <p:guide pos="211"/>
        <p:guide orient="horz" pos="164"/>
        <p:guide orient="horz" pos="4088"/>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F0510-60BB-4584-9305-21B68E410E35}" type="datetimeFigureOut">
              <a:rPr lang="zh-CN" altLang="en-US" smtClean="0"/>
              <a:t>2021/10/18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8B5FB8-E79D-4101-B7F6-7789BF944F97}" type="slidenum">
              <a:rPr lang="zh-CN" altLang="en-US" smtClean="0"/>
              <a:t>‹#›</a:t>
            </a:fld>
            <a:endParaRPr lang="zh-CN" altLang="en-US"/>
          </a:p>
        </p:txBody>
      </p:sp>
    </p:spTree>
    <p:extLst>
      <p:ext uri="{BB962C8B-B14F-4D97-AF65-F5344CB8AC3E}">
        <p14:creationId xmlns:p14="http://schemas.microsoft.com/office/powerpoint/2010/main" val="245702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28B5FB8-E79D-4101-B7F6-7789BF944F97}" type="slidenum">
              <a:rPr lang="zh-CN" altLang="en-US" smtClean="0"/>
              <a:t>1</a:t>
            </a:fld>
            <a:endParaRPr lang="zh-CN" altLang="en-US"/>
          </a:p>
        </p:txBody>
      </p:sp>
    </p:spTree>
    <p:extLst>
      <p:ext uri="{BB962C8B-B14F-4D97-AF65-F5344CB8AC3E}">
        <p14:creationId xmlns:p14="http://schemas.microsoft.com/office/powerpoint/2010/main" val="3982990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14</a:t>
            </a:fld>
            <a:endParaRPr lang="zh-CN" altLang="en-US"/>
          </a:p>
        </p:txBody>
      </p:sp>
    </p:spTree>
    <p:extLst>
      <p:ext uri="{BB962C8B-B14F-4D97-AF65-F5344CB8AC3E}">
        <p14:creationId xmlns:p14="http://schemas.microsoft.com/office/powerpoint/2010/main" val="323284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15</a:t>
            </a:fld>
            <a:endParaRPr lang="zh-CN" altLang="en-US"/>
          </a:p>
        </p:txBody>
      </p:sp>
    </p:spTree>
    <p:extLst>
      <p:ext uri="{BB962C8B-B14F-4D97-AF65-F5344CB8AC3E}">
        <p14:creationId xmlns:p14="http://schemas.microsoft.com/office/powerpoint/2010/main" val="3498589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16</a:t>
            </a:fld>
            <a:endParaRPr lang="zh-CN" altLang="en-US"/>
          </a:p>
        </p:txBody>
      </p:sp>
    </p:spTree>
    <p:extLst>
      <p:ext uri="{BB962C8B-B14F-4D97-AF65-F5344CB8AC3E}">
        <p14:creationId xmlns:p14="http://schemas.microsoft.com/office/powerpoint/2010/main" val="663910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17</a:t>
            </a:fld>
            <a:endParaRPr lang="zh-CN" altLang="en-US"/>
          </a:p>
        </p:txBody>
      </p:sp>
    </p:spTree>
    <p:extLst>
      <p:ext uri="{BB962C8B-B14F-4D97-AF65-F5344CB8AC3E}">
        <p14:creationId xmlns:p14="http://schemas.microsoft.com/office/powerpoint/2010/main" val="1698709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18</a:t>
            </a:fld>
            <a:endParaRPr lang="zh-CN" altLang="en-US"/>
          </a:p>
        </p:txBody>
      </p:sp>
    </p:spTree>
    <p:extLst>
      <p:ext uri="{BB962C8B-B14F-4D97-AF65-F5344CB8AC3E}">
        <p14:creationId xmlns:p14="http://schemas.microsoft.com/office/powerpoint/2010/main" val="933654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19</a:t>
            </a:fld>
            <a:endParaRPr lang="zh-CN" altLang="en-US"/>
          </a:p>
        </p:txBody>
      </p:sp>
    </p:spTree>
    <p:extLst>
      <p:ext uri="{BB962C8B-B14F-4D97-AF65-F5344CB8AC3E}">
        <p14:creationId xmlns:p14="http://schemas.microsoft.com/office/powerpoint/2010/main" val="319314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20</a:t>
            </a:fld>
            <a:endParaRPr lang="zh-CN" altLang="en-US"/>
          </a:p>
        </p:txBody>
      </p:sp>
    </p:spTree>
    <p:extLst>
      <p:ext uri="{BB962C8B-B14F-4D97-AF65-F5344CB8AC3E}">
        <p14:creationId xmlns:p14="http://schemas.microsoft.com/office/powerpoint/2010/main" val="1056421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21</a:t>
            </a:fld>
            <a:endParaRPr lang="zh-CN" altLang="en-US"/>
          </a:p>
        </p:txBody>
      </p:sp>
    </p:spTree>
    <p:extLst>
      <p:ext uri="{BB962C8B-B14F-4D97-AF65-F5344CB8AC3E}">
        <p14:creationId xmlns:p14="http://schemas.microsoft.com/office/powerpoint/2010/main" val="3514125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22</a:t>
            </a:fld>
            <a:endParaRPr lang="zh-CN" altLang="en-US"/>
          </a:p>
        </p:txBody>
      </p:sp>
    </p:spTree>
    <p:extLst>
      <p:ext uri="{BB962C8B-B14F-4D97-AF65-F5344CB8AC3E}">
        <p14:creationId xmlns:p14="http://schemas.microsoft.com/office/powerpoint/2010/main" val="639236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23</a:t>
            </a:fld>
            <a:endParaRPr lang="zh-CN" altLang="en-US"/>
          </a:p>
        </p:txBody>
      </p:sp>
    </p:spTree>
    <p:extLst>
      <p:ext uri="{BB962C8B-B14F-4D97-AF65-F5344CB8AC3E}">
        <p14:creationId xmlns:p14="http://schemas.microsoft.com/office/powerpoint/2010/main" val="2813345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a:t>
            </a:fld>
            <a:endParaRPr lang="zh-CN" altLang="en-US"/>
          </a:p>
        </p:txBody>
      </p:sp>
    </p:spTree>
    <p:extLst>
      <p:ext uri="{BB962C8B-B14F-4D97-AF65-F5344CB8AC3E}">
        <p14:creationId xmlns:p14="http://schemas.microsoft.com/office/powerpoint/2010/main" val="2303297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24</a:t>
            </a:fld>
            <a:endParaRPr lang="zh-CN" altLang="en-US"/>
          </a:p>
        </p:txBody>
      </p:sp>
    </p:spTree>
    <p:extLst>
      <p:ext uri="{BB962C8B-B14F-4D97-AF65-F5344CB8AC3E}">
        <p14:creationId xmlns:p14="http://schemas.microsoft.com/office/powerpoint/2010/main" val="58359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26</a:t>
            </a:fld>
            <a:endParaRPr lang="zh-CN" altLang="en-US"/>
          </a:p>
        </p:txBody>
      </p:sp>
    </p:spTree>
    <p:extLst>
      <p:ext uri="{BB962C8B-B14F-4D97-AF65-F5344CB8AC3E}">
        <p14:creationId xmlns:p14="http://schemas.microsoft.com/office/powerpoint/2010/main" val="3114113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27</a:t>
            </a:fld>
            <a:endParaRPr lang="zh-CN" altLang="en-US"/>
          </a:p>
        </p:txBody>
      </p:sp>
    </p:spTree>
    <p:extLst>
      <p:ext uri="{BB962C8B-B14F-4D97-AF65-F5344CB8AC3E}">
        <p14:creationId xmlns:p14="http://schemas.microsoft.com/office/powerpoint/2010/main" val="4063611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28</a:t>
            </a:fld>
            <a:endParaRPr lang="zh-CN" altLang="en-US"/>
          </a:p>
        </p:txBody>
      </p:sp>
    </p:spTree>
    <p:extLst>
      <p:ext uri="{BB962C8B-B14F-4D97-AF65-F5344CB8AC3E}">
        <p14:creationId xmlns:p14="http://schemas.microsoft.com/office/powerpoint/2010/main" val="235826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29</a:t>
            </a:fld>
            <a:endParaRPr lang="zh-CN" altLang="en-US"/>
          </a:p>
        </p:txBody>
      </p:sp>
    </p:spTree>
    <p:extLst>
      <p:ext uri="{BB962C8B-B14F-4D97-AF65-F5344CB8AC3E}">
        <p14:creationId xmlns:p14="http://schemas.microsoft.com/office/powerpoint/2010/main" val="1964988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30</a:t>
            </a:fld>
            <a:endParaRPr lang="zh-CN" altLang="en-US"/>
          </a:p>
        </p:txBody>
      </p:sp>
    </p:spTree>
    <p:extLst>
      <p:ext uri="{BB962C8B-B14F-4D97-AF65-F5344CB8AC3E}">
        <p14:creationId xmlns:p14="http://schemas.microsoft.com/office/powerpoint/2010/main" val="3770836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31</a:t>
            </a:fld>
            <a:endParaRPr lang="zh-CN" altLang="en-US"/>
          </a:p>
        </p:txBody>
      </p:sp>
    </p:spTree>
    <p:extLst>
      <p:ext uri="{BB962C8B-B14F-4D97-AF65-F5344CB8AC3E}">
        <p14:creationId xmlns:p14="http://schemas.microsoft.com/office/powerpoint/2010/main" val="2092838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32</a:t>
            </a:fld>
            <a:endParaRPr lang="zh-CN" altLang="en-US"/>
          </a:p>
        </p:txBody>
      </p:sp>
    </p:spTree>
    <p:extLst>
      <p:ext uri="{BB962C8B-B14F-4D97-AF65-F5344CB8AC3E}">
        <p14:creationId xmlns:p14="http://schemas.microsoft.com/office/powerpoint/2010/main" val="1187632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33</a:t>
            </a:fld>
            <a:endParaRPr lang="zh-CN" altLang="en-US"/>
          </a:p>
        </p:txBody>
      </p:sp>
    </p:spTree>
    <p:extLst>
      <p:ext uri="{BB962C8B-B14F-4D97-AF65-F5344CB8AC3E}">
        <p14:creationId xmlns:p14="http://schemas.microsoft.com/office/powerpoint/2010/main" val="4151845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35</a:t>
            </a:fld>
            <a:endParaRPr lang="zh-CN" altLang="en-US"/>
          </a:p>
        </p:txBody>
      </p:sp>
    </p:spTree>
    <p:extLst>
      <p:ext uri="{BB962C8B-B14F-4D97-AF65-F5344CB8AC3E}">
        <p14:creationId xmlns:p14="http://schemas.microsoft.com/office/powerpoint/2010/main" val="1165628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28B5FB8-E79D-4101-B7F6-7789BF944F97}" type="slidenum">
              <a:rPr lang="zh-CN" altLang="en-US" smtClean="0"/>
              <a:t>4</a:t>
            </a:fld>
            <a:endParaRPr lang="zh-CN" altLang="en-US"/>
          </a:p>
        </p:txBody>
      </p:sp>
    </p:spTree>
    <p:extLst>
      <p:ext uri="{BB962C8B-B14F-4D97-AF65-F5344CB8AC3E}">
        <p14:creationId xmlns:p14="http://schemas.microsoft.com/office/powerpoint/2010/main" val="3982990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36</a:t>
            </a:fld>
            <a:endParaRPr lang="zh-CN" altLang="en-US"/>
          </a:p>
        </p:txBody>
      </p:sp>
    </p:spTree>
    <p:extLst>
      <p:ext uri="{BB962C8B-B14F-4D97-AF65-F5344CB8AC3E}">
        <p14:creationId xmlns:p14="http://schemas.microsoft.com/office/powerpoint/2010/main" val="296083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37</a:t>
            </a:fld>
            <a:endParaRPr lang="zh-CN" altLang="en-US"/>
          </a:p>
        </p:txBody>
      </p:sp>
    </p:spTree>
    <p:extLst>
      <p:ext uri="{BB962C8B-B14F-4D97-AF65-F5344CB8AC3E}">
        <p14:creationId xmlns:p14="http://schemas.microsoft.com/office/powerpoint/2010/main" val="2684648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38</a:t>
            </a:fld>
            <a:endParaRPr lang="zh-CN" altLang="en-US"/>
          </a:p>
        </p:txBody>
      </p:sp>
    </p:spTree>
    <p:extLst>
      <p:ext uri="{BB962C8B-B14F-4D97-AF65-F5344CB8AC3E}">
        <p14:creationId xmlns:p14="http://schemas.microsoft.com/office/powerpoint/2010/main" val="3827199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39</a:t>
            </a:fld>
            <a:endParaRPr lang="zh-CN" altLang="en-US"/>
          </a:p>
        </p:txBody>
      </p:sp>
    </p:spTree>
    <p:extLst>
      <p:ext uri="{BB962C8B-B14F-4D97-AF65-F5344CB8AC3E}">
        <p14:creationId xmlns:p14="http://schemas.microsoft.com/office/powerpoint/2010/main" val="2666279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40</a:t>
            </a:fld>
            <a:endParaRPr lang="zh-CN" altLang="en-US"/>
          </a:p>
        </p:txBody>
      </p:sp>
    </p:spTree>
    <p:extLst>
      <p:ext uri="{BB962C8B-B14F-4D97-AF65-F5344CB8AC3E}">
        <p14:creationId xmlns:p14="http://schemas.microsoft.com/office/powerpoint/2010/main" val="759851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41</a:t>
            </a:fld>
            <a:endParaRPr lang="zh-CN" altLang="en-US"/>
          </a:p>
        </p:txBody>
      </p:sp>
    </p:spTree>
    <p:extLst>
      <p:ext uri="{BB962C8B-B14F-4D97-AF65-F5344CB8AC3E}">
        <p14:creationId xmlns:p14="http://schemas.microsoft.com/office/powerpoint/2010/main" val="28887787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42</a:t>
            </a:fld>
            <a:endParaRPr lang="zh-CN" altLang="en-US"/>
          </a:p>
        </p:txBody>
      </p:sp>
    </p:spTree>
    <p:extLst>
      <p:ext uri="{BB962C8B-B14F-4D97-AF65-F5344CB8AC3E}">
        <p14:creationId xmlns:p14="http://schemas.microsoft.com/office/powerpoint/2010/main" val="17551515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44</a:t>
            </a:fld>
            <a:endParaRPr lang="zh-CN" altLang="en-US"/>
          </a:p>
        </p:txBody>
      </p:sp>
    </p:spTree>
    <p:extLst>
      <p:ext uri="{BB962C8B-B14F-4D97-AF65-F5344CB8AC3E}">
        <p14:creationId xmlns:p14="http://schemas.microsoft.com/office/powerpoint/2010/main" val="12485166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45</a:t>
            </a:fld>
            <a:endParaRPr lang="zh-CN" altLang="en-US"/>
          </a:p>
        </p:txBody>
      </p:sp>
    </p:spTree>
    <p:extLst>
      <p:ext uri="{BB962C8B-B14F-4D97-AF65-F5344CB8AC3E}">
        <p14:creationId xmlns:p14="http://schemas.microsoft.com/office/powerpoint/2010/main" val="7935193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46</a:t>
            </a:fld>
            <a:endParaRPr lang="zh-CN" altLang="en-US"/>
          </a:p>
        </p:txBody>
      </p:sp>
    </p:spTree>
    <p:extLst>
      <p:ext uri="{BB962C8B-B14F-4D97-AF65-F5344CB8AC3E}">
        <p14:creationId xmlns:p14="http://schemas.microsoft.com/office/powerpoint/2010/main" val="2596399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8</a:t>
            </a:fld>
            <a:endParaRPr lang="zh-CN" altLang="en-US"/>
          </a:p>
        </p:txBody>
      </p:sp>
    </p:spTree>
    <p:extLst>
      <p:ext uri="{BB962C8B-B14F-4D97-AF65-F5344CB8AC3E}">
        <p14:creationId xmlns:p14="http://schemas.microsoft.com/office/powerpoint/2010/main" val="42725395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47</a:t>
            </a:fld>
            <a:endParaRPr lang="zh-CN" altLang="en-US"/>
          </a:p>
        </p:txBody>
      </p:sp>
    </p:spTree>
    <p:extLst>
      <p:ext uri="{BB962C8B-B14F-4D97-AF65-F5344CB8AC3E}">
        <p14:creationId xmlns:p14="http://schemas.microsoft.com/office/powerpoint/2010/main" val="3421718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48</a:t>
            </a:fld>
            <a:endParaRPr lang="zh-CN" altLang="en-US"/>
          </a:p>
        </p:txBody>
      </p:sp>
    </p:spTree>
    <p:extLst>
      <p:ext uri="{BB962C8B-B14F-4D97-AF65-F5344CB8AC3E}">
        <p14:creationId xmlns:p14="http://schemas.microsoft.com/office/powerpoint/2010/main" val="4054921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49</a:t>
            </a:fld>
            <a:endParaRPr lang="zh-CN" altLang="en-US"/>
          </a:p>
        </p:txBody>
      </p:sp>
    </p:spTree>
    <p:extLst>
      <p:ext uri="{BB962C8B-B14F-4D97-AF65-F5344CB8AC3E}">
        <p14:creationId xmlns:p14="http://schemas.microsoft.com/office/powerpoint/2010/main" val="8474155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50</a:t>
            </a:fld>
            <a:endParaRPr lang="zh-CN" altLang="en-US"/>
          </a:p>
        </p:txBody>
      </p:sp>
    </p:spTree>
    <p:extLst>
      <p:ext uri="{BB962C8B-B14F-4D97-AF65-F5344CB8AC3E}">
        <p14:creationId xmlns:p14="http://schemas.microsoft.com/office/powerpoint/2010/main" val="8655356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51</a:t>
            </a:fld>
            <a:endParaRPr lang="zh-CN" altLang="en-US"/>
          </a:p>
        </p:txBody>
      </p:sp>
    </p:spTree>
    <p:extLst>
      <p:ext uri="{BB962C8B-B14F-4D97-AF65-F5344CB8AC3E}">
        <p14:creationId xmlns:p14="http://schemas.microsoft.com/office/powerpoint/2010/main" val="3254869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52</a:t>
            </a:fld>
            <a:endParaRPr lang="zh-CN" altLang="en-US"/>
          </a:p>
        </p:txBody>
      </p:sp>
    </p:spTree>
    <p:extLst>
      <p:ext uri="{BB962C8B-B14F-4D97-AF65-F5344CB8AC3E}">
        <p14:creationId xmlns:p14="http://schemas.microsoft.com/office/powerpoint/2010/main" val="27569417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53</a:t>
            </a:fld>
            <a:endParaRPr lang="zh-CN" altLang="en-US"/>
          </a:p>
        </p:txBody>
      </p:sp>
    </p:spTree>
    <p:extLst>
      <p:ext uri="{BB962C8B-B14F-4D97-AF65-F5344CB8AC3E}">
        <p14:creationId xmlns:p14="http://schemas.microsoft.com/office/powerpoint/2010/main" val="35188988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54</a:t>
            </a:fld>
            <a:endParaRPr lang="zh-CN" altLang="en-US"/>
          </a:p>
        </p:txBody>
      </p:sp>
    </p:spTree>
    <p:extLst>
      <p:ext uri="{BB962C8B-B14F-4D97-AF65-F5344CB8AC3E}">
        <p14:creationId xmlns:p14="http://schemas.microsoft.com/office/powerpoint/2010/main" val="21573340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55</a:t>
            </a:fld>
            <a:endParaRPr lang="zh-CN" altLang="en-US"/>
          </a:p>
        </p:txBody>
      </p:sp>
    </p:spTree>
    <p:extLst>
      <p:ext uri="{BB962C8B-B14F-4D97-AF65-F5344CB8AC3E}">
        <p14:creationId xmlns:p14="http://schemas.microsoft.com/office/powerpoint/2010/main" val="42313954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56</a:t>
            </a:fld>
            <a:endParaRPr lang="zh-CN" altLang="en-US"/>
          </a:p>
        </p:txBody>
      </p:sp>
    </p:spTree>
    <p:extLst>
      <p:ext uri="{BB962C8B-B14F-4D97-AF65-F5344CB8AC3E}">
        <p14:creationId xmlns:p14="http://schemas.microsoft.com/office/powerpoint/2010/main" val="2826679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9</a:t>
            </a:fld>
            <a:endParaRPr lang="zh-CN" altLang="en-US"/>
          </a:p>
        </p:txBody>
      </p:sp>
    </p:spTree>
    <p:extLst>
      <p:ext uri="{BB962C8B-B14F-4D97-AF65-F5344CB8AC3E}">
        <p14:creationId xmlns:p14="http://schemas.microsoft.com/office/powerpoint/2010/main" val="28068112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57</a:t>
            </a:fld>
            <a:endParaRPr lang="zh-CN" altLang="en-US"/>
          </a:p>
        </p:txBody>
      </p:sp>
    </p:spTree>
    <p:extLst>
      <p:ext uri="{BB962C8B-B14F-4D97-AF65-F5344CB8AC3E}">
        <p14:creationId xmlns:p14="http://schemas.microsoft.com/office/powerpoint/2010/main" val="176064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58</a:t>
            </a:fld>
            <a:endParaRPr lang="zh-CN" altLang="en-US"/>
          </a:p>
        </p:txBody>
      </p:sp>
    </p:spTree>
    <p:extLst>
      <p:ext uri="{BB962C8B-B14F-4D97-AF65-F5344CB8AC3E}">
        <p14:creationId xmlns:p14="http://schemas.microsoft.com/office/powerpoint/2010/main" val="42607919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60</a:t>
            </a:fld>
            <a:endParaRPr lang="zh-CN" altLang="en-US"/>
          </a:p>
        </p:txBody>
      </p:sp>
    </p:spTree>
    <p:extLst>
      <p:ext uri="{BB962C8B-B14F-4D97-AF65-F5344CB8AC3E}">
        <p14:creationId xmlns:p14="http://schemas.microsoft.com/office/powerpoint/2010/main" val="24993639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61</a:t>
            </a:fld>
            <a:endParaRPr lang="zh-CN" altLang="en-US"/>
          </a:p>
        </p:txBody>
      </p:sp>
    </p:spTree>
    <p:extLst>
      <p:ext uri="{BB962C8B-B14F-4D97-AF65-F5344CB8AC3E}">
        <p14:creationId xmlns:p14="http://schemas.microsoft.com/office/powerpoint/2010/main" val="16132571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62</a:t>
            </a:fld>
            <a:endParaRPr lang="zh-CN" altLang="en-US"/>
          </a:p>
        </p:txBody>
      </p:sp>
    </p:spTree>
    <p:extLst>
      <p:ext uri="{BB962C8B-B14F-4D97-AF65-F5344CB8AC3E}">
        <p14:creationId xmlns:p14="http://schemas.microsoft.com/office/powerpoint/2010/main" val="22371351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63</a:t>
            </a:fld>
            <a:endParaRPr lang="zh-CN" altLang="en-US"/>
          </a:p>
        </p:txBody>
      </p:sp>
    </p:spTree>
    <p:extLst>
      <p:ext uri="{BB962C8B-B14F-4D97-AF65-F5344CB8AC3E}">
        <p14:creationId xmlns:p14="http://schemas.microsoft.com/office/powerpoint/2010/main" val="37023336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64</a:t>
            </a:fld>
            <a:endParaRPr lang="zh-CN" altLang="en-US"/>
          </a:p>
        </p:txBody>
      </p:sp>
    </p:spTree>
    <p:extLst>
      <p:ext uri="{BB962C8B-B14F-4D97-AF65-F5344CB8AC3E}">
        <p14:creationId xmlns:p14="http://schemas.microsoft.com/office/powerpoint/2010/main" val="868012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65</a:t>
            </a:fld>
            <a:endParaRPr lang="zh-CN" altLang="en-US"/>
          </a:p>
        </p:txBody>
      </p:sp>
    </p:spTree>
    <p:extLst>
      <p:ext uri="{BB962C8B-B14F-4D97-AF65-F5344CB8AC3E}">
        <p14:creationId xmlns:p14="http://schemas.microsoft.com/office/powerpoint/2010/main" val="33362060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66</a:t>
            </a:fld>
            <a:endParaRPr lang="zh-CN" altLang="en-US"/>
          </a:p>
        </p:txBody>
      </p:sp>
    </p:spTree>
    <p:extLst>
      <p:ext uri="{BB962C8B-B14F-4D97-AF65-F5344CB8AC3E}">
        <p14:creationId xmlns:p14="http://schemas.microsoft.com/office/powerpoint/2010/main" val="545560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67</a:t>
            </a:fld>
            <a:endParaRPr lang="zh-CN" altLang="en-US"/>
          </a:p>
        </p:txBody>
      </p:sp>
    </p:spTree>
    <p:extLst>
      <p:ext uri="{BB962C8B-B14F-4D97-AF65-F5344CB8AC3E}">
        <p14:creationId xmlns:p14="http://schemas.microsoft.com/office/powerpoint/2010/main" val="814663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10</a:t>
            </a:fld>
            <a:endParaRPr lang="zh-CN" altLang="en-US"/>
          </a:p>
        </p:txBody>
      </p:sp>
    </p:spTree>
    <p:extLst>
      <p:ext uri="{BB962C8B-B14F-4D97-AF65-F5344CB8AC3E}">
        <p14:creationId xmlns:p14="http://schemas.microsoft.com/office/powerpoint/2010/main" val="18782081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68</a:t>
            </a:fld>
            <a:endParaRPr lang="zh-CN" altLang="en-US"/>
          </a:p>
        </p:txBody>
      </p:sp>
    </p:spTree>
    <p:extLst>
      <p:ext uri="{BB962C8B-B14F-4D97-AF65-F5344CB8AC3E}">
        <p14:creationId xmlns:p14="http://schemas.microsoft.com/office/powerpoint/2010/main" val="6443182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69</a:t>
            </a:fld>
            <a:endParaRPr lang="zh-CN" altLang="en-US"/>
          </a:p>
        </p:txBody>
      </p:sp>
    </p:spTree>
    <p:extLst>
      <p:ext uri="{BB962C8B-B14F-4D97-AF65-F5344CB8AC3E}">
        <p14:creationId xmlns:p14="http://schemas.microsoft.com/office/powerpoint/2010/main" val="16765788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70</a:t>
            </a:fld>
            <a:endParaRPr lang="zh-CN" altLang="en-US"/>
          </a:p>
        </p:txBody>
      </p:sp>
    </p:spTree>
    <p:extLst>
      <p:ext uri="{BB962C8B-B14F-4D97-AF65-F5344CB8AC3E}">
        <p14:creationId xmlns:p14="http://schemas.microsoft.com/office/powerpoint/2010/main" val="24931801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71</a:t>
            </a:fld>
            <a:endParaRPr lang="zh-CN" altLang="en-US"/>
          </a:p>
        </p:txBody>
      </p:sp>
    </p:spTree>
    <p:extLst>
      <p:ext uri="{BB962C8B-B14F-4D97-AF65-F5344CB8AC3E}">
        <p14:creationId xmlns:p14="http://schemas.microsoft.com/office/powerpoint/2010/main" val="42648087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72</a:t>
            </a:fld>
            <a:endParaRPr lang="zh-CN" altLang="en-US"/>
          </a:p>
        </p:txBody>
      </p:sp>
    </p:spTree>
    <p:extLst>
      <p:ext uri="{BB962C8B-B14F-4D97-AF65-F5344CB8AC3E}">
        <p14:creationId xmlns:p14="http://schemas.microsoft.com/office/powerpoint/2010/main" val="9857420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73</a:t>
            </a:fld>
            <a:endParaRPr lang="zh-CN" altLang="en-US"/>
          </a:p>
        </p:txBody>
      </p:sp>
    </p:spTree>
    <p:extLst>
      <p:ext uri="{BB962C8B-B14F-4D97-AF65-F5344CB8AC3E}">
        <p14:creationId xmlns:p14="http://schemas.microsoft.com/office/powerpoint/2010/main" val="38706412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74</a:t>
            </a:fld>
            <a:endParaRPr lang="zh-CN" altLang="en-US"/>
          </a:p>
        </p:txBody>
      </p:sp>
    </p:spTree>
    <p:extLst>
      <p:ext uri="{BB962C8B-B14F-4D97-AF65-F5344CB8AC3E}">
        <p14:creationId xmlns:p14="http://schemas.microsoft.com/office/powerpoint/2010/main" val="190572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11</a:t>
            </a:fld>
            <a:endParaRPr lang="zh-CN" altLang="en-US"/>
          </a:p>
        </p:txBody>
      </p:sp>
    </p:spTree>
    <p:extLst>
      <p:ext uri="{BB962C8B-B14F-4D97-AF65-F5344CB8AC3E}">
        <p14:creationId xmlns:p14="http://schemas.microsoft.com/office/powerpoint/2010/main" val="2708551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12</a:t>
            </a:fld>
            <a:endParaRPr lang="zh-CN" altLang="en-US"/>
          </a:p>
        </p:txBody>
      </p:sp>
    </p:spTree>
    <p:extLst>
      <p:ext uri="{BB962C8B-B14F-4D97-AF65-F5344CB8AC3E}">
        <p14:creationId xmlns:p14="http://schemas.microsoft.com/office/powerpoint/2010/main" val="3211866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13</a:t>
            </a:fld>
            <a:endParaRPr lang="zh-CN" altLang="en-US"/>
          </a:p>
        </p:txBody>
      </p:sp>
    </p:spTree>
    <p:extLst>
      <p:ext uri="{BB962C8B-B14F-4D97-AF65-F5344CB8AC3E}">
        <p14:creationId xmlns:p14="http://schemas.microsoft.com/office/powerpoint/2010/main" val="40792321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281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B99F00F-FC95-482C-B1F7-6A41D0225CCD}"/>
              </a:ext>
            </a:extLst>
          </p:cNvPr>
          <p:cNvSpPr/>
          <p:nvPr userDrawn="1"/>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13" name="直接连接符 12">
            <a:extLst>
              <a:ext uri="{FF2B5EF4-FFF2-40B4-BE49-F238E27FC236}">
                <a16:creationId xmlns:a16="http://schemas.microsoft.com/office/drawing/2014/main" id="{6CDDA43F-E533-43F2-B999-F8C1DDCD1369}"/>
              </a:ext>
            </a:extLst>
          </p:cNvPr>
          <p:cNvCxnSpPr/>
          <p:nvPr userDrawn="1"/>
        </p:nvCxnSpPr>
        <p:spPr>
          <a:xfrm flipH="1">
            <a:off x="3080651"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65B85C3-A5D5-4B42-B524-487F69BCA317}"/>
              </a:ext>
            </a:extLst>
          </p:cNvPr>
          <p:cNvCxnSpPr/>
          <p:nvPr userDrawn="1"/>
        </p:nvCxnSpPr>
        <p:spPr>
          <a:xfrm flipH="1">
            <a:off x="5055034"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13F6391-54F8-4148-9868-6B6FEEA122D2}"/>
              </a:ext>
            </a:extLst>
          </p:cNvPr>
          <p:cNvCxnSpPr/>
          <p:nvPr userDrawn="1"/>
        </p:nvCxnSpPr>
        <p:spPr>
          <a:xfrm flipH="1">
            <a:off x="7063275"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0791773-BC87-4AC3-B67D-178B9BE30CA9}"/>
              </a:ext>
            </a:extLst>
          </p:cNvPr>
          <p:cNvCxnSpPr/>
          <p:nvPr userDrawn="1"/>
        </p:nvCxnSpPr>
        <p:spPr>
          <a:xfrm flipH="1">
            <a:off x="9080847"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占位符 17">
            <a:extLst>
              <a:ext uri="{FF2B5EF4-FFF2-40B4-BE49-F238E27FC236}">
                <a16:creationId xmlns:a16="http://schemas.microsoft.com/office/drawing/2014/main" id="{C393B442-A911-45B8-B9B2-D8466FBCC887}"/>
              </a:ext>
            </a:extLst>
          </p:cNvPr>
          <p:cNvSpPr>
            <a:spLocks noGrp="1"/>
          </p:cNvSpPr>
          <p:nvPr>
            <p:ph type="body" sz="quarter" idx="10" hasCustomPrompt="1"/>
          </p:nvPr>
        </p:nvSpPr>
        <p:spPr>
          <a:xfrm>
            <a:off x="1286827" y="72410"/>
            <a:ext cx="1566454" cy="369332"/>
          </a:xfrm>
          <a:prstGeom prst="rect">
            <a:avLst/>
          </a:prstGeom>
          <a:noFill/>
        </p:spPr>
        <p:txBody>
          <a:bodyPr wrap="square" rtlCol="0">
            <a:spAutoFit/>
          </a:bodyPr>
          <a:lstStyle>
            <a:lvl1pPr marL="0" indent="0" algn="l">
              <a:buNone/>
              <a:defRPr lang="zh-CN" altLang="en-US" sz="2000" dirty="0">
                <a:solidFill>
                  <a:schemeClr val="bg1"/>
                </a:solidFill>
              </a:defRPr>
            </a:lvl1pPr>
          </a:lstStyle>
          <a:p>
            <a:pPr marL="0" lvl="0"/>
            <a:r>
              <a:rPr lang="en-US" altLang="zh-CN" dirty="0"/>
              <a:t>01 </a:t>
            </a:r>
            <a:r>
              <a:rPr lang="zh-CN" altLang="en-US" dirty="0"/>
              <a:t>基本内容</a:t>
            </a:r>
          </a:p>
        </p:txBody>
      </p:sp>
      <p:sp>
        <p:nvSpPr>
          <p:cNvPr id="18" name="文本占位符 19">
            <a:extLst>
              <a:ext uri="{FF2B5EF4-FFF2-40B4-BE49-F238E27FC236}">
                <a16:creationId xmlns:a16="http://schemas.microsoft.com/office/drawing/2014/main" id="{F1F399F8-7F8F-4FD5-91A1-EEDBC18D08B7}"/>
              </a:ext>
            </a:extLst>
          </p:cNvPr>
          <p:cNvSpPr>
            <a:spLocks noGrp="1"/>
          </p:cNvSpPr>
          <p:nvPr>
            <p:ph type="body" sz="quarter" idx="11" hasCustomPrompt="1"/>
          </p:nvPr>
        </p:nvSpPr>
        <p:spPr>
          <a:xfrm>
            <a:off x="3419496"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19" name="文本占位符 19">
            <a:extLst>
              <a:ext uri="{FF2B5EF4-FFF2-40B4-BE49-F238E27FC236}">
                <a16:creationId xmlns:a16="http://schemas.microsoft.com/office/drawing/2014/main" id="{3126214D-8463-4DD9-BD5D-34555F2B68CF}"/>
              </a:ext>
            </a:extLst>
          </p:cNvPr>
          <p:cNvSpPr>
            <a:spLocks noGrp="1"/>
          </p:cNvSpPr>
          <p:nvPr>
            <p:ph type="body" sz="quarter" idx="12" hasCustomPrompt="1"/>
          </p:nvPr>
        </p:nvSpPr>
        <p:spPr>
          <a:xfrm>
            <a:off x="5414307"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0" name="文本占位符 19">
            <a:extLst>
              <a:ext uri="{FF2B5EF4-FFF2-40B4-BE49-F238E27FC236}">
                <a16:creationId xmlns:a16="http://schemas.microsoft.com/office/drawing/2014/main" id="{0AE461FF-210A-42D6-BE7C-3A900A4F82F4}"/>
              </a:ext>
            </a:extLst>
          </p:cNvPr>
          <p:cNvSpPr>
            <a:spLocks noGrp="1"/>
          </p:cNvSpPr>
          <p:nvPr>
            <p:ph type="body" sz="quarter" idx="13" hasCustomPrompt="1"/>
          </p:nvPr>
        </p:nvSpPr>
        <p:spPr>
          <a:xfrm>
            <a:off x="7409118"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1" name="文本占位符 19">
            <a:extLst>
              <a:ext uri="{FF2B5EF4-FFF2-40B4-BE49-F238E27FC236}">
                <a16:creationId xmlns:a16="http://schemas.microsoft.com/office/drawing/2014/main" id="{E4F82383-80F7-4C97-846B-7BF5AB2DE765}"/>
              </a:ext>
            </a:extLst>
          </p:cNvPr>
          <p:cNvSpPr>
            <a:spLocks noGrp="1"/>
          </p:cNvSpPr>
          <p:nvPr>
            <p:ph type="body" sz="quarter" idx="14" hasCustomPrompt="1"/>
          </p:nvPr>
        </p:nvSpPr>
        <p:spPr>
          <a:xfrm>
            <a:off x="9403929"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cxnSp>
        <p:nvCxnSpPr>
          <p:cNvPr id="22" name="直接连接符 21">
            <a:extLst>
              <a:ext uri="{FF2B5EF4-FFF2-40B4-BE49-F238E27FC236}">
                <a16:creationId xmlns:a16="http://schemas.microsoft.com/office/drawing/2014/main" id="{888D0498-F262-46DA-B389-3C5CAEB14CDB}"/>
              </a:ext>
            </a:extLst>
          </p:cNvPr>
          <p:cNvCxnSpPr>
            <a:cxnSpLocks/>
          </p:cNvCxnSpPr>
          <p:nvPr userDrawn="1"/>
        </p:nvCxnSpPr>
        <p:spPr>
          <a:xfrm>
            <a:off x="1181133" y="1429518"/>
            <a:ext cx="4060081" cy="0"/>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FE6F2691-0877-46BD-B498-D227F30FF83D}"/>
              </a:ext>
            </a:extLst>
          </p:cNvPr>
          <p:cNvPicPr>
            <a:picLocks noChangeAspect="1"/>
          </p:cNvPicPr>
          <p:nvPr userDrawn="1"/>
        </p:nvPicPr>
        <p:blipFill>
          <a:blip r:embed="rId3"/>
          <a:stretch>
            <a:fillRect/>
          </a:stretch>
        </p:blipFill>
        <p:spPr>
          <a:xfrm>
            <a:off x="556063" y="667655"/>
            <a:ext cx="861697" cy="861697"/>
          </a:xfrm>
          <a:prstGeom prst="rect">
            <a:avLst/>
          </a:prstGeom>
        </p:spPr>
      </p:pic>
    </p:spTree>
    <p:extLst>
      <p:ext uri="{BB962C8B-B14F-4D97-AF65-F5344CB8AC3E}">
        <p14:creationId xmlns:p14="http://schemas.microsoft.com/office/powerpoint/2010/main" val="2287456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40C91B4-283E-4E34-A6F4-21790ADA4809}"/>
              </a:ext>
            </a:extLst>
          </p:cNvPr>
          <p:cNvSpPr/>
          <p:nvPr userDrawn="1"/>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9" name="直接连接符 8">
            <a:extLst>
              <a:ext uri="{FF2B5EF4-FFF2-40B4-BE49-F238E27FC236}">
                <a16:creationId xmlns:a16="http://schemas.microsoft.com/office/drawing/2014/main" id="{BA501A87-BA63-4736-B5E1-9D15B1700A06}"/>
              </a:ext>
            </a:extLst>
          </p:cNvPr>
          <p:cNvCxnSpPr/>
          <p:nvPr userDrawn="1"/>
        </p:nvCxnSpPr>
        <p:spPr>
          <a:xfrm flipH="1">
            <a:off x="3080651"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3F9E048-33BC-4937-B745-813F4455131B}"/>
              </a:ext>
            </a:extLst>
          </p:cNvPr>
          <p:cNvCxnSpPr/>
          <p:nvPr userDrawn="1"/>
        </p:nvCxnSpPr>
        <p:spPr>
          <a:xfrm flipH="1">
            <a:off x="5055034"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6712DC1-FA3B-4116-88AE-4D22F9C00636}"/>
              </a:ext>
            </a:extLst>
          </p:cNvPr>
          <p:cNvCxnSpPr/>
          <p:nvPr userDrawn="1"/>
        </p:nvCxnSpPr>
        <p:spPr>
          <a:xfrm flipH="1">
            <a:off x="7063275"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4472870-9023-4B1D-9D48-6FFBB2608049}"/>
              </a:ext>
            </a:extLst>
          </p:cNvPr>
          <p:cNvCxnSpPr/>
          <p:nvPr userDrawn="1"/>
        </p:nvCxnSpPr>
        <p:spPr>
          <a:xfrm flipH="1">
            <a:off x="9080847"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占位符 17">
            <a:extLst>
              <a:ext uri="{FF2B5EF4-FFF2-40B4-BE49-F238E27FC236}">
                <a16:creationId xmlns:a16="http://schemas.microsoft.com/office/drawing/2014/main" id="{EE19D22A-C1E1-40BF-B2BE-6240AAB9E133}"/>
              </a:ext>
            </a:extLst>
          </p:cNvPr>
          <p:cNvSpPr>
            <a:spLocks noGrp="1"/>
          </p:cNvSpPr>
          <p:nvPr>
            <p:ph type="body" sz="quarter" idx="10" hasCustomPrompt="1"/>
          </p:nvPr>
        </p:nvSpPr>
        <p:spPr>
          <a:xfrm>
            <a:off x="1424685" y="72410"/>
            <a:ext cx="1428596" cy="341632"/>
          </a:xfrm>
          <a:prstGeom prst="rect">
            <a:avLst/>
          </a:prstGeom>
          <a:noFill/>
        </p:spPr>
        <p:txBody>
          <a:bodyPr wrap="square" rtlCol="0">
            <a:spAutoFit/>
          </a:bodyPr>
          <a:lstStyle>
            <a:lvl1pPr marL="0" indent="0" algn="l">
              <a:buNone/>
              <a:defRPr lang="zh-CN" altLang="en-US" sz="1800" dirty="0">
                <a:solidFill>
                  <a:schemeClr val="bg1"/>
                </a:solidFill>
              </a:defRPr>
            </a:lvl1pPr>
          </a:lstStyle>
          <a:p>
            <a:pPr marL="0" lvl="0"/>
            <a:r>
              <a:rPr lang="en-US" altLang="zh-CN" dirty="0"/>
              <a:t>01</a:t>
            </a:r>
            <a:endParaRPr lang="zh-CN" altLang="en-US" dirty="0"/>
          </a:p>
        </p:txBody>
      </p:sp>
      <p:sp>
        <p:nvSpPr>
          <p:cNvPr id="20" name="文本占位符 19">
            <a:extLst>
              <a:ext uri="{FF2B5EF4-FFF2-40B4-BE49-F238E27FC236}">
                <a16:creationId xmlns:a16="http://schemas.microsoft.com/office/drawing/2014/main" id="{9D348924-D5BD-46F4-8FC5-FA7ABB7A7D92}"/>
              </a:ext>
            </a:extLst>
          </p:cNvPr>
          <p:cNvSpPr>
            <a:spLocks noGrp="1"/>
          </p:cNvSpPr>
          <p:nvPr>
            <p:ph type="body" sz="quarter" idx="11" hasCustomPrompt="1"/>
          </p:nvPr>
        </p:nvSpPr>
        <p:spPr>
          <a:xfrm>
            <a:off x="3419496"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1" name="文本占位符 19">
            <a:extLst>
              <a:ext uri="{FF2B5EF4-FFF2-40B4-BE49-F238E27FC236}">
                <a16:creationId xmlns:a16="http://schemas.microsoft.com/office/drawing/2014/main" id="{6E091483-4ECF-4E7D-9481-FAA1314701A8}"/>
              </a:ext>
            </a:extLst>
          </p:cNvPr>
          <p:cNvSpPr>
            <a:spLocks noGrp="1"/>
          </p:cNvSpPr>
          <p:nvPr>
            <p:ph type="body" sz="quarter" idx="12" hasCustomPrompt="1"/>
          </p:nvPr>
        </p:nvSpPr>
        <p:spPr>
          <a:xfrm>
            <a:off x="5414307"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2" name="文本占位符 19">
            <a:extLst>
              <a:ext uri="{FF2B5EF4-FFF2-40B4-BE49-F238E27FC236}">
                <a16:creationId xmlns:a16="http://schemas.microsoft.com/office/drawing/2014/main" id="{FB9395B4-103C-4344-AFAF-6B5CBB2CDFB8}"/>
              </a:ext>
            </a:extLst>
          </p:cNvPr>
          <p:cNvSpPr>
            <a:spLocks noGrp="1"/>
          </p:cNvSpPr>
          <p:nvPr>
            <p:ph type="body" sz="quarter" idx="13" hasCustomPrompt="1"/>
          </p:nvPr>
        </p:nvSpPr>
        <p:spPr>
          <a:xfrm>
            <a:off x="7409118"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5" name="文本占位符 19">
            <a:extLst>
              <a:ext uri="{FF2B5EF4-FFF2-40B4-BE49-F238E27FC236}">
                <a16:creationId xmlns:a16="http://schemas.microsoft.com/office/drawing/2014/main" id="{1E4F5A60-AB29-4034-AA19-508221B7DAAA}"/>
              </a:ext>
            </a:extLst>
          </p:cNvPr>
          <p:cNvSpPr>
            <a:spLocks noGrp="1"/>
          </p:cNvSpPr>
          <p:nvPr>
            <p:ph type="body" sz="quarter" idx="14" hasCustomPrompt="1"/>
          </p:nvPr>
        </p:nvSpPr>
        <p:spPr>
          <a:xfrm>
            <a:off x="9403929"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Tree>
    <p:extLst>
      <p:ext uri="{BB962C8B-B14F-4D97-AF65-F5344CB8AC3E}">
        <p14:creationId xmlns:p14="http://schemas.microsoft.com/office/powerpoint/2010/main" val="2718975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5"/>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70" y="5989475"/>
            <a:ext cx="1960033" cy="533400"/>
          </a:xfrm>
          <a:prstGeom prst="rect">
            <a:avLst/>
          </a:prstGeom>
        </p:spPr>
        <p:txBody>
          <a:bodyPr vert="horz" anchor="ctr"/>
          <a:lstStyle>
            <a:lvl1pPr marL="0" indent="0" algn="ctr">
              <a:buNone/>
              <a:defRPr sz="1600" b="1"/>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矩形 5"/>
          <p:cNvSpPr/>
          <p:nvPr userDrawn="1"/>
        </p:nvSpPr>
        <p:spPr>
          <a:xfrm>
            <a:off x="1443790" y="1304047"/>
            <a:ext cx="9432758" cy="4942749"/>
          </a:xfrm>
          <a:prstGeom prst="rect">
            <a:avLst/>
          </a:prstGeom>
          <a:blipFill>
            <a:blip r:embed="rId2"/>
            <a:srcRect/>
            <a:stretch>
              <a:fillRect b="-726"/>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440603" y="759873"/>
            <a:ext cx="1569660" cy="369332"/>
          </a:xfrm>
          <a:prstGeom prst="rect">
            <a:avLst/>
          </a:prstGeom>
        </p:spPr>
        <p:txBody>
          <a:bodyPr wrap="none">
            <a:spAutoFit/>
          </a:bodyPr>
          <a:lstStyle/>
          <a:p>
            <a:pPr defTabSz="609570"/>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6" y="182449"/>
            <a:ext cx="777777" cy="246221"/>
          </a:xfrm>
          <a:prstGeom prst="rect">
            <a:avLst/>
          </a:prstGeom>
        </p:spPr>
        <p:txBody>
          <a:bodyPr wrap="none">
            <a:spAutoFit/>
          </a:bodyPr>
          <a:lstStyle/>
          <a:p>
            <a:pPr defTabSz="609570"/>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6" y="759873"/>
            <a:ext cx="646331" cy="369332"/>
          </a:xfrm>
          <a:prstGeom prst="rect">
            <a:avLst/>
          </a:prstGeom>
        </p:spPr>
        <p:txBody>
          <a:bodyPr wrap="none">
            <a:spAutoFit/>
          </a:bodyPr>
          <a:lstStyle/>
          <a:p>
            <a:pPr defTabSz="609570"/>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92" y="759875"/>
            <a:ext cx="1402001" cy="3453253"/>
          </a:xfrm>
          <a:prstGeom prst="rect">
            <a:avLst/>
          </a:prstGeom>
        </p:spPr>
        <p:txBody>
          <a:bodyPr wrap="square">
            <a:spAutoFit/>
          </a:bodyPr>
          <a:lstStyle/>
          <a:p>
            <a:pPr defTabSz="609570">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背景图片出处</a:t>
            </a:r>
          </a:p>
          <a:p>
            <a:pPr defTabSz="609570">
              <a:lnSpc>
                <a:spcPct val="130000"/>
              </a:lnSpc>
            </a:pPr>
            <a:endParaRPr lang="zh-CN" altLang="en-US" sz="1400" dirty="0">
              <a:solidFill>
                <a:srgbClr val="FFFFFF"/>
              </a:solidFill>
              <a:latin typeface="Segoe UI Light"/>
              <a:ea typeface="微软雅黑"/>
              <a:cs typeface="Segoe UI Light"/>
            </a:endParaRPr>
          </a:p>
          <a:p>
            <a:pPr defTabSz="609570">
              <a:lnSpc>
                <a:spcPct val="130000"/>
              </a:lnSpc>
            </a:pPr>
            <a:endParaRPr lang="zh-CN" altLang="en-US"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3" y="759876"/>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a:cs typeface="Segoe UI Light"/>
              </a:rPr>
              <a:t>Century Gothic</a:t>
            </a: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70">
              <a:lnSpc>
                <a:spcPct val="130000"/>
              </a:lnSpc>
            </a:pPr>
            <a:endParaRPr lang="zh-CN" altLang="en-US" sz="1400" dirty="0">
              <a:solidFill>
                <a:srgbClr val="FFFFFF"/>
              </a:solidFill>
              <a:latin typeface="Segoe UI Light"/>
              <a:ea typeface="微软雅黑"/>
              <a:cs typeface="Segoe UI Light"/>
            </a:endParaRPr>
          </a:p>
          <a:p>
            <a:pPr defTabSz="609570">
              <a:lnSpc>
                <a:spcPct val="130000"/>
              </a:lnSpc>
            </a:pPr>
            <a:endParaRPr lang="zh-CN" altLang="en-US" sz="1400" dirty="0">
              <a:solidFill>
                <a:srgbClr val="FFFFFF"/>
              </a:solidFill>
              <a:latin typeface="Segoe UI Light"/>
              <a:ea typeface="微软雅黑"/>
              <a:cs typeface="Segoe UI Light"/>
            </a:endParaRPr>
          </a:p>
          <a:p>
            <a:pPr marL="0" marR="0" lvl="0" indent="0" algn="l" defTabSz="609570"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6" y="182449"/>
            <a:ext cx="777777" cy="246221"/>
          </a:xfrm>
          <a:prstGeom prst="rect">
            <a:avLst/>
          </a:prstGeom>
        </p:spPr>
        <p:txBody>
          <a:bodyPr wrap="none">
            <a:spAutoFit/>
          </a:bodyPr>
          <a:lstStyle/>
          <a:p>
            <a:pPr defTabSz="609570"/>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8" y="4458725"/>
            <a:ext cx="3296095" cy="297454"/>
          </a:xfrm>
          <a:prstGeom prst="rect">
            <a:avLst/>
          </a:prstGeom>
          <a:noFill/>
        </p:spPr>
        <p:txBody>
          <a:bodyPr wrap="none" rtlCol="0">
            <a:spAutoFit/>
          </a:bodyPr>
          <a:lstStyle/>
          <a:p>
            <a:pPr algn="ctr" defTabSz="609570"/>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9" r:id="rId3"/>
    <p:sldLayoutId id="2147483662" r:id="rId4"/>
    <p:sldLayoutId id="2147483664" r:id="rId5"/>
    <p:sldLayoutId id="2147483663" r:id="rId6"/>
    <p:sldLayoutId id="2147483665" r:id="rId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07775" y="3903131"/>
            <a:ext cx="2954655" cy="923330"/>
          </a:xfrm>
          <a:prstGeom prst="rect">
            <a:avLst/>
          </a:prstGeom>
          <a:noFill/>
        </p:spPr>
        <p:txBody>
          <a:bodyPr wrap="none" rtlCol="0">
            <a:spAutoFit/>
          </a:bodyPr>
          <a:lstStyle/>
          <a:p>
            <a:pPr algn="ctr"/>
            <a:r>
              <a:rPr lang="zh-CN" altLang="en-US" sz="5400" b="1" dirty="0">
                <a:solidFill>
                  <a:schemeClr val="accent1">
                    <a:lumMod val="50000"/>
                  </a:schemeClr>
                </a:solidFill>
                <a:latin typeface="微软雅黑" panose="020B0503020204020204" pitchFamily="34" charset="-122"/>
                <a:ea typeface="微软雅黑" panose="020B0503020204020204" pitchFamily="34" charset="-122"/>
              </a:rPr>
              <a:t>操作系统</a:t>
            </a:r>
            <a:endParaRPr lang="en-US" altLang="zh-CN" sz="5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2" y="3"/>
            <a:ext cx="12191999" cy="26246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文本框 6"/>
          <p:cNvSpPr txBox="1"/>
          <p:nvPr/>
        </p:nvSpPr>
        <p:spPr>
          <a:xfrm>
            <a:off x="3832286" y="5868319"/>
            <a:ext cx="4516531" cy="338554"/>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主讲教师：张志超</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授课班级：软件工程</a:t>
            </a:r>
          </a:p>
        </p:txBody>
      </p:sp>
      <p:sp>
        <p:nvSpPr>
          <p:cNvPr id="8" name="矩形 7"/>
          <p:cNvSpPr/>
          <p:nvPr/>
        </p:nvSpPr>
        <p:spPr>
          <a:xfrm>
            <a:off x="4607775" y="6402345"/>
            <a:ext cx="2965555" cy="338554"/>
          </a:xfrm>
          <a:prstGeom prst="rect">
            <a:avLst/>
          </a:prstGeom>
        </p:spPr>
        <p:txBody>
          <a:bodyPr wrap="square">
            <a:spAutoFit/>
          </a:bodyPr>
          <a:lstStyle/>
          <a:p>
            <a:pPr algn="ct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2021-2022 </a:t>
            </a:r>
            <a:r>
              <a:rPr kumimoji="1"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第</a:t>
            </a: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1</a:t>
            </a:r>
            <a:r>
              <a:rPr kumimoji="1"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学期</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1" name="直接连接符 10"/>
          <p:cNvCxnSpPr>
            <a:cxnSpLocks/>
          </p:cNvCxnSpPr>
          <p:nvPr/>
        </p:nvCxnSpPr>
        <p:spPr>
          <a:xfrm>
            <a:off x="4650733" y="4878699"/>
            <a:ext cx="2924197"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BEF94001-52F0-4039-A2D5-EAB603CE4BF5}"/>
              </a:ext>
            </a:extLst>
          </p:cNvPr>
          <p:cNvPicPr>
            <a:picLocks noChangeAspect="1"/>
          </p:cNvPicPr>
          <p:nvPr/>
        </p:nvPicPr>
        <p:blipFill rotWithShape="1">
          <a:blip r:embed="rId3"/>
          <a:srcRect l="14943" t="5741" r="10203" b="54006"/>
          <a:stretch/>
        </p:blipFill>
        <p:spPr>
          <a:xfrm>
            <a:off x="-2019" y="262470"/>
            <a:ext cx="12191998" cy="3640658"/>
          </a:xfrm>
          <a:prstGeom prst="rect">
            <a:avLst/>
          </a:prstGeom>
        </p:spPr>
      </p:pic>
      <p:sp>
        <p:nvSpPr>
          <p:cNvPr id="9" name="文本框 8">
            <a:extLst>
              <a:ext uri="{FF2B5EF4-FFF2-40B4-BE49-F238E27FC236}">
                <a16:creationId xmlns:a16="http://schemas.microsoft.com/office/drawing/2014/main" id="{7CBB80DA-E8E1-4E59-8AAB-DD3AD6B02D91}"/>
              </a:ext>
            </a:extLst>
          </p:cNvPr>
          <p:cNvSpPr txBox="1"/>
          <p:nvPr/>
        </p:nvSpPr>
        <p:spPr>
          <a:xfrm>
            <a:off x="4290674" y="5026516"/>
            <a:ext cx="3588855" cy="646331"/>
          </a:xfrm>
          <a:prstGeom prst="rect">
            <a:avLst/>
          </a:prstGeom>
          <a:noFill/>
        </p:spPr>
        <p:txBody>
          <a:bodyPr wrap="square" rtlCol="0">
            <a:spAutoFit/>
          </a:bodyPr>
          <a:lstStyle/>
          <a:p>
            <a:pPr algn="ct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第二章 进程管理</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112114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p:spPr>
        <p:txBody>
          <a:bodyPr/>
          <a:lstStyle/>
          <a:p>
            <a:r>
              <a:rPr lang="en-US" altLang="zh-CN" sz="2000" dirty="0"/>
              <a:t>01 </a:t>
            </a:r>
            <a:r>
              <a:rPr lang="zh-CN" altLang="en-US" sz="2000" dirty="0"/>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p:spPr>
        <p:txBody>
          <a:bodyPr/>
          <a:lstStyle/>
          <a:p>
            <a:r>
              <a:rPr lang="en-US" altLang="zh-CN" sz="2000" dirty="0"/>
              <a:t>02 </a:t>
            </a:r>
            <a:r>
              <a:rPr lang="zh-CN" altLang="en-US" sz="2000"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822935" cy="369332"/>
          </a:xfrm>
        </p:spPr>
        <p:txBody>
          <a:bodyPr/>
          <a:lstStyle/>
          <a:p>
            <a:r>
              <a:rPr lang="en-US" altLang="zh-CN" sz="2000" dirty="0"/>
              <a:t>03 </a:t>
            </a:r>
            <a:r>
              <a:rPr lang="zh-CN" altLang="en-US" sz="2000"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822934" cy="369332"/>
          </a:xfrm>
        </p:spPr>
        <p:txBody>
          <a:bodyPr/>
          <a:lstStyle/>
          <a:p>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822933" cy="369332"/>
          </a:xfrm>
        </p:spPr>
        <p:txBody>
          <a:bodyPr/>
          <a:lstStyle/>
          <a:p>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800219" cy="461665"/>
          </a:xfrm>
          <a:prstGeom prst="rect">
            <a:avLst/>
          </a:prstGeom>
          <a:noFill/>
        </p:spPr>
        <p:txBody>
          <a:bodyPr wrap="none" rtlCol="0">
            <a:spAutoFit/>
          </a:bodyPr>
          <a:lstStyle/>
          <a:p>
            <a:r>
              <a:rPr lang="zh-CN" altLang="en-US" sz="2400" b="1" dirty="0">
                <a:solidFill>
                  <a:srgbClr val="FF0000"/>
                </a:solidFill>
              </a:rPr>
              <a:t>程序</a:t>
            </a:r>
          </a:p>
        </p:txBody>
      </p:sp>
      <p:grpSp>
        <p:nvGrpSpPr>
          <p:cNvPr id="32" name="组合 31">
            <a:extLst>
              <a:ext uri="{FF2B5EF4-FFF2-40B4-BE49-F238E27FC236}">
                <a16:creationId xmlns:a16="http://schemas.microsoft.com/office/drawing/2014/main" id="{41ECFF78-74DD-4B16-9DEA-A633F281698A}"/>
              </a:ext>
            </a:extLst>
          </p:cNvPr>
          <p:cNvGrpSpPr/>
          <p:nvPr/>
        </p:nvGrpSpPr>
        <p:grpSpPr>
          <a:xfrm>
            <a:off x="1078544" y="1577390"/>
            <a:ext cx="10615349" cy="2051220"/>
            <a:chOff x="1078544" y="1577390"/>
            <a:chExt cx="10615349" cy="2051220"/>
          </a:xfrm>
        </p:grpSpPr>
        <p:grpSp>
          <p:nvGrpSpPr>
            <p:cNvPr id="33" name="组合 32">
              <a:extLst>
                <a:ext uri="{FF2B5EF4-FFF2-40B4-BE49-F238E27FC236}">
                  <a16:creationId xmlns:a16="http://schemas.microsoft.com/office/drawing/2014/main" id="{4FFE30AC-8E0B-4978-B9CB-469C9BF31115}"/>
                </a:ext>
              </a:extLst>
            </p:cNvPr>
            <p:cNvGrpSpPr/>
            <p:nvPr/>
          </p:nvGrpSpPr>
          <p:grpSpPr>
            <a:xfrm>
              <a:off x="1078544" y="1631086"/>
              <a:ext cx="809837" cy="1113914"/>
              <a:chOff x="611284" y="1140955"/>
              <a:chExt cx="809837" cy="1113914"/>
            </a:xfrm>
          </p:grpSpPr>
          <p:sp>
            <p:nvSpPr>
              <p:cNvPr id="36" name="文本框 35">
                <a:extLst>
                  <a:ext uri="{FF2B5EF4-FFF2-40B4-BE49-F238E27FC236}">
                    <a16:creationId xmlns:a16="http://schemas.microsoft.com/office/drawing/2014/main" id="{A4065F8A-6EAA-45CF-9E6A-C85315386A54}"/>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04</a:t>
                </a:r>
                <a:endParaRPr lang="zh-CN" altLang="en-US" sz="4400" dirty="0">
                  <a:solidFill>
                    <a:schemeClr val="accent1">
                      <a:lumMod val="50000"/>
                    </a:schemeClr>
                  </a:solidFill>
                </a:endParaRPr>
              </a:p>
            </p:txBody>
          </p:sp>
          <p:grpSp>
            <p:nvGrpSpPr>
              <p:cNvPr id="37" name="组合 36">
                <a:extLst>
                  <a:ext uri="{FF2B5EF4-FFF2-40B4-BE49-F238E27FC236}">
                    <a16:creationId xmlns:a16="http://schemas.microsoft.com/office/drawing/2014/main" id="{24F56372-933A-48B0-B90C-F7630135F433}"/>
                  </a:ext>
                </a:extLst>
              </p:cNvPr>
              <p:cNvGrpSpPr/>
              <p:nvPr/>
            </p:nvGrpSpPr>
            <p:grpSpPr>
              <a:xfrm rot="11641273">
                <a:off x="1059438" y="1140955"/>
                <a:ext cx="246536" cy="1113914"/>
                <a:chOff x="499860" y="916478"/>
                <a:chExt cx="1125740" cy="5086389"/>
              </a:xfrm>
            </p:grpSpPr>
            <p:cxnSp>
              <p:nvCxnSpPr>
                <p:cNvPr id="38" name="直接连接符 37">
                  <a:extLst>
                    <a:ext uri="{FF2B5EF4-FFF2-40B4-BE49-F238E27FC236}">
                      <a16:creationId xmlns:a16="http://schemas.microsoft.com/office/drawing/2014/main" id="{F9245D11-7BB2-4EDC-965D-BD049B375DA7}"/>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39" name="矩形 38">
                  <a:extLst>
                    <a:ext uri="{FF2B5EF4-FFF2-40B4-BE49-F238E27FC236}">
                      <a16:creationId xmlns:a16="http://schemas.microsoft.com/office/drawing/2014/main" id="{3A3FC811-2CF2-4681-AD48-3C37F6C814A9}"/>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34" name="矩形 33">
              <a:extLst>
                <a:ext uri="{FF2B5EF4-FFF2-40B4-BE49-F238E27FC236}">
                  <a16:creationId xmlns:a16="http://schemas.microsoft.com/office/drawing/2014/main" id="{E0DAAF82-401F-400A-9FF1-5CBF2AF917C5}"/>
                </a:ext>
              </a:extLst>
            </p:cNvPr>
            <p:cNvSpPr/>
            <p:nvPr/>
          </p:nvSpPr>
          <p:spPr>
            <a:xfrm>
              <a:off x="1979607" y="1577390"/>
              <a:ext cx="1723549"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并发与并行</a:t>
              </a:r>
            </a:p>
          </p:txBody>
        </p:sp>
        <p:sp>
          <p:nvSpPr>
            <p:cNvPr id="35" name="矩形 34">
              <a:extLst>
                <a:ext uri="{FF2B5EF4-FFF2-40B4-BE49-F238E27FC236}">
                  <a16:creationId xmlns:a16="http://schemas.microsoft.com/office/drawing/2014/main" id="{E1AE16C7-CA07-4217-B791-AC8AB7B4580F}"/>
                </a:ext>
              </a:extLst>
            </p:cNvPr>
            <p:cNvSpPr/>
            <p:nvPr/>
          </p:nvSpPr>
          <p:spPr>
            <a:xfrm>
              <a:off x="2177360" y="2081648"/>
              <a:ext cx="9516533" cy="1546962"/>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并发：一组</a:t>
              </a:r>
              <a:r>
                <a:rPr lang="zh-CN" altLang="en-US" b="1" dirty="0">
                  <a:solidFill>
                    <a:srgbClr val="FF0000"/>
                  </a:solidFill>
                </a:rPr>
                <a:t>逻辑上相互独立的</a:t>
              </a:r>
              <a:r>
                <a:rPr lang="zh-CN" altLang="en-US" b="1" dirty="0"/>
                <a:t>程序或者程序段，在执行过程中，其执行时间在客观上相互叠加，即，一个程序段执行尚未结束，另一个程序段的执行已经开始。</a:t>
              </a:r>
              <a:endParaRPr lang="en-US" altLang="zh-CN" b="1" dirty="0"/>
            </a:p>
            <a:p>
              <a:pPr marL="285750" indent="-285750">
                <a:lnSpc>
                  <a:spcPct val="120000"/>
                </a:lnSpc>
                <a:spcBef>
                  <a:spcPts val="600"/>
                </a:spcBef>
                <a:buFont typeface="Arial" panose="020B0604020202020204" pitchFamily="34" charset="0"/>
                <a:buChar char="•"/>
              </a:pPr>
              <a:r>
                <a:rPr lang="zh-CN" altLang="en-US" b="1" dirty="0"/>
                <a:t>并行：指一组程序按独立的，异步的速度执行。不等于时间上的叠加。</a:t>
              </a:r>
              <a:endParaRPr lang="en-US" altLang="zh-CN" b="1" dirty="0"/>
            </a:p>
            <a:p>
              <a:pPr marL="285750" indent="-285750">
                <a:lnSpc>
                  <a:spcPct val="120000"/>
                </a:lnSpc>
                <a:spcBef>
                  <a:spcPts val="600"/>
                </a:spcBef>
                <a:buFont typeface="Arial" panose="020B0604020202020204" pitchFamily="34" charset="0"/>
                <a:buChar char="•"/>
              </a:pPr>
              <a:r>
                <a:rPr lang="zh-CN" altLang="en-US" b="1" dirty="0">
                  <a:solidFill>
                    <a:srgbClr val="FF0000"/>
                  </a:solidFill>
                </a:rPr>
                <a:t>并发是宏观上的概念，对于程序中的指令来说是顺序的。</a:t>
              </a:r>
            </a:p>
          </p:txBody>
        </p:sp>
      </p:grpSp>
      <p:grpSp>
        <p:nvGrpSpPr>
          <p:cNvPr id="40" name="组合 39">
            <a:extLst>
              <a:ext uri="{FF2B5EF4-FFF2-40B4-BE49-F238E27FC236}">
                <a16:creationId xmlns:a16="http://schemas.microsoft.com/office/drawing/2014/main" id="{C5093A8F-E3B9-43FE-831B-E82CC18CD1FC}"/>
              </a:ext>
            </a:extLst>
          </p:cNvPr>
          <p:cNvGrpSpPr/>
          <p:nvPr/>
        </p:nvGrpSpPr>
        <p:grpSpPr>
          <a:xfrm>
            <a:off x="1086582" y="3806240"/>
            <a:ext cx="10615349" cy="2537507"/>
            <a:chOff x="1078544" y="1577390"/>
            <a:chExt cx="10615349" cy="2537507"/>
          </a:xfrm>
        </p:grpSpPr>
        <p:grpSp>
          <p:nvGrpSpPr>
            <p:cNvPr id="41" name="组合 40">
              <a:extLst>
                <a:ext uri="{FF2B5EF4-FFF2-40B4-BE49-F238E27FC236}">
                  <a16:creationId xmlns:a16="http://schemas.microsoft.com/office/drawing/2014/main" id="{B76C9C64-624A-4D8A-BBB6-60731218768C}"/>
                </a:ext>
              </a:extLst>
            </p:cNvPr>
            <p:cNvGrpSpPr/>
            <p:nvPr/>
          </p:nvGrpSpPr>
          <p:grpSpPr>
            <a:xfrm>
              <a:off x="1078544" y="1631086"/>
              <a:ext cx="809837" cy="1113914"/>
              <a:chOff x="611284" y="1140955"/>
              <a:chExt cx="809837" cy="1113914"/>
            </a:xfrm>
          </p:grpSpPr>
          <p:sp>
            <p:nvSpPr>
              <p:cNvPr id="44" name="文本框 43">
                <a:extLst>
                  <a:ext uri="{FF2B5EF4-FFF2-40B4-BE49-F238E27FC236}">
                    <a16:creationId xmlns:a16="http://schemas.microsoft.com/office/drawing/2014/main" id="{AB0B2093-2329-496E-8172-DFEF9722081D}"/>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05</a:t>
                </a:r>
                <a:endParaRPr lang="zh-CN" altLang="en-US" sz="4400" dirty="0">
                  <a:solidFill>
                    <a:schemeClr val="accent1">
                      <a:lumMod val="50000"/>
                    </a:schemeClr>
                  </a:solidFill>
                </a:endParaRPr>
              </a:p>
            </p:txBody>
          </p:sp>
          <p:grpSp>
            <p:nvGrpSpPr>
              <p:cNvPr id="45" name="组合 44">
                <a:extLst>
                  <a:ext uri="{FF2B5EF4-FFF2-40B4-BE49-F238E27FC236}">
                    <a16:creationId xmlns:a16="http://schemas.microsoft.com/office/drawing/2014/main" id="{B2E2EEDC-C7B2-4AF0-A37F-3EAD38DD2DCC}"/>
                  </a:ext>
                </a:extLst>
              </p:cNvPr>
              <p:cNvGrpSpPr/>
              <p:nvPr/>
            </p:nvGrpSpPr>
            <p:grpSpPr>
              <a:xfrm rot="11641273">
                <a:off x="1059438" y="1140955"/>
                <a:ext cx="246536" cy="1113914"/>
                <a:chOff x="499860" y="916478"/>
                <a:chExt cx="1125740" cy="5086389"/>
              </a:xfrm>
            </p:grpSpPr>
            <p:cxnSp>
              <p:nvCxnSpPr>
                <p:cNvPr id="46" name="直接连接符 45">
                  <a:extLst>
                    <a:ext uri="{FF2B5EF4-FFF2-40B4-BE49-F238E27FC236}">
                      <a16:creationId xmlns:a16="http://schemas.microsoft.com/office/drawing/2014/main" id="{3376828D-940F-4B2B-A0EC-B3986F0DAC2A}"/>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47" name="矩形 46">
                  <a:extLst>
                    <a:ext uri="{FF2B5EF4-FFF2-40B4-BE49-F238E27FC236}">
                      <a16:creationId xmlns:a16="http://schemas.microsoft.com/office/drawing/2014/main" id="{A5540CC3-076A-4E2C-AA83-8196D31FB43D}"/>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42" name="矩形 41">
              <a:extLst>
                <a:ext uri="{FF2B5EF4-FFF2-40B4-BE49-F238E27FC236}">
                  <a16:creationId xmlns:a16="http://schemas.microsoft.com/office/drawing/2014/main" id="{9CEAE9D9-EB5E-439B-B70A-58DF26ED3AB7}"/>
                </a:ext>
              </a:extLst>
            </p:cNvPr>
            <p:cNvSpPr/>
            <p:nvPr/>
          </p:nvSpPr>
          <p:spPr>
            <a:xfrm>
              <a:off x="1979607" y="1577390"/>
              <a:ext cx="233910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程序的并发执行</a:t>
              </a:r>
            </a:p>
          </p:txBody>
        </p:sp>
        <p:sp>
          <p:nvSpPr>
            <p:cNvPr id="43" name="矩形 42">
              <a:extLst>
                <a:ext uri="{FF2B5EF4-FFF2-40B4-BE49-F238E27FC236}">
                  <a16:creationId xmlns:a16="http://schemas.microsoft.com/office/drawing/2014/main" id="{38ED12A5-4BFF-4DDD-B040-5D4301D41B65}"/>
                </a:ext>
              </a:extLst>
            </p:cNvPr>
            <p:cNvSpPr/>
            <p:nvPr/>
          </p:nvSpPr>
          <p:spPr>
            <a:xfrm>
              <a:off x="2177360" y="2081648"/>
              <a:ext cx="9516533" cy="2033249"/>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程序上的并发执行：</a:t>
              </a:r>
              <a:r>
                <a:rPr lang="en-US" altLang="zh-CN" b="1" dirty="0"/>
                <a:t>IO</a:t>
              </a:r>
              <a:r>
                <a:rPr lang="zh-CN" altLang="en-US" b="1" dirty="0"/>
                <a:t>与计算的并发执行；</a:t>
              </a:r>
              <a:endParaRPr lang="en-US" altLang="zh-CN" b="1" dirty="0"/>
            </a:p>
            <a:p>
              <a:pPr marL="285750" indent="-285750">
                <a:lnSpc>
                  <a:spcPct val="120000"/>
                </a:lnSpc>
                <a:spcBef>
                  <a:spcPts val="600"/>
                </a:spcBef>
                <a:buFont typeface="Arial" panose="020B0604020202020204" pitchFamily="34" charset="0"/>
                <a:buChar char="•"/>
              </a:pPr>
              <a:r>
                <a:rPr lang="zh-CN" altLang="en-US" b="1" dirty="0"/>
                <a:t>程序段上的并发执行：部分程序段可以同时，或颠倒顺序执行</a:t>
              </a:r>
              <a:endParaRPr lang="en-US" altLang="zh-CN" b="1" dirty="0"/>
            </a:p>
            <a:p>
              <a:pPr marL="285750" indent="-285750">
                <a:lnSpc>
                  <a:spcPct val="120000"/>
                </a:lnSpc>
                <a:spcBef>
                  <a:spcPts val="600"/>
                </a:spcBef>
                <a:buFont typeface="Arial" panose="020B0604020202020204" pitchFamily="34" charset="0"/>
                <a:buChar char="•"/>
              </a:pPr>
              <a:r>
                <a:rPr lang="zh-CN" altLang="en-US" b="1" dirty="0"/>
                <a:t>并发的影响：</a:t>
              </a:r>
              <a:endParaRPr lang="en-US" altLang="zh-CN" b="1" dirty="0"/>
            </a:p>
            <a:p>
              <a:pPr marL="742939" lvl="1" indent="-285750">
                <a:lnSpc>
                  <a:spcPct val="120000"/>
                </a:lnSpc>
                <a:spcBef>
                  <a:spcPts val="600"/>
                </a:spcBef>
                <a:buFont typeface="Arial" panose="020B0604020202020204" pitchFamily="34" charset="0"/>
                <a:buChar char="•"/>
              </a:pPr>
              <a:r>
                <a:rPr lang="zh-CN" altLang="en-US" b="1" dirty="0"/>
                <a:t>对于共享资源的访问和操作</a:t>
              </a:r>
              <a:endParaRPr lang="en-US" altLang="zh-CN" b="1" dirty="0"/>
            </a:p>
            <a:p>
              <a:pPr marL="742939" lvl="1" indent="-285750">
                <a:lnSpc>
                  <a:spcPct val="120000"/>
                </a:lnSpc>
                <a:spcBef>
                  <a:spcPts val="600"/>
                </a:spcBef>
                <a:buFont typeface="Arial" panose="020B0604020202020204" pitchFamily="34" charset="0"/>
                <a:buChar char="•"/>
              </a:pPr>
              <a:r>
                <a:rPr lang="zh-CN" altLang="en-US" b="1" dirty="0"/>
                <a:t>影响封闭性、可再现性 </a:t>
              </a:r>
            </a:p>
          </p:txBody>
        </p:sp>
      </p:grpSp>
    </p:spTree>
    <p:extLst>
      <p:ext uri="{BB962C8B-B14F-4D97-AF65-F5344CB8AC3E}">
        <p14:creationId xmlns:p14="http://schemas.microsoft.com/office/powerpoint/2010/main" val="1126378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p:spPr>
        <p:txBody>
          <a:bodyPr/>
          <a:lstStyle/>
          <a:p>
            <a:r>
              <a:rPr lang="en-US" altLang="zh-CN" sz="2000" dirty="0"/>
              <a:t>01 </a:t>
            </a:r>
            <a:r>
              <a:rPr lang="zh-CN" altLang="en-US" sz="2000" dirty="0"/>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p:spPr>
        <p:txBody>
          <a:bodyPr/>
          <a:lstStyle/>
          <a:p>
            <a:r>
              <a:rPr lang="en-US" altLang="zh-CN" sz="2000" dirty="0"/>
              <a:t>02 </a:t>
            </a:r>
            <a:r>
              <a:rPr lang="zh-CN" altLang="en-US" sz="2000"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822935" cy="369332"/>
          </a:xfrm>
        </p:spPr>
        <p:txBody>
          <a:bodyPr/>
          <a:lstStyle/>
          <a:p>
            <a:r>
              <a:rPr lang="en-US" altLang="zh-CN" sz="2000" dirty="0"/>
              <a:t>03 </a:t>
            </a:r>
            <a:r>
              <a:rPr lang="zh-CN" altLang="en-US" sz="2000"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822934" cy="369332"/>
          </a:xfrm>
        </p:spPr>
        <p:txBody>
          <a:bodyPr/>
          <a:lstStyle/>
          <a:p>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822933" cy="369332"/>
          </a:xfrm>
        </p:spPr>
        <p:txBody>
          <a:bodyPr/>
          <a:lstStyle/>
          <a:p>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031325" cy="461665"/>
          </a:xfrm>
          <a:prstGeom prst="rect">
            <a:avLst/>
          </a:prstGeom>
          <a:noFill/>
        </p:spPr>
        <p:txBody>
          <a:bodyPr wrap="none" rtlCol="0">
            <a:spAutoFit/>
          </a:bodyPr>
          <a:lstStyle/>
          <a:p>
            <a:r>
              <a:rPr lang="zh-CN" altLang="en-US" sz="2400" b="1" dirty="0">
                <a:solidFill>
                  <a:srgbClr val="FF0000"/>
                </a:solidFill>
              </a:rPr>
              <a:t>实例：栈操作</a:t>
            </a:r>
          </a:p>
        </p:txBody>
      </p:sp>
      <p:grpSp>
        <p:nvGrpSpPr>
          <p:cNvPr id="15" name="组合 14">
            <a:extLst>
              <a:ext uri="{FF2B5EF4-FFF2-40B4-BE49-F238E27FC236}">
                <a16:creationId xmlns:a16="http://schemas.microsoft.com/office/drawing/2014/main" id="{B37E7121-2814-4AC8-ACCF-D6FEB7A478C1}"/>
              </a:ext>
            </a:extLst>
          </p:cNvPr>
          <p:cNvGrpSpPr/>
          <p:nvPr/>
        </p:nvGrpSpPr>
        <p:grpSpPr>
          <a:xfrm>
            <a:off x="8176213" y="2758224"/>
            <a:ext cx="1590678" cy="3429000"/>
            <a:chOff x="4086222" y="2924175"/>
            <a:chExt cx="1590678" cy="3429000"/>
          </a:xfrm>
        </p:grpSpPr>
        <p:sp>
          <p:nvSpPr>
            <p:cNvPr id="11" name="矩形 10">
              <a:extLst>
                <a:ext uri="{FF2B5EF4-FFF2-40B4-BE49-F238E27FC236}">
                  <a16:creationId xmlns:a16="http://schemas.microsoft.com/office/drawing/2014/main" id="{F78E993D-82B6-42CD-AD4D-B3FDF2A9BA23}"/>
                </a:ext>
              </a:extLst>
            </p:cNvPr>
            <p:cNvSpPr/>
            <p:nvPr/>
          </p:nvSpPr>
          <p:spPr>
            <a:xfrm>
              <a:off x="4086225" y="2924175"/>
              <a:ext cx="1590675" cy="68580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dirty="0"/>
            </a:p>
          </p:txBody>
        </p:sp>
        <p:sp>
          <p:nvSpPr>
            <p:cNvPr id="88" name="矩形 87">
              <a:extLst>
                <a:ext uri="{FF2B5EF4-FFF2-40B4-BE49-F238E27FC236}">
                  <a16:creationId xmlns:a16="http://schemas.microsoft.com/office/drawing/2014/main" id="{1A8B65DC-BB4F-4408-961E-AF4E6E472741}"/>
                </a:ext>
              </a:extLst>
            </p:cNvPr>
            <p:cNvSpPr/>
            <p:nvPr/>
          </p:nvSpPr>
          <p:spPr>
            <a:xfrm>
              <a:off x="4086224" y="3609975"/>
              <a:ext cx="1590675" cy="68580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dirty="0"/>
            </a:p>
          </p:txBody>
        </p:sp>
        <p:sp>
          <p:nvSpPr>
            <p:cNvPr id="89" name="矩形 88">
              <a:extLst>
                <a:ext uri="{FF2B5EF4-FFF2-40B4-BE49-F238E27FC236}">
                  <a16:creationId xmlns:a16="http://schemas.microsoft.com/office/drawing/2014/main" id="{3162CD60-F4D0-4F37-95C9-1F76207A36AC}"/>
                </a:ext>
              </a:extLst>
            </p:cNvPr>
            <p:cNvSpPr/>
            <p:nvPr/>
          </p:nvSpPr>
          <p:spPr>
            <a:xfrm>
              <a:off x="4086223" y="4295775"/>
              <a:ext cx="1590675" cy="68580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dirty="0"/>
            </a:p>
          </p:txBody>
        </p:sp>
        <p:sp>
          <p:nvSpPr>
            <p:cNvPr id="90" name="矩形 89">
              <a:extLst>
                <a:ext uri="{FF2B5EF4-FFF2-40B4-BE49-F238E27FC236}">
                  <a16:creationId xmlns:a16="http://schemas.microsoft.com/office/drawing/2014/main" id="{083E156A-EA9B-4FEB-8233-60E1111096E5}"/>
                </a:ext>
              </a:extLst>
            </p:cNvPr>
            <p:cNvSpPr/>
            <p:nvPr/>
          </p:nvSpPr>
          <p:spPr>
            <a:xfrm>
              <a:off x="4086222" y="4981575"/>
              <a:ext cx="1590675" cy="68580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600" dirty="0"/>
                <a:t>B</a:t>
              </a:r>
              <a:endParaRPr lang="zh-CN" altLang="en-US" sz="1600" dirty="0"/>
            </a:p>
          </p:txBody>
        </p:sp>
        <p:sp>
          <p:nvSpPr>
            <p:cNvPr id="91" name="矩形 90">
              <a:extLst>
                <a:ext uri="{FF2B5EF4-FFF2-40B4-BE49-F238E27FC236}">
                  <a16:creationId xmlns:a16="http://schemas.microsoft.com/office/drawing/2014/main" id="{B2315E1C-7BAE-4FEB-A30D-8F678BF7A46B}"/>
                </a:ext>
              </a:extLst>
            </p:cNvPr>
            <p:cNvSpPr/>
            <p:nvPr/>
          </p:nvSpPr>
          <p:spPr>
            <a:xfrm>
              <a:off x="4086225" y="5667375"/>
              <a:ext cx="1590675" cy="68580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600" dirty="0"/>
                <a:t>A</a:t>
              </a:r>
              <a:endParaRPr lang="zh-CN" altLang="en-US" sz="1600" dirty="0"/>
            </a:p>
          </p:txBody>
        </p:sp>
      </p:grpSp>
      <p:sp>
        <p:nvSpPr>
          <p:cNvPr id="13" name="文本框 12">
            <a:extLst>
              <a:ext uri="{FF2B5EF4-FFF2-40B4-BE49-F238E27FC236}">
                <a16:creationId xmlns:a16="http://schemas.microsoft.com/office/drawing/2014/main" id="{7BE3DD25-708B-4D0D-A097-4F3E2540EAFC}"/>
              </a:ext>
            </a:extLst>
          </p:cNvPr>
          <p:cNvSpPr txBox="1"/>
          <p:nvPr/>
        </p:nvSpPr>
        <p:spPr>
          <a:xfrm>
            <a:off x="476250" y="2371725"/>
            <a:ext cx="1539204" cy="188045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l">
              <a:lnSpc>
                <a:spcPct val="150000"/>
              </a:lnSpc>
            </a:pPr>
            <a:r>
              <a:rPr lang="zh-CN" altLang="en-US" sz="2000" dirty="0"/>
              <a:t>压栈</a:t>
            </a:r>
            <a:r>
              <a:rPr lang="en-US" altLang="zh-CN" sz="2000" dirty="0"/>
              <a:t>{</a:t>
            </a:r>
          </a:p>
          <a:p>
            <a:pPr algn="l">
              <a:lnSpc>
                <a:spcPct val="150000"/>
              </a:lnSpc>
            </a:pPr>
            <a:r>
              <a:rPr lang="en-US" altLang="zh-CN" sz="2000" dirty="0"/>
              <a:t>    *top = e;</a:t>
            </a:r>
          </a:p>
          <a:p>
            <a:pPr algn="l">
              <a:lnSpc>
                <a:spcPct val="150000"/>
              </a:lnSpc>
            </a:pPr>
            <a:r>
              <a:rPr lang="en-US" altLang="zh-CN" sz="2000" dirty="0"/>
              <a:t>    top++;</a:t>
            </a:r>
          </a:p>
          <a:p>
            <a:pPr algn="l">
              <a:lnSpc>
                <a:spcPct val="150000"/>
              </a:lnSpc>
            </a:pPr>
            <a:r>
              <a:rPr lang="en-US" altLang="zh-CN" sz="2000" dirty="0"/>
              <a:t>}</a:t>
            </a:r>
          </a:p>
        </p:txBody>
      </p:sp>
      <p:sp>
        <p:nvSpPr>
          <p:cNvPr id="92" name="文本框 91">
            <a:extLst>
              <a:ext uri="{FF2B5EF4-FFF2-40B4-BE49-F238E27FC236}">
                <a16:creationId xmlns:a16="http://schemas.microsoft.com/office/drawing/2014/main" id="{840CFAFA-50A0-4AE2-8736-B95F69DDE337}"/>
              </a:ext>
            </a:extLst>
          </p:cNvPr>
          <p:cNvSpPr txBox="1"/>
          <p:nvPr/>
        </p:nvSpPr>
        <p:spPr>
          <a:xfrm>
            <a:off x="476250" y="4472724"/>
            <a:ext cx="1539204" cy="1880451"/>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l">
              <a:lnSpc>
                <a:spcPct val="150000"/>
              </a:lnSpc>
            </a:pPr>
            <a:r>
              <a:rPr lang="zh-CN" altLang="en-US" sz="2000" dirty="0"/>
              <a:t>弹栈</a:t>
            </a:r>
            <a:r>
              <a:rPr lang="en-US" altLang="zh-CN" sz="2000" dirty="0"/>
              <a:t>{</a:t>
            </a:r>
          </a:p>
          <a:p>
            <a:pPr algn="l">
              <a:lnSpc>
                <a:spcPct val="150000"/>
              </a:lnSpc>
            </a:pPr>
            <a:r>
              <a:rPr lang="en-US" altLang="zh-CN" sz="2000" dirty="0"/>
              <a:t>    top--;</a:t>
            </a:r>
          </a:p>
          <a:p>
            <a:pPr algn="l">
              <a:lnSpc>
                <a:spcPct val="150000"/>
              </a:lnSpc>
            </a:pPr>
            <a:r>
              <a:rPr lang="en-US" altLang="zh-CN" sz="2000" dirty="0"/>
              <a:t>    </a:t>
            </a:r>
            <a:r>
              <a:rPr lang="zh-CN" altLang="en-US" sz="2000" dirty="0"/>
              <a:t>*</a:t>
            </a:r>
            <a:r>
              <a:rPr lang="en-US" altLang="zh-CN" sz="2000" dirty="0"/>
              <a:t>e = top;</a:t>
            </a:r>
          </a:p>
          <a:p>
            <a:pPr algn="l">
              <a:lnSpc>
                <a:spcPct val="150000"/>
              </a:lnSpc>
            </a:pPr>
            <a:r>
              <a:rPr lang="en-US" altLang="zh-CN" sz="2000" dirty="0"/>
              <a:t>}</a:t>
            </a:r>
          </a:p>
        </p:txBody>
      </p:sp>
      <p:grpSp>
        <p:nvGrpSpPr>
          <p:cNvPr id="36" name="组合 35">
            <a:extLst>
              <a:ext uri="{FF2B5EF4-FFF2-40B4-BE49-F238E27FC236}">
                <a16:creationId xmlns:a16="http://schemas.microsoft.com/office/drawing/2014/main" id="{D884C3CB-9CB1-4865-8CE3-D414101C6485}"/>
              </a:ext>
            </a:extLst>
          </p:cNvPr>
          <p:cNvGrpSpPr/>
          <p:nvPr/>
        </p:nvGrpSpPr>
        <p:grpSpPr>
          <a:xfrm>
            <a:off x="7248081" y="4224995"/>
            <a:ext cx="918608" cy="495457"/>
            <a:chOff x="1864406" y="4224995"/>
            <a:chExt cx="918608" cy="495457"/>
          </a:xfrm>
        </p:grpSpPr>
        <p:sp>
          <p:nvSpPr>
            <p:cNvPr id="16" name="文本框 15">
              <a:extLst>
                <a:ext uri="{FF2B5EF4-FFF2-40B4-BE49-F238E27FC236}">
                  <a16:creationId xmlns:a16="http://schemas.microsoft.com/office/drawing/2014/main" id="{045C8253-88F6-4A06-A404-4B194C604AB6}"/>
                </a:ext>
              </a:extLst>
            </p:cNvPr>
            <p:cNvSpPr txBox="1"/>
            <p:nvPr/>
          </p:nvSpPr>
          <p:spPr>
            <a:xfrm>
              <a:off x="1864406" y="4224995"/>
              <a:ext cx="614271" cy="49545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rtlCol="0">
              <a:spAutoFit/>
            </a:bodyPr>
            <a:lstStyle/>
            <a:p>
              <a:pPr algn="l">
                <a:lnSpc>
                  <a:spcPct val="150000"/>
                </a:lnSpc>
              </a:pPr>
              <a:r>
                <a:rPr lang="en-US" altLang="zh-CN" sz="2000" dirty="0"/>
                <a:t>top</a:t>
              </a:r>
              <a:endParaRPr lang="zh-CN" altLang="en-US" sz="2000" dirty="0"/>
            </a:p>
          </p:txBody>
        </p:sp>
        <p:cxnSp>
          <p:nvCxnSpPr>
            <p:cNvPr id="19" name="直接箭头连接符 18">
              <a:extLst>
                <a:ext uri="{FF2B5EF4-FFF2-40B4-BE49-F238E27FC236}">
                  <a16:creationId xmlns:a16="http://schemas.microsoft.com/office/drawing/2014/main" id="{02E5B3F7-EDE0-42D4-9284-FC95241F429A}"/>
                </a:ext>
              </a:extLst>
            </p:cNvPr>
            <p:cNvCxnSpPr>
              <a:stCxn id="16" idx="3"/>
              <a:endCxn id="89" idx="1"/>
            </p:cNvCxnSpPr>
            <p:nvPr/>
          </p:nvCxnSpPr>
          <p:spPr>
            <a:xfrm>
              <a:off x="2478677" y="4472724"/>
              <a:ext cx="304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20" name="矩形 19">
            <a:extLst>
              <a:ext uri="{FF2B5EF4-FFF2-40B4-BE49-F238E27FC236}">
                <a16:creationId xmlns:a16="http://schemas.microsoft.com/office/drawing/2014/main" id="{6028070A-1533-41E4-B8F2-B4D483CDD540}"/>
              </a:ext>
            </a:extLst>
          </p:cNvPr>
          <p:cNvSpPr/>
          <p:nvPr/>
        </p:nvSpPr>
        <p:spPr>
          <a:xfrm>
            <a:off x="8922570" y="1834712"/>
            <a:ext cx="676275" cy="59055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dirty="0"/>
          </a:p>
        </p:txBody>
      </p:sp>
      <p:grpSp>
        <p:nvGrpSpPr>
          <p:cNvPr id="38" name="组合 37">
            <a:extLst>
              <a:ext uri="{FF2B5EF4-FFF2-40B4-BE49-F238E27FC236}">
                <a16:creationId xmlns:a16="http://schemas.microsoft.com/office/drawing/2014/main" id="{6DE8E62F-3794-4756-B3A5-07A77187DDB3}"/>
              </a:ext>
            </a:extLst>
          </p:cNvPr>
          <p:cNvGrpSpPr/>
          <p:nvPr/>
        </p:nvGrpSpPr>
        <p:grpSpPr>
          <a:xfrm>
            <a:off x="8252462" y="1882258"/>
            <a:ext cx="660583" cy="495457"/>
            <a:chOff x="2868787" y="1882258"/>
            <a:chExt cx="660583" cy="495457"/>
          </a:xfrm>
        </p:grpSpPr>
        <p:sp>
          <p:nvSpPr>
            <p:cNvPr id="93" name="文本框 92">
              <a:extLst>
                <a:ext uri="{FF2B5EF4-FFF2-40B4-BE49-F238E27FC236}">
                  <a16:creationId xmlns:a16="http://schemas.microsoft.com/office/drawing/2014/main" id="{A93D729E-6FD2-4C7A-B72C-EA075D252F16}"/>
                </a:ext>
              </a:extLst>
            </p:cNvPr>
            <p:cNvSpPr txBox="1"/>
            <p:nvPr/>
          </p:nvSpPr>
          <p:spPr>
            <a:xfrm>
              <a:off x="2868787" y="1882258"/>
              <a:ext cx="351378" cy="49545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rtlCol="0">
              <a:spAutoFit/>
            </a:bodyPr>
            <a:lstStyle/>
            <a:p>
              <a:pPr algn="l">
                <a:lnSpc>
                  <a:spcPct val="150000"/>
                </a:lnSpc>
              </a:pPr>
              <a:r>
                <a:rPr lang="en-US" altLang="zh-CN" sz="2000" dirty="0"/>
                <a:t>e</a:t>
              </a:r>
              <a:endParaRPr lang="zh-CN" altLang="en-US" sz="2000" dirty="0"/>
            </a:p>
          </p:txBody>
        </p:sp>
        <p:cxnSp>
          <p:nvCxnSpPr>
            <p:cNvPr id="94" name="直接箭头连接符 93">
              <a:extLst>
                <a:ext uri="{FF2B5EF4-FFF2-40B4-BE49-F238E27FC236}">
                  <a16:creationId xmlns:a16="http://schemas.microsoft.com/office/drawing/2014/main" id="{7117C1AC-0AFA-43D8-B257-8D6420536F25}"/>
                </a:ext>
              </a:extLst>
            </p:cNvPr>
            <p:cNvCxnSpPr>
              <a:cxnSpLocks/>
              <a:stCxn id="93" idx="3"/>
              <a:endCxn id="20" idx="1"/>
            </p:cNvCxnSpPr>
            <p:nvPr/>
          </p:nvCxnSpPr>
          <p:spPr>
            <a:xfrm>
              <a:off x="3220165" y="2129987"/>
              <a:ext cx="30920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33" name="文本框 32">
            <a:extLst>
              <a:ext uri="{FF2B5EF4-FFF2-40B4-BE49-F238E27FC236}">
                <a16:creationId xmlns:a16="http://schemas.microsoft.com/office/drawing/2014/main" id="{0E2A6E88-CBD4-41F4-BBCB-172B4040453F}"/>
              </a:ext>
            </a:extLst>
          </p:cNvPr>
          <p:cNvSpPr txBox="1"/>
          <p:nvPr/>
        </p:nvSpPr>
        <p:spPr>
          <a:xfrm>
            <a:off x="8726042" y="4187388"/>
            <a:ext cx="393056" cy="495457"/>
          </a:xfrm>
          <a:prstGeom prst="rect">
            <a:avLst/>
          </a:prstGeom>
          <a:noFill/>
        </p:spPr>
        <p:txBody>
          <a:bodyPr wrap="none" rtlCol="0">
            <a:spAutoFit/>
          </a:bodyPr>
          <a:lstStyle/>
          <a:p>
            <a:pPr algn="l">
              <a:lnSpc>
                <a:spcPct val="150000"/>
              </a:lnSpc>
            </a:pPr>
            <a:r>
              <a:rPr lang="en-US" altLang="zh-CN" sz="2000" dirty="0">
                <a:solidFill>
                  <a:srgbClr val="FF0000"/>
                </a:solidFill>
              </a:rPr>
              <a:t>C</a:t>
            </a:r>
            <a:endParaRPr lang="zh-CN" altLang="en-US" sz="2000" dirty="0">
              <a:solidFill>
                <a:srgbClr val="FF0000"/>
              </a:solidFill>
            </a:endParaRPr>
          </a:p>
        </p:txBody>
      </p:sp>
      <p:sp>
        <p:nvSpPr>
          <p:cNvPr id="97" name="文本框 96">
            <a:extLst>
              <a:ext uri="{FF2B5EF4-FFF2-40B4-BE49-F238E27FC236}">
                <a16:creationId xmlns:a16="http://schemas.microsoft.com/office/drawing/2014/main" id="{A3E72CD5-CCDF-4EB3-8703-4B271C620C81}"/>
              </a:ext>
            </a:extLst>
          </p:cNvPr>
          <p:cNvSpPr txBox="1"/>
          <p:nvPr/>
        </p:nvSpPr>
        <p:spPr>
          <a:xfrm>
            <a:off x="4336603" y="3016330"/>
            <a:ext cx="1236236" cy="2342116"/>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pPr algn="l">
              <a:lnSpc>
                <a:spcPct val="150000"/>
              </a:lnSpc>
            </a:pPr>
            <a:r>
              <a:rPr lang="en-US" altLang="zh-CN" sz="2000" dirty="0"/>
              <a:t>P{</a:t>
            </a:r>
          </a:p>
          <a:p>
            <a:pPr algn="l">
              <a:lnSpc>
                <a:spcPct val="150000"/>
              </a:lnSpc>
            </a:pPr>
            <a:r>
              <a:rPr lang="en-US" altLang="zh-CN" sz="2000" dirty="0"/>
              <a:t>    </a:t>
            </a:r>
            <a:r>
              <a:rPr lang="zh-CN" altLang="en-US" sz="2000" dirty="0"/>
              <a:t>压栈；</a:t>
            </a:r>
            <a:endParaRPr lang="en-US" altLang="zh-CN" sz="2000" dirty="0"/>
          </a:p>
          <a:p>
            <a:pPr algn="l">
              <a:lnSpc>
                <a:spcPct val="150000"/>
              </a:lnSpc>
            </a:pPr>
            <a:r>
              <a:rPr lang="en-US" altLang="zh-CN" sz="2000" dirty="0"/>
              <a:t>    </a:t>
            </a:r>
            <a:r>
              <a:rPr lang="zh-CN" altLang="en-US" sz="2000" dirty="0"/>
              <a:t>操作；</a:t>
            </a:r>
            <a:endParaRPr lang="en-US" altLang="zh-CN" sz="2000" dirty="0"/>
          </a:p>
          <a:p>
            <a:pPr algn="l">
              <a:lnSpc>
                <a:spcPct val="150000"/>
              </a:lnSpc>
            </a:pPr>
            <a:r>
              <a:rPr lang="en-US" altLang="zh-CN" sz="2000" dirty="0"/>
              <a:t>    </a:t>
            </a:r>
            <a:r>
              <a:rPr lang="zh-CN" altLang="en-US" sz="2000" dirty="0"/>
              <a:t>弹栈；</a:t>
            </a:r>
            <a:endParaRPr lang="en-US" altLang="zh-CN" sz="2000" dirty="0"/>
          </a:p>
          <a:p>
            <a:pPr algn="l">
              <a:lnSpc>
                <a:spcPct val="150000"/>
              </a:lnSpc>
            </a:pPr>
            <a:r>
              <a:rPr lang="en-US" altLang="zh-CN" sz="2000" dirty="0"/>
              <a:t>}</a:t>
            </a:r>
          </a:p>
        </p:txBody>
      </p:sp>
    </p:spTree>
    <p:extLst>
      <p:ext uri="{BB962C8B-B14F-4D97-AF65-F5344CB8AC3E}">
        <p14:creationId xmlns:p14="http://schemas.microsoft.com/office/powerpoint/2010/main" val="268057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45833E-6 -3.33333E-6 L 0.00013 -0.1 " pathEditMode="relative" rAng="0" ptsTypes="AA">
                                      <p:cBhvr>
                                        <p:cTn id="16" dur="2000" fill="hold"/>
                                        <p:tgtEl>
                                          <p:spTgt spid="36"/>
                                        </p:tgtEl>
                                        <p:attrNameLst>
                                          <p:attrName>ppt_x</p:attrName>
                                          <p:attrName>ppt_y</p:attrName>
                                        </p:attrNameLst>
                                      </p:cBhvr>
                                      <p:rCtr x="0" y="-5000"/>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0.00013 -0.1 L -2.5E-6 -3.33333E-6 " pathEditMode="relative" rAng="0" ptsTypes="AA">
                                      <p:cBhvr>
                                        <p:cTn id="20" dur="2000" fill="hold"/>
                                        <p:tgtEl>
                                          <p:spTgt spid="36"/>
                                        </p:tgtEl>
                                        <p:attrNameLst>
                                          <p:attrName>ppt_x</p:attrName>
                                          <p:attrName>ppt_y</p:attrName>
                                        </p:attrNameLst>
                                      </p:cBhvr>
                                      <p:rCtr x="26" y="5000"/>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1" nodeType="clickEffect">
                                  <p:stCondLst>
                                    <p:cond delay="0"/>
                                  </p:stCondLst>
                                  <p:childTnLst>
                                    <p:animMotion origin="layout" path="M -8.33333E-7 7.40741E-7 L 0.02878 -0.33611 " pathEditMode="relative" rAng="0" ptsTypes="AA">
                                      <p:cBhvr>
                                        <p:cTn id="24" dur="2000" fill="hold"/>
                                        <p:tgtEl>
                                          <p:spTgt spid="33"/>
                                        </p:tgtEl>
                                        <p:attrNameLst>
                                          <p:attrName>ppt_x</p:attrName>
                                          <p:attrName>ppt_y</p:attrName>
                                        </p:attrNameLst>
                                      </p:cBhvr>
                                      <p:rCtr x="1432" y="-168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9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p:spPr>
        <p:txBody>
          <a:bodyPr/>
          <a:lstStyle/>
          <a:p>
            <a:r>
              <a:rPr lang="en-US" altLang="zh-CN" sz="2000" dirty="0"/>
              <a:t>01 </a:t>
            </a:r>
            <a:r>
              <a:rPr lang="zh-CN" altLang="en-US" sz="2000" dirty="0"/>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p:spPr>
        <p:txBody>
          <a:bodyPr/>
          <a:lstStyle/>
          <a:p>
            <a:r>
              <a:rPr lang="en-US" altLang="zh-CN" sz="2000" dirty="0"/>
              <a:t>02 </a:t>
            </a:r>
            <a:r>
              <a:rPr lang="zh-CN" altLang="en-US" sz="2000"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822935" cy="369332"/>
          </a:xfrm>
        </p:spPr>
        <p:txBody>
          <a:bodyPr/>
          <a:lstStyle/>
          <a:p>
            <a:r>
              <a:rPr lang="en-US" altLang="zh-CN" sz="2000" dirty="0"/>
              <a:t>03 </a:t>
            </a:r>
            <a:r>
              <a:rPr lang="zh-CN" altLang="en-US" sz="2000"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822934" cy="369332"/>
          </a:xfrm>
        </p:spPr>
        <p:txBody>
          <a:bodyPr/>
          <a:lstStyle/>
          <a:p>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822933" cy="369332"/>
          </a:xfrm>
        </p:spPr>
        <p:txBody>
          <a:bodyPr/>
          <a:lstStyle/>
          <a:p>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031325" cy="461665"/>
          </a:xfrm>
          <a:prstGeom prst="rect">
            <a:avLst/>
          </a:prstGeom>
          <a:noFill/>
        </p:spPr>
        <p:txBody>
          <a:bodyPr wrap="none" rtlCol="0">
            <a:spAutoFit/>
          </a:bodyPr>
          <a:lstStyle/>
          <a:p>
            <a:r>
              <a:rPr lang="zh-CN" altLang="en-US" sz="2400" b="1" dirty="0">
                <a:solidFill>
                  <a:srgbClr val="FF0000"/>
                </a:solidFill>
              </a:rPr>
              <a:t>实例：栈操作</a:t>
            </a:r>
          </a:p>
        </p:txBody>
      </p:sp>
      <p:grpSp>
        <p:nvGrpSpPr>
          <p:cNvPr id="15" name="组合 14">
            <a:extLst>
              <a:ext uri="{FF2B5EF4-FFF2-40B4-BE49-F238E27FC236}">
                <a16:creationId xmlns:a16="http://schemas.microsoft.com/office/drawing/2014/main" id="{B37E7121-2814-4AC8-ACCF-D6FEB7A478C1}"/>
              </a:ext>
            </a:extLst>
          </p:cNvPr>
          <p:cNvGrpSpPr/>
          <p:nvPr/>
        </p:nvGrpSpPr>
        <p:grpSpPr>
          <a:xfrm>
            <a:off x="8176213" y="2758224"/>
            <a:ext cx="1590678" cy="3429000"/>
            <a:chOff x="4086222" y="2924175"/>
            <a:chExt cx="1590678" cy="3429000"/>
          </a:xfrm>
        </p:grpSpPr>
        <p:sp>
          <p:nvSpPr>
            <p:cNvPr id="11" name="矩形 10">
              <a:extLst>
                <a:ext uri="{FF2B5EF4-FFF2-40B4-BE49-F238E27FC236}">
                  <a16:creationId xmlns:a16="http://schemas.microsoft.com/office/drawing/2014/main" id="{F78E993D-82B6-42CD-AD4D-B3FDF2A9BA23}"/>
                </a:ext>
              </a:extLst>
            </p:cNvPr>
            <p:cNvSpPr/>
            <p:nvPr/>
          </p:nvSpPr>
          <p:spPr>
            <a:xfrm>
              <a:off x="4086225" y="2924175"/>
              <a:ext cx="1590675" cy="68580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p>
          </p:txBody>
        </p:sp>
        <p:sp>
          <p:nvSpPr>
            <p:cNvPr id="88" name="矩形 87">
              <a:extLst>
                <a:ext uri="{FF2B5EF4-FFF2-40B4-BE49-F238E27FC236}">
                  <a16:creationId xmlns:a16="http://schemas.microsoft.com/office/drawing/2014/main" id="{1A8B65DC-BB4F-4408-961E-AF4E6E472741}"/>
                </a:ext>
              </a:extLst>
            </p:cNvPr>
            <p:cNvSpPr/>
            <p:nvPr/>
          </p:nvSpPr>
          <p:spPr>
            <a:xfrm>
              <a:off x="4086224" y="3609975"/>
              <a:ext cx="1590675" cy="68580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p>
          </p:txBody>
        </p:sp>
        <p:sp>
          <p:nvSpPr>
            <p:cNvPr id="89" name="矩形 88">
              <a:extLst>
                <a:ext uri="{FF2B5EF4-FFF2-40B4-BE49-F238E27FC236}">
                  <a16:creationId xmlns:a16="http://schemas.microsoft.com/office/drawing/2014/main" id="{3162CD60-F4D0-4F37-95C9-1F76207A36AC}"/>
                </a:ext>
              </a:extLst>
            </p:cNvPr>
            <p:cNvSpPr/>
            <p:nvPr/>
          </p:nvSpPr>
          <p:spPr>
            <a:xfrm>
              <a:off x="4086223" y="4295775"/>
              <a:ext cx="1590675" cy="68580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p>
          </p:txBody>
        </p:sp>
        <p:sp>
          <p:nvSpPr>
            <p:cNvPr id="90" name="矩形 89">
              <a:extLst>
                <a:ext uri="{FF2B5EF4-FFF2-40B4-BE49-F238E27FC236}">
                  <a16:creationId xmlns:a16="http://schemas.microsoft.com/office/drawing/2014/main" id="{083E156A-EA9B-4FEB-8233-60E1111096E5}"/>
                </a:ext>
              </a:extLst>
            </p:cNvPr>
            <p:cNvSpPr/>
            <p:nvPr/>
          </p:nvSpPr>
          <p:spPr>
            <a:xfrm>
              <a:off x="4086222" y="4981575"/>
              <a:ext cx="1590675" cy="68580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600" b="1" dirty="0"/>
                <a:t>B</a:t>
              </a:r>
              <a:endParaRPr lang="zh-CN" altLang="en-US" sz="1600" b="1" dirty="0"/>
            </a:p>
          </p:txBody>
        </p:sp>
        <p:sp>
          <p:nvSpPr>
            <p:cNvPr id="91" name="矩形 90">
              <a:extLst>
                <a:ext uri="{FF2B5EF4-FFF2-40B4-BE49-F238E27FC236}">
                  <a16:creationId xmlns:a16="http://schemas.microsoft.com/office/drawing/2014/main" id="{B2315E1C-7BAE-4FEB-A30D-8F678BF7A46B}"/>
                </a:ext>
              </a:extLst>
            </p:cNvPr>
            <p:cNvSpPr/>
            <p:nvPr/>
          </p:nvSpPr>
          <p:spPr>
            <a:xfrm>
              <a:off x="4086225" y="5667375"/>
              <a:ext cx="1590675" cy="68580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600" b="1" dirty="0"/>
                <a:t>A</a:t>
              </a:r>
              <a:endParaRPr lang="zh-CN" altLang="en-US" sz="1600" b="1" dirty="0"/>
            </a:p>
          </p:txBody>
        </p:sp>
      </p:grpSp>
      <p:sp>
        <p:nvSpPr>
          <p:cNvPr id="13" name="文本框 12">
            <a:extLst>
              <a:ext uri="{FF2B5EF4-FFF2-40B4-BE49-F238E27FC236}">
                <a16:creationId xmlns:a16="http://schemas.microsoft.com/office/drawing/2014/main" id="{7BE3DD25-708B-4D0D-A097-4F3E2540EAFC}"/>
              </a:ext>
            </a:extLst>
          </p:cNvPr>
          <p:cNvSpPr txBox="1"/>
          <p:nvPr/>
        </p:nvSpPr>
        <p:spPr>
          <a:xfrm>
            <a:off x="476250" y="2371725"/>
            <a:ext cx="1539204" cy="188045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l">
              <a:lnSpc>
                <a:spcPct val="150000"/>
              </a:lnSpc>
            </a:pPr>
            <a:r>
              <a:rPr lang="zh-CN" altLang="en-US" sz="2000" b="1" dirty="0"/>
              <a:t>压栈</a:t>
            </a:r>
            <a:r>
              <a:rPr lang="en-US" altLang="zh-CN" sz="2000" b="1" dirty="0"/>
              <a:t>{</a:t>
            </a:r>
          </a:p>
          <a:p>
            <a:pPr algn="l">
              <a:lnSpc>
                <a:spcPct val="150000"/>
              </a:lnSpc>
            </a:pPr>
            <a:r>
              <a:rPr lang="en-US" altLang="zh-CN" sz="2000" b="1" dirty="0"/>
              <a:t>    *top = e;</a:t>
            </a:r>
          </a:p>
          <a:p>
            <a:pPr algn="l">
              <a:lnSpc>
                <a:spcPct val="150000"/>
              </a:lnSpc>
            </a:pPr>
            <a:r>
              <a:rPr lang="en-US" altLang="zh-CN" sz="2000" b="1" dirty="0"/>
              <a:t>    top++;</a:t>
            </a:r>
          </a:p>
          <a:p>
            <a:pPr algn="l">
              <a:lnSpc>
                <a:spcPct val="150000"/>
              </a:lnSpc>
            </a:pPr>
            <a:r>
              <a:rPr lang="en-US" altLang="zh-CN" sz="2000" b="1" dirty="0"/>
              <a:t>}</a:t>
            </a:r>
          </a:p>
        </p:txBody>
      </p:sp>
      <p:sp>
        <p:nvSpPr>
          <p:cNvPr id="92" name="文本框 91">
            <a:extLst>
              <a:ext uri="{FF2B5EF4-FFF2-40B4-BE49-F238E27FC236}">
                <a16:creationId xmlns:a16="http://schemas.microsoft.com/office/drawing/2014/main" id="{840CFAFA-50A0-4AE2-8736-B95F69DDE337}"/>
              </a:ext>
            </a:extLst>
          </p:cNvPr>
          <p:cNvSpPr txBox="1"/>
          <p:nvPr/>
        </p:nvSpPr>
        <p:spPr>
          <a:xfrm>
            <a:off x="476250" y="4472724"/>
            <a:ext cx="1539204" cy="1880451"/>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l">
              <a:lnSpc>
                <a:spcPct val="150000"/>
              </a:lnSpc>
            </a:pPr>
            <a:r>
              <a:rPr lang="zh-CN" altLang="en-US" sz="2000" b="1" dirty="0"/>
              <a:t>弹栈</a:t>
            </a:r>
            <a:r>
              <a:rPr lang="en-US" altLang="zh-CN" sz="2000" b="1" dirty="0"/>
              <a:t>{</a:t>
            </a:r>
          </a:p>
          <a:p>
            <a:pPr algn="l">
              <a:lnSpc>
                <a:spcPct val="150000"/>
              </a:lnSpc>
            </a:pPr>
            <a:r>
              <a:rPr lang="en-US" altLang="zh-CN" sz="2000" b="1" dirty="0"/>
              <a:t>    top--;</a:t>
            </a:r>
          </a:p>
          <a:p>
            <a:pPr algn="l">
              <a:lnSpc>
                <a:spcPct val="150000"/>
              </a:lnSpc>
            </a:pPr>
            <a:r>
              <a:rPr lang="en-US" altLang="zh-CN" sz="2000" b="1" dirty="0"/>
              <a:t>    </a:t>
            </a:r>
            <a:r>
              <a:rPr lang="zh-CN" altLang="en-US" sz="2000" b="1" dirty="0"/>
              <a:t>*</a:t>
            </a:r>
            <a:r>
              <a:rPr lang="en-US" altLang="zh-CN" sz="2000" b="1" dirty="0"/>
              <a:t>e = top;</a:t>
            </a:r>
          </a:p>
          <a:p>
            <a:pPr algn="l">
              <a:lnSpc>
                <a:spcPct val="150000"/>
              </a:lnSpc>
            </a:pPr>
            <a:r>
              <a:rPr lang="en-US" altLang="zh-CN" sz="2000" b="1" dirty="0"/>
              <a:t>}</a:t>
            </a:r>
          </a:p>
        </p:txBody>
      </p:sp>
      <p:grpSp>
        <p:nvGrpSpPr>
          <p:cNvPr id="36" name="组合 35">
            <a:extLst>
              <a:ext uri="{FF2B5EF4-FFF2-40B4-BE49-F238E27FC236}">
                <a16:creationId xmlns:a16="http://schemas.microsoft.com/office/drawing/2014/main" id="{D884C3CB-9CB1-4865-8CE3-D414101C6485}"/>
              </a:ext>
            </a:extLst>
          </p:cNvPr>
          <p:cNvGrpSpPr/>
          <p:nvPr/>
        </p:nvGrpSpPr>
        <p:grpSpPr>
          <a:xfrm>
            <a:off x="7248081" y="4224995"/>
            <a:ext cx="918608" cy="495457"/>
            <a:chOff x="1864406" y="4224995"/>
            <a:chExt cx="918608" cy="495457"/>
          </a:xfrm>
        </p:grpSpPr>
        <p:sp>
          <p:nvSpPr>
            <p:cNvPr id="16" name="文本框 15">
              <a:extLst>
                <a:ext uri="{FF2B5EF4-FFF2-40B4-BE49-F238E27FC236}">
                  <a16:creationId xmlns:a16="http://schemas.microsoft.com/office/drawing/2014/main" id="{045C8253-88F6-4A06-A404-4B194C604AB6}"/>
                </a:ext>
              </a:extLst>
            </p:cNvPr>
            <p:cNvSpPr txBox="1"/>
            <p:nvPr/>
          </p:nvSpPr>
          <p:spPr>
            <a:xfrm>
              <a:off x="1864406" y="4224995"/>
              <a:ext cx="614271" cy="49545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rtlCol="0">
              <a:spAutoFit/>
            </a:bodyPr>
            <a:lstStyle/>
            <a:p>
              <a:pPr algn="l">
                <a:lnSpc>
                  <a:spcPct val="150000"/>
                </a:lnSpc>
              </a:pPr>
              <a:r>
                <a:rPr lang="en-US" altLang="zh-CN" sz="2000" b="1" dirty="0"/>
                <a:t>top</a:t>
              </a:r>
              <a:endParaRPr lang="zh-CN" altLang="en-US" sz="2000" b="1" dirty="0"/>
            </a:p>
          </p:txBody>
        </p:sp>
        <p:cxnSp>
          <p:nvCxnSpPr>
            <p:cNvPr id="19" name="直接箭头连接符 18">
              <a:extLst>
                <a:ext uri="{FF2B5EF4-FFF2-40B4-BE49-F238E27FC236}">
                  <a16:creationId xmlns:a16="http://schemas.microsoft.com/office/drawing/2014/main" id="{02E5B3F7-EDE0-42D4-9284-FC95241F429A}"/>
                </a:ext>
              </a:extLst>
            </p:cNvPr>
            <p:cNvCxnSpPr>
              <a:stCxn id="16" idx="3"/>
              <a:endCxn id="89" idx="1"/>
            </p:cNvCxnSpPr>
            <p:nvPr/>
          </p:nvCxnSpPr>
          <p:spPr>
            <a:xfrm>
              <a:off x="2478677" y="4472724"/>
              <a:ext cx="304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20" name="矩形 19">
            <a:extLst>
              <a:ext uri="{FF2B5EF4-FFF2-40B4-BE49-F238E27FC236}">
                <a16:creationId xmlns:a16="http://schemas.microsoft.com/office/drawing/2014/main" id="{6028070A-1533-41E4-B8F2-B4D483CDD540}"/>
              </a:ext>
            </a:extLst>
          </p:cNvPr>
          <p:cNvSpPr/>
          <p:nvPr/>
        </p:nvSpPr>
        <p:spPr>
          <a:xfrm>
            <a:off x="8922570" y="1834712"/>
            <a:ext cx="676275" cy="59055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p>
        </p:txBody>
      </p:sp>
      <p:grpSp>
        <p:nvGrpSpPr>
          <p:cNvPr id="38" name="组合 37">
            <a:extLst>
              <a:ext uri="{FF2B5EF4-FFF2-40B4-BE49-F238E27FC236}">
                <a16:creationId xmlns:a16="http://schemas.microsoft.com/office/drawing/2014/main" id="{6DE8E62F-3794-4756-B3A5-07A77187DDB3}"/>
              </a:ext>
            </a:extLst>
          </p:cNvPr>
          <p:cNvGrpSpPr/>
          <p:nvPr/>
        </p:nvGrpSpPr>
        <p:grpSpPr>
          <a:xfrm>
            <a:off x="8252462" y="1882258"/>
            <a:ext cx="660583" cy="495457"/>
            <a:chOff x="2868787" y="1882258"/>
            <a:chExt cx="660583" cy="495457"/>
          </a:xfrm>
        </p:grpSpPr>
        <p:sp>
          <p:nvSpPr>
            <p:cNvPr id="93" name="文本框 92">
              <a:extLst>
                <a:ext uri="{FF2B5EF4-FFF2-40B4-BE49-F238E27FC236}">
                  <a16:creationId xmlns:a16="http://schemas.microsoft.com/office/drawing/2014/main" id="{A93D729E-6FD2-4C7A-B72C-EA075D252F16}"/>
                </a:ext>
              </a:extLst>
            </p:cNvPr>
            <p:cNvSpPr txBox="1"/>
            <p:nvPr/>
          </p:nvSpPr>
          <p:spPr>
            <a:xfrm>
              <a:off x="2868787" y="1882258"/>
              <a:ext cx="351378" cy="49545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rtlCol="0">
              <a:spAutoFit/>
            </a:bodyPr>
            <a:lstStyle/>
            <a:p>
              <a:pPr algn="l">
                <a:lnSpc>
                  <a:spcPct val="150000"/>
                </a:lnSpc>
              </a:pPr>
              <a:r>
                <a:rPr lang="en-US" altLang="zh-CN" sz="2000" b="1" dirty="0"/>
                <a:t>e</a:t>
              </a:r>
              <a:endParaRPr lang="zh-CN" altLang="en-US" sz="2000" b="1" dirty="0"/>
            </a:p>
          </p:txBody>
        </p:sp>
        <p:cxnSp>
          <p:nvCxnSpPr>
            <p:cNvPr id="94" name="直接箭头连接符 93">
              <a:extLst>
                <a:ext uri="{FF2B5EF4-FFF2-40B4-BE49-F238E27FC236}">
                  <a16:creationId xmlns:a16="http://schemas.microsoft.com/office/drawing/2014/main" id="{7117C1AC-0AFA-43D8-B257-8D6420536F25}"/>
                </a:ext>
              </a:extLst>
            </p:cNvPr>
            <p:cNvCxnSpPr>
              <a:cxnSpLocks/>
              <a:stCxn id="93" idx="3"/>
              <a:endCxn id="20" idx="1"/>
            </p:cNvCxnSpPr>
            <p:nvPr/>
          </p:nvCxnSpPr>
          <p:spPr>
            <a:xfrm>
              <a:off x="3220165" y="2129987"/>
              <a:ext cx="30920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33" name="文本框 32">
            <a:extLst>
              <a:ext uri="{FF2B5EF4-FFF2-40B4-BE49-F238E27FC236}">
                <a16:creationId xmlns:a16="http://schemas.microsoft.com/office/drawing/2014/main" id="{0E2A6E88-CBD4-41F4-BBCB-172B4040453F}"/>
              </a:ext>
            </a:extLst>
          </p:cNvPr>
          <p:cNvSpPr txBox="1"/>
          <p:nvPr/>
        </p:nvSpPr>
        <p:spPr>
          <a:xfrm>
            <a:off x="8726042" y="4187388"/>
            <a:ext cx="393056" cy="495457"/>
          </a:xfrm>
          <a:prstGeom prst="rect">
            <a:avLst/>
          </a:prstGeom>
          <a:noFill/>
        </p:spPr>
        <p:txBody>
          <a:bodyPr wrap="none" rtlCol="0">
            <a:spAutoFit/>
          </a:bodyPr>
          <a:lstStyle/>
          <a:p>
            <a:pPr algn="l">
              <a:lnSpc>
                <a:spcPct val="150000"/>
              </a:lnSpc>
            </a:pPr>
            <a:r>
              <a:rPr lang="en-US" altLang="zh-CN" sz="2000" b="1" dirty="0">
                <a:solidFill>
                  <a:srgbClr val="FF0000"/>
                </a:solidFill>
              </a:rPr>
              <a:t>C</a:t>
            </a:r>
            <a:endParaRPr lang="zh-CN" altLang="en-US" sz="2000" b="1" dirty="0">
              <a:solidFill>
                <a:srgbClr val="FF0000"/>
              </a:solidFill>
            </a:endParaRPr>
          </a:p>
        </p:txBody>
      </p:sp>
      <p:sp>
        <p:nvSpPr>
          <p:cNvPr id="97" name="文本框 96">
            <a:extLst>
              <a:ext uri="{FF2B5EF4-FFF2-40B4-BE49-F238E27FC236}">
                <a16:creationId xmlns:a16="http://schemas.microsoft.com/office/drawing/2014/main" id="{A3E72CD5-CCDF-4EB3-8703-4B271C620C81}"/>
              </a:ext>
            </a:extLst>
          </p:cNvPr>
          <p:cNvSpPr txBox="1"/>
          <p:nvPr/>
        </p:nvSpPr>
        <p:spPr>
          <a:xfrm>
            <a:off x="2927617" y="3016330"/>
            <a:ext cx="1701107" cy="2342116"/>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pPr algn="l">
              <a:lnSpc>
                <a:spcPct val="150000"/>
              </a:lnSpc>
            </a:pPr>
            <a:r>
              <a:rPr lang="en-US" altLang="zh-CN" sz="2000" b="1" dirty="0"/>
              <a:t>P1{</a:t>
            </a:r>
          </a:p>
          <a:p>
            <a:pPr algn="l">
              <a:lnSpc>
                <a:spcPct val="150000"/>
              </a:lnSpc>
            </a:pPr>
            <a:r>
              <a:rPr lang="en-US" altLang="zh-CN" sz="2000" b="1" dirty="0"/>
              <a:t>    </a:t>
            </a:r>
            <a:r>
              <a:rPr lang="zh-CN" altLang="en-US" sz="2000" b="1" dirty="0"/>
              <a:t>①压栈</a:t>
            </a:r>
            <a:r>
              <a:rPr lang="en-US" altLang="zh-CN" sz="2000" b="1" dirty="0"/>
              <a:t>C</a:t>
            </a:r>
            <a:r>
              <a:rPr lang="zh-CN" altLang="en-US" sz="2000" b="1" dirty="0"/>
              <a:t>；</a:t>
            </a:r>
            <a:endParaRPr lang="en-US" altLang="zh-CN" sz="2000" b="1" dirty="0"/>
          </a:p>
          <a:p>
            <a:pPr algn="l">
              <a:lnSpc>
                <a:spcPct val="150000"/>
              </a:lnSpc>
            </a:pPr>
            <a:r>
              <a:rPr lang="en-US" altLang="zh-CN" sz="2000" b="1" dirty="0"/>
              <a:t>    </a:t>
            </a:r>
            <a:r>
              <a:rPr lang="zh-CN" altLang="en-US" sz="2000" b="1" dirty="0"/>
              <a:t>②中断；</a:t>
            </a:r>
            <a:endParaRPr lang="en-US" altLang="zh-CN" sz="2000" b="1" dirty="0"/>
          </a:p>
          <a:p>
            <a:pPr algn="l">
              <a:lnSpc>
                <a:spcPct val="150000"/>
              </a:lnSpc>
            </a:pPr>
            <a:r>
              <a:rPr lang="en-US" altLang="zh-CN" sz="2000" b="1" dirty="0"/>
              <a:t>    </a:t>
            </a:r>
            <a:r>
              <a:rPr lang="zh-CN" altLang="en-US" sz="2000" b="1" dirty="0"/>
              <a:t>⑤弹栈；</a:t>
            </a:r>
            <a:endParaRPr lang="en-US" altLang="zh-CN" sz="2000" b="1" dirty="0"/>
          </a:p>
          <a:p>
            <a:pPr algn="l">
              <a:lnSpc>
                <a:spcPct val="150000"/>
              </a:lnSpc>
            </a:pPr>
            <a:r>
              <a:rPr lang="en-US" altLang="zh-CN" sz="2000" b="1" dirty="0"/>
              <a:t>}</a:t>
            </a:r>
          </a:p>
        </p:txBody>
      </p:sp>
      <p:sp>
        <p:nvSpPr>
          <p:cNvPr id="25" name="文本框 24">
            <a:extLst>
              <a:ext uri="{FF2B5EF4-FFF2-40B4-BE49-F238E27FC236}">
                <a16:creationId xmlns:a16="http://schemas.microsoft.com/office/drawing/2014/main" id="{C5AD3235-65CD-44FE-B597-FA59E8F82F1F}"/>
              </a:ext>
            </a:extLst>
          </p:cNvPr>
          <p:cNvSpPr txBox="1"/>
          <p:nvPr/>
        </p:nvSpPr>
        <p:spPr>
          <a:xfrm>
            <a:off x="4717123" y="3016330"/>
            <a:ext cx="1683474" cy="2342116"/>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pPr algn="l">
              <a:lnSpc>
                <a:spcPct val="150000"/>
              </a:lnSpc>
            </a:pPr>
            <a:r>
              <a:rPr lang="en-US" altLang="zh-CN" sz="2000" b="1" dirty="0"/>
              <a:t>P2{</a:t>
            </a:r>
          </a:p>
          <a:p>
            <a:pPr algn="l">
              <a:lnSpc>
                <a:spcPct val="150000"/>
              </a:lnSpc>
            </a:pPr>
            <a:r>
              <a:rPr lang="zh-CN" altLang="en-US" sz="2000" b="1" dirty="0"/>
              <a:t>    ③压栈</a:t>
            </a:r>
            <a:r>
              <a:rPr lang="en-US" altLang="zh-CN" sz="2000" b="1" dirty="0"/>
              <a:t>D</a:t>
            </a:r>
            <a:r>
              <a:rPr lang="zh-CN" altLang="en-US" sz="2000" b="1" dirty="0"/>
              <a:t>；</a:t>
            </a:r>
            <a:endParaRPr lang="en-US" altLang="zh-CN" sz="2000" b="1" dirty="0"/>
          </a:p>
          <a:p>
            <a:pPr algn="l">
              <a:lnSpc>
                <a:spcPct val="150000"/>
              </a:lnSpc>
            </a:pPr>
            <a:r>
              <a:rPr lang="en-US" altLang="zh-CN" sz="2000" b="1" dirty="0"/>
              <a:t>    </a:t>
            </a:r>
            <a:r>
              <a:rPr lang="zh-CN" altLang="en-US" sz="2000" b="1" dirty="0"/>
              <a:t>④操作；</a:t>
            </a:r>
            <a:endParaRPr lang="en-US" altLang="zh-CN" sz="2000" b="1" dirty="0"/>
          </a:p>
          <a:p>
            <a:pPr algn="l">
              <a:lnSpc>
                <a:spcPct val="150000"/>
              </a:lnSpc>
            </a:pPr>
            <a:r>
              <a:rPr lang="en-US" altLang="zh-CN" sz="2000" b="1" dirty="0"/>
              <a:t>    </a:t>
            </a:r>
            <a:r>
              <a:rPr lang="zh-CN" altLang="en-US" sz="2000" b="1" dirty="0"/>
              <a:t>⑥弹栈；</a:t>
            </a:r>
            <a:endParaRPr lang="en-US" altLang="zh-CN" sz="2000" b="1" dirty="0"/>
          </a:p>
          <a:p>
            <a:pPr algn="l">
              <a:lnSpc>
                <a:spcPct val="150000"/>
              </a:lnSpc>
            </a:pPr>
            <a:r>
              <a:rPr lang="en-US" altLang="zh-CN" sz="2000" b="1" dirty="0"/>
              <a:t>}</a:t>
            </a:r>
          </a:p>
        </p:txBody>
      </p:sp>
      <p:sp>
        <p:nvSpPr>
          <p:cNvPr id="26" name="文本框 25">
            <a:extLst>
              <a:ext uri="{FF2B5EF4-FFF2-40B4-BE49-F238E27FC236}">
                <a16:creationId xmlns:a16="http://schemas.microsoft.com/office/drawing/2014/main" id="{BDBEE122-5F8B-4A37-B490-220AD886BBC4}"/>
              </a:ext>
            </a:extLst>
          </p:cNvPr>
          <p:cNvSpPr txBox="1"/>
          <p:nvPr/>
        </p:nvSpPr>
        <p:spPr>
          <a:xfrm>
            <a:off x="8716517" y="3501588"/>
            <a:ext cx="375424" cy="495457"/>
          </a:xfrm>
          <a:prstGeom prst="rect">
            <a:avLst/>
          </a:prstGeom>
          <a:noFill/>
        </p:spPr>
        <p:txBody>
          <a:bodyPr wrap="none" rtlCol="0">
            <a:spAutoFit/>
          </a:bodyPr>
          <a:lstStyle/>
          <a:p>
            <a:pPr algn="l">
              <a:lnSpc>
                <a:spcPct val="150000"/>
              </a:lnSpc>
            </a:pPr>
            <a:r>
              <a:rPr lang="en-US" altLang="zh-CN" sz="2000" b="1" dirty="0">
                <a:solidFill>
                  <a:srgbClr val="FF0000"/>
                </a:solidFill>
              </a:rPr>
              <a:t>D</a:t>
            </a:r>
            <a:endParaRPr lang="zh-CN" altLang="en-US" sz="2000" b="1" dirty="0">
              <a:solidFill>
                <a:srgbClr val="FF0000"/>
              </a:solidFill>
            </a:endParaRPr>
          </a:p>
        </p:txBody>
      </p:sp>
    </p:spTree>
    <p:extLst>
      <p:ext uri="{BB962C8B-B14F-4D97-AF65-F5344CB8AC3E}">
        <p14:creationId xmlns:p14="http://schemas.microsoft.com/office/powerpoint/2010/main" val="320584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1.45833E-6 -3.33333E-6 L 0.00143 -0.1 " pathEditMode="relative" rAng="0" ptsTypes="AA">
                                      <p:cBhvr>
                                        <p:cTn id="23" dur="2000" fill="hold"/>
                                        <p:tgtEl>
                                          <p:spTgt spid="36"/>
                                        </p:tgtEl>
                                        <p:attrNameLst>
                                          <p:attrName>ppt_x</p:attrName>
                                          <p:attrName>ppt_y</p:attrName>
                                        </p:attrNameLst>
                                      </p:cBhvr>
                                      <p:rCtr x="65" y="-5000"/>
                                    </p:animMotion>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anim calcmode="lin" valueType="num">
                                      <p:cBhvr>
                                        <p:cTn id="29" dur="1000" fill="hold"/>
                                        <p:tgtEl>
                                          <p:spTgt spid="26"/>
                                        </p:tgtEl>
                                        <p:attrNameLst>
                                          <p:attrName>ppt_x</p:attrName>
                                        </p:attrNameLst>
                                      </p:cBhvr>
                                      <p:tavLst>
                                        <p:tav tm="0">
                                          <p:val>
                                            <p:strVal val="#ppt_x"/>
                                          </p:val>
                                        </p:tav>
                                        <p:tav tm="100000">
                                          <p:val>
                                            <p:strVal val="#ppt_x"/>
                                          </p:val>
                                        </p:tav>
                                      </p:tavLst>
                                    </p:anim>
                                    <p:anim calcmode="lin" valueType="num">
                                      <p:cBhvr>
                                        <p:cTn id="3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0.00143 -0.1 L -0.00013 -0.2 " pathEditMode="relative" rAng="0" ptsTypes="AA">
                                      <p:cBhvr>
                                        <p:cTn id="34" dur="2000" fill="hold"/>
                                        <p:tgtEl>
                                          <p:spTgt spid="36"/>
                                        </p:tgtEl>
                                        <p:attrNameLst>
                                          <p:attrName>ppt_x</p:attrName>
                                          <p:attrName>ppt_y</p:attrName>
                                        </p:attrNameLst>
                                      </p:cBhvr>
                                      <p:rCtr x="-78" y="-5000"/>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0.00013 -0.2 L 0.00143 -0.1 " pathEditMode="relative" rAng="0" ptsTypes="AA">
                                      <p:cBhvr>
                                        <p:cTn id="38" dur="2000" fill="hold"/>
                                        <p:tgtEl>
                                          <p:spTgt spid="36"/>
                                        </p:tgtEl>
                                        <p:attrNameLst>
                                          <p:attrName>ppt_x</p:attrName>
                                          <p:attrName>ppt_y</p:attrName>
                                        </p:attrNameLst>
                                      </p:cBhvr>
                                      <p:rCtr x="-39" y="5000"/>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1.45833E-6 7.40741E-7 L 0.03034 -0.23611 " pathEditMode="relative" rAng="0" ptsTypes="AA">
                                      <p:cBhvr>
                                        <p:cTn id="42" dur="2000" fill="hold"/>
                                        <p:tgtEl>
                                          <p:spTgt spid="26"/>
                                        </p:tgtEl>
                                        <p:attrNameLst>
                                          <p:attrName>ppt_x</p:attrName>
                                          <p:attrName>ppt_y</p:attrName>
                                        </p:attrNameLst>
                                      </p:cBhvr>
                                      <p:rCtr x="1510" y="-11806"/>
                                    </p:animMotion>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0.00143 -0.1 L -1.25E-6 -3.33333E-6 " pathEditMode="relative" rAng="0" ptsTypes="AA">
                                      <p:cBhvr>
                                        <p:cTn id="46" dur="2000" fill="hold"/>
                                        <p:tgtEl>
                                          <p:spTgt spid="36"/>
                                        </p:tgtEl>
                                        <p:attrNameLst>
                                          <p:attrName>ppt_x</p:attrName>
                                          <p:attrName>ppt_y</p:attrName>
                                        </p:attrNameLst>
                                      </p:cBhvr>
                                      <p:rCtr x="-78" y="5000"/>
                                    </p:animMotion>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6"/>
                                        </p:tgtEl>
                                      </p:cBhvr>
                                    </p:animEffect>
                                    <p:set>
                                      <p:cBhvr>
                                        <p:cTn id="51" dur="1" fill="hold">
                                          <p:stCondLst>
                                            <p:cond delay="499"/>
                                          </p:stCondLst>
                                        </p:cTn>
                                        <p:tgtEl>
                                          <p:spTgt spid="26"/>
                                        </p:tgtEl>
                                        <p:attrNameLst>
                                          <p:attrName>style.visibility</p:attrName>
                                        </p:attrNameLst>
                                      </p:cBhvr>
                                      <p:to>
                                        <p:strVal val="hidden"/>
                                      </p:to>
                                    </p:set>
                                  </p:childTnLst>
                                </p:cTn>
                              </p:par>
                              <p:par>
                                <p:cTn id="52" presetID="42" presetClass="path" presetSubtype="0" accel="50000" decel="50000" fill="hold" grpId="1" nodeType="withEffect">
                                  <p:stCondLst>
                                    <p:cond delay="0"/>
                                  </p:stCondLst>
                                  <p:childTnLst>
                                    <p:animMotion origin="layout" path="M -8.33333E-7 7.40741E-7 L 0.02891 -0.33611 " pathEditMode="relative" rAng="0" ptsTypes="AA">
                                      <p:cBhvr>
                                        <p:cTn id="53" dur="2000" fill="hold"/>
                                        <p:tgtEl>
                                          <p:spTgt spid="33"/>
                                        </p:tgtEl>
                                        <p:attrNameLst>
                                          <p:attrName>ppt_x</p:attrName>
                                          <p:attrName>ppt_y</p:attrName>
                                        </p:attrNameLst>
                                      </p:cBhvr>
                                      <p:rCtr x="1445" y="-168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97" grpId="0" animBg="1"/>
      <p:bldP spid="25" grpId="0" animBg="1"/>
      <p:bldP spid="26" grpId="0"/>
      <p:bldP spid="26" grpId="1"/>
      <p:bldP spid="26" grpId="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p:spPr>
        <p:txBody>
          <a:bodyPr/>
          <a:lstStyle/>
          <a:p>
            <a:r>
              <a:rPr lang="en-US" altLang="zh-CN" sz="2000" dirty="0"/>
              <a:t>01 </a:t>
            </a:r>
            <a:r>
              <a:rPr lang="zh-CN" altLang="en-US" sz="2000" dirty="0"/>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p:spPr>
        <p:txBody>
          <a:bodyPr/>
          <a:lstStyle/>
          <a:p>
            <a:r>
              <a:rPr lang="en-US" altLang="zh-CN" sz="2000" dirty="0"/>
              <a:t>02 </a:t>
            </a:r>
            <a:r>
              <a:rPr lang="zh-CN" altLang="en-US" sz="2000"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822935" cy="369332"/>
          </a:xfrm>
        </p:spPr>
        <p:txBody>
          <a:bodyPr/>
          <a:lstStyle/>
          <a:p>
            <a:r>
              <a:rPr lang="en-US" altLang="zh-CN" sz="2000" dirty="0"/>
              <a:t>03 </a:t>
            </a:r>
            <a:r>
              <a:rPr lang="zh-CN" altLang="en-US" sz="2000"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822934" cy="369332"/>
          </a:xfrm>
        </p:spPr>
        <p:txBody>
          <a:bodyPr/>
          <a:lstStyle/>
          <a:p>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822933" cy="369332"/>
          </a:xfrm>
        </p:spPr>
        <p:txBody>
          <a:bodyPr/>
          <a:lstStyle/>
          <a:p>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723549" cy="461665"/>
          </a:xfrm>
          <a:prstGeom prst="rect">
            <a:avLst/>
          </a:prstGeom>
          <a:noFill/>
        </p:spPr>
        <p:txBody>
          <a:bodyPr wrap="none" rtlCol="0">
            <a:spAutoFit/>
          </a:bodyPr>
          <a:lstStyle/>
          <a:p>
            <a:r>
              <a:rPr lang="zh-CN" altLang="en-US" sz="2400" b="1" dirty="0">
                <a:solidFill>
                  <a:srgbClr val="FF0000"/>
                </a:solidFill>
              </a:rPr>
              <a:t>进程的定义</a:t>
            </a:r>
          </a:p>
        </p:txBody>
      </p:sp>
      <p:grpSp>
        <p:nvGrpSpPr>
          <p:cNvPr id="32" name="组合 31">
            <a:extLst>
              <a:ext uri="{FF2B5EF4-FFF2-40B4-BE49-F238E27FC236}">
                <a16:creationId xmlns:a16="http://schemas.microsoft.com/office/drawing/2014/main" id="{41ECFF78-74DD-4B16-9DEA-A633F281698A}"/>
              </a:ext>
            </a:extLst>
          </p:cNvPr>
          <p:cNvGrpSpPr/>
          <p:nvPr/>
        </p:nvGrpSpPr>
        <p:grpSpPr>
          <a:xfrm>
            <a:off x="1078544" y="1577390"/>
            <a:ext cx="10615349" cy="2128164"/>
            <a:chOff x="1078544" y="1577390"/>
            <a:chExt cx="10615349" cy="2128164"/>
          </a:xfrm>
        </p:grpSpPr>
        <p:grpSp>
          <p:nvGrpSpPr>
            <p:cNvPr id="33" name="组合 32">
              <a:extLst>
                <a:ext uri="{FF2B5EF4-FFF2-40B4-BE49-F238E27FC236}">
                  <a16:creationId xmlns:a16="http://schemas.microsoft.com/office/drawing/2014/main" id="{4FFE30AC-8E0B-4978-B9CB-469C9BF31115}"/>
                </a:ext>
              </a:extLst>
            </p:cNvPr>
            <p:cNvGrpSpPr/>
            <p:nvPr/>
          </p:nvGrpSpPr>
          <p:grpSpPr>
            <a:xfrm>
              <a:off x="1078544" y="1631086"/>
              <a:ext cx="809837" cy="1113914"/>
              <a:chOff x="611284" y="1140955"/>
              <a:chExt cx="809837" cy="1113914"/>
            </a:xfrm>
          </p:grpSpPr>
          <p:sp>
            <p:nvSpPr>
              <p:cNvPr id="36" name="文本框 35">
                <a:extLst>
                  <a:ext uri="{FF2B5EF4-FFF2-40B4-BE49-F238E27FC236}">
                    <a16:creationId xmlns:a16="http://schemas.microsoft.com/office/drawing/2014/main" id="{A4065F8A-6EAA-45CF-9E6A-C85315386A54}"/>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37" name="组合 36">
                <a:extLst>
                  <a:ext uri="{FF2B5EF4-FFF2-40B4-BE49-F238E27FC236}">
                    <a16:creationId xmlns:a16="http://schemas.microsoft.com/office/drawing/2014/main" id="{24F56372-933A-48B0-B90C-F7630135F433}"/>
                  </a:ext>
                </a:extLst>
              </p:cNvPr>
              <p:cNvGrpSpPr/>
              <p:nvPr/>
            </p:nvGrpSpPr>
            <p:grpSpPr>
              <a:xfrm rot="11641273">
                <a:off x="1059438" y="1140955"/>
                <a:ext cx="246536" cy="1113914"/>
                <a:chOff x="499860" y="916478"/>
                <a:chExt cx="1125740" cy="5086389"/>
              </a:xfrm>
            </p:grpSpPr>
            <p:cxnSp>
              <p:nvCxnSpPr>
                <p:cNvPr id="38" name="直接连接符 37">
                  <a:extLst>
                    <a:ext uri="{FF2B5EF4-FFF2-40B4-BE49-F238E27FC236}">
                      <a16:creationId xmlns:a16="http://schemas.microsoft.com/office/drawing/2014/main" id="{F9245D11-7BB2-4EDC-965D-BD049B375DA7}"/>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39" name="矩形 38">
                  <a:extLst>
                    <a:ext uri="{FF2B5EF4-FFF2-40B4-BE49-F238E27FC236}">
                      <a16:creationId xmlns:a16="http://schemas.microsoft.com/office/drawing/2014/main" id="{3A3FC811-2CF2-4681-AD48-3C37F6C814A9}"/>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34" name="矩形 33">
              <a:extLst>
                <a:ext uri="{FF2B5EF4-FFF2-40B4-BE49-F238E27FC236}">
                  <a16:creationId xmlns:a16="http://schemas.microsoft.com/office/drawing/2014/main" id="{E0DAAF82-401F-400A-9FF1-5CBF2AF917C5}"/>
                </a:ext>
              </a:extLst>
            </p:cNvPr>
            <p:cNvSpPr/>
            <p:nvPr/>
          </p:nvSpPr>
          <p:spPr>
            <a:xfrm>
              <a:off x="1979607" y="1577390"/>
              <a:ext cx="800219"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定义</a:t>
              </a:r>
            </a:p>
          </p:txBody>
        </p:sp>
        <p:sp>
          <p:nvSpPr>
            <p:cNvPr id="35" name="矩形 34">
              <a:extLst>
                <a:ext uri="{FF2B5EF4-FFF2-40B4-BE49-F238E27FC236}">
                  <a16:creationId xmlns:a16="http://schemas.microsoft.com/office/drawing/2014/main" id="{E1AE16C7-CA07-4217-B791-AC8AB7B4580F}"/>
                </a:ext>
              </a:extLst>
            </p:cNvPr>
            <p:cNvSpPr/>
            <p:nvPr/>
          </p:nvSpPr>
          <p:spPr>
            <a:xfrm>
              <a:off x="2177360" y="2081648"/>
              <a:ext cx="9516533" cy="1623906"/>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进程是程序在处理器上的</a:t>
              </a:r>
              <a:r>
                <a:rPr lang="zh-CN" altLang="en-US" b="1" dirty="0">
                  <a:solidFill>
                    <a:srgbClr val="FF0000"/>
                  </a:solidFill>
                </a:rPr>
                <a:t>一次执行</a:t>
              </a:r>
              <a:r>
                <a:rPr lang="zh-CN" altLang="en-US" b="1" dirty="0"/>
                <a:t>过程。</a:t>
              </a:r>
              <a:endParaRPr lang="en-US" altLang="zh-CN" b="1" dirty="0"/>
            </a:p>
            <a:p>
              <a:pPr marL="285750" indent="-285750">
                <a:lnSpc>
                  <a:spcPct val="120000"/>
                </a:lnSpc>
                <a:spcBef>
                  <a:spcPts val="600"/>
                </a:spcBef>
                <a:buFont typeface="Arial" panose="020B0604020202020204" pitchFamily="34" charset="0"/>
                <a:buChar char="•"/>
              </a:pPr>
              <a:r>
                <a:rPr lang="zh-CN" altLang="en-US" b="1" dirty="0"/>
                <a:t>进程是可以和别的进程</a:t>
              </a:r>
              <a:r>
                <a:rPr lang="zh-CN" altLang="en-US" b="1" dirty="0">
                  <a:solidFill>
                    <a:srgbClr val="FF0000"/>
                  </a:solidFill>
                </a:rPr>
                <a:t>并行执行</a:t>
              </a:r>
              <a:r>
                <a:rPr lang="zh-CN" altLang="en-US" b="1" dirty="0"/>
                <a:t>的计算。</a:t>
              </a:r>
              <a:endParaRPr lang="en-US" altLang="zh-CN" b="1" dirty="0"/>
            </a:p>
            <a:p>
              <a:pPr marL="285750" indent="-285750">
                <a:lnSpc>
                  <a:spcPct val="120000"/>
                </a:lnSpc>
                <a:spcBef>
                  <a:spcPts val="600"/>
                </a:spcBef>
                <a:buFont typeface="Arial" panose="020B0604020202020204" pitchFamily="34" charset="0"/>
                <a:buChar char="•"/>
              </a:pPr>
              <a:r>
                <a:rPr lang="zh-CN" altLang="en-US" b="1" dirty="0"/>
                <a:t>进程是程序在一个</a:t>
              </a:r>
              <a:r>
                <a:rPr lang="zh-CN" altLang="en-US" b="1" dirty="0">
                  <a:solidFill>
                    <a:srgbClr val="FF0000"/>
                  </a:solidFill>
                </a:rPr>
                <a:t>数据集</a:t>
              </a:r>
              <a:r>
                <a:rPr lang="zh-CN" altLang="en-US" b="1" dirty="0"/>
                <a:t>上的运行过程，是系统进行</a:t>
              </a:r>
              <a:r>
                <a:rPr lang="zh-CN" altLang="en-US" b="1" dirty="0">
                  <a:solidFill>
                    <a:srgbClr val="FF0000"/>
                  </a:solidFill>
                </a:rPr>
                <a:t>资源分配和调度</a:t>
              </a:r>
              <a:r>
                <a:rPr lang="zh-CN" altLang="en-US" b="1" dirty="0"/>
                <a:t>的一个独立单位。</a:t>
              </a:r>
              <a:endParaRPr lang="en-US" altLang="zh-CN" b="1" dirty="0"/>
            </a:p>
            <a:p>
              <a:pPr marL="285750" indent="-285750">
                <a:lnSpc>
                  <a:spcPct val="120000"/>
                </a:lnSpc>
                <a:spcBef>
                  <a:spcPts val="600"/>
                </a:spcBef>
                <a:buFont typeface="Arial" panose="020B0604020202020204" pitchFamily="34" charset="0"/>
                <a:buChar char="•"/>
              </a:pPr>
              <a:r>
                <a:rPr lang="zh-CN" altLang="en-US" b="1" dirty="0"/>
                <a:t>进程是一个程序关于某个数据集合在处理器上顺序执行所发生的活动。</a:t>
              </a:r>
              <a:endParaRPr lang="en-US" altLang="zh-CN" b="1" dirty="0"/>
            </a:p>
          </p:txBody>
        </p:sp>
      </p:grpSp>
      <p:grpSp>
        <p:nvGrpSpPr>
          <p:cNvPr id="40" name="组合 39">
            <a:extLst>
              <a:ext uri="{FF2B5EF4-FFF2-40B4-BE49-F238E27FC236}">
                <a16:creationId xmlns:a16="http://schemas.microsoft.com/office/drawing/2014/main" id="{C5093A8F-E3B9-43FE-831B-E82CC18CD1FC}"/>
              </a:ext>
            </a:extLst>
          </p:cNvPr>
          <p:cNvGrpSpPr/>
          <p:nvPr/>
        </p:nvGrpSpPr>
        <p:grpSpPr>
          <a:xfrm>
            <a:off x="1086582" y="4008579"/>
            <a:ext cx="10615349" cy="2128164"/>
            <a:chOff x="1078544" y="1577390"/>
            <a:chExt cx="10615349" cy="2128164"/>
          </a:xfrm>
        </p:grpSpPr>
        <p:grpSp>
          <p:nvGrpSpPr>
            <p:cNvPr id="41" name="组合 40">
              <a:extLst>
                <a:ext uri="{FF2B5EF4-FFF2-40B4-BE49-F238E27FC236}">
                  <a16:creationId xmlns:a16="http://schemas.microsoft.com/office/drawing/2014/main" id="{B76C9C64-624A-4D8A-BBB6-60731218768C}"/>
                </a:ext>
              </a:extLst>
            </p:cNvPr>
            <p:cNvGrpSpPr/>
            <p:nvPr/>
          </p:nvGrpSpPr>
          <p:grpSpPr>
            <a:xfrm>
              <a:off x="1078544" y="1631086"/>
              <a:ext cx="809837" cy="1113914"/>
              <a:chOff x="611284" y="1140955"/>
              <a:chExt cx="809837" cy="1113914"/>
            </a:xfrm>
          </p:grpSpPr>
          <p:sp>
            <p:nvSpPr>
              <p:cNvPr id="44" name="文本框 43">
                <a:extLst>
                  <a:ext uri="{FF2B5EF4-FFF2-40B4-BE49-F238E27FC236}">
                    <a16:creationId xmlns:a16="http://schemas.microsoft.com/office/drawing/2014/main" id="{AB0B2093-2329-496E-8172-DFEF9722081D}"/>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45" name="组合 44">
                <a:extLst>
                  <a:ext uri="{FF2B5EF4-FFF2-40B4-BE49-F238E27FC236}">
                    <a16:creationId xmlns:a16="http://schemas.microsoft.com/office/drawing/2014/main" id="{B2E2EEDC-C7B2-4AF0-A37F-3EAD38DD2DCC}"/>
                  </a:ext>
                </a:extLst>
              </p:cNvPr>
              <p:cNvGrpSpPr/>
              <p:nvPr/>
            </p:nvGrpSpPr>
            <p:grpSpPr>
              <a:xfrm rot="11641273">
                <a:off x="1059438" y="1140955"/>
                <a:ext cx="246536" cy="1113914"/>
                <a:chOff x="499860" y="916478"/>
                <a:chExt cx="1125740" cy="5086389"/>
              </a:xfrm>
            </p:grpSpPr>
            <p:cxnSp>
              <p:nvCxnSpPr>
                <p:cNvPr id="46" name="直接连接符 45">
                  <a:extLst>
                    <a:ext uri="{FF2B5EF4-FFF2-40B4-BE49-F238E27FC236}">
                      <a16:creationId xmlns:a16="http://schemas.microsoft.com/office/drawing/2014/main" id="{3376828D-940F-4B2B-A0EC-B3986F0DAC2A}"/>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47" name="矩形 46">
                  <a:extLst>
                    <a:ext uri="{FF2B5EF4-FFF2-40B4-BE49-F238E27FC236}">
                      <a16:creationId xmlns:a16="http://schemas.microsoft.com/office/drawing/2014/main" id="{A5540CC3-076A-4E2C-AA83-8196D31FB43D}"/>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42" name="矩形 41">
              <a:extLst>
                <a:ext uri="{FF2B5EF4-FFF2-40B4-BE49-F238E27FC236}">
                  <a16:creationId xmlns:a16="http://schemas.microsoft.com/office/drawing/2014/main" id="{9CEAE9D9-EB5E-439B-B70A-58DF26ED3AB7}"/>
                </a:ext>
              </a:extLst>
            </p:cNvPr>
            <p:cNvSpPr/>
            <p:nvPr/>
          </p:nvSpPr>
          <p:spPr>
            <a:xfrm>
              <a:off x="1979607" y="1577390"/>
              <a:ext cx="1963999"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程序 </a:t>
              </a:r>
              <a:r>
                <a:rPr lang="en-US" altLang="zh-CN" sz="2400" b="1" dirty="0">
                  <a:solidFill>
                    <a:schemeClr val="accent1">
                      <a:lumMod val="50000"/>
                    </a:schemeClr>
                  </a:solidFill>
                </a:rPr>
                <a:t>VS </a:t>
              </a:r>
              <a:r>
                <a:rPr lang="zh-CN" altLang="en-US" sz="2400" b="1" dirty="0">
                  <a:solidFill>
                    <a:schemeClr val="accent1">
                      <a:lumMod val="50000"/>
                    </a:schemeClr>
                  </a:solidFill>
                </a:rPr>
                <a:t>进程</a:t>
              </a:r>
            </a:p>
          </p:txBody>
        </p:sp>
        <p:sp>
          <p:nvSpPr>
            <p:cNvPr id="43" name="矩形 42">
              <a:extLst>
                <a:ext uri="{FF2B5EF4-FFF2-40B4-BE49-F238E27FC236}">
                  <a16:creationId xmlns:a16="http://schemas.microsoft.com/office/drawing/2014/main" id="{38ED12A5-4BFF-4DDD-B040-5D4301D41B65}"/>
                </a:ext>
              </a:extLst>
            </p:cNvPr>
            <p:cNvSpPr/>
            <p:nvPr/>
          </p:nvSpPr>
          <p:spPr>
            <a:xfrm>
              <a:off x="2177360" y="2081648"/>
              <a:ext cx="9516533" cy="1623906"/>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进程是一个动态概念，程序是一个静态概念</a:t>
              </a:r>
              <a:endParaRPr lang="en-US" altLang="zh-CN" b="1" dirty="0"/>
            </a:p>
            <a:p>
              <a:pPr marL="285750" indent="-285750">
                <a:lnSpc>
                  <a:spcPct val="120000"/>
                </a:lnSpc>
                <a:spcBef>
                  <a:spcPts val="600"/>
                </a:spcBef>
                <a:buFont typeface="Arial" panose="020B0604020202020204" pitchFamily="34" charset="0"/>
                <a:buChar char="•"/>
              </a:pPr>
              <a:r>
                <a:rPr lang="zh-CN" altLang="en-US" b="1" dirty="0"/>
                <a:t>进程具有并发性，而程序没有。程序不反映执行过程</a:t>
              </a:r>
              <a:endParaRPr lang="en-US" altLang="zh-CN" b="1" dirty="0"/>
            </a:p>
            <a:p>
              <a:pPr marL="285750" indent="-285750">
                <a:lnSpc>
                  <a:spcPct val="120000"/>
                </a:lnSpc>
                <a:spcBef>
                  <a:spcPts val="600"/>
                </a:spcBef>
                <a:buFont typeface="Arial" panose="020B0604020202020204" pitchFamily="34" charset="0"/>
                <a:buChar char="•"/>
              </a:pPr>
              <a:r>
                <a:rPr lang="zh-CN" altLang="en-US" b="1" dirty="0"/>
                <a:t>进程是竞争计算机资源的基本单位</a:t>
              </a:r>
              <a:endParaRPr lang="en-US" altLang="zh-CN" b="1" dirty="0"/>
            </a:p>
            <a:p>
              <a:pPr marL="285750" indent="-285750">
                <a:lnSpc>
                  <a:spcPct val="120000"/>
                </a:lnSpc>
                <a:spcBef>
                  <a:spcPts val="600"/>
                </a:spcBef>
                <a:buFont typeface="Arial" panose="020B0604020202020204" pitchFamily="34" charset="0"/>
                <a:buChar char="•"/>
              </a:pPr>
              <a:r>
                <a:rPr lang="zh-CN" altLang="en-US" b="1" dirty="0"/>
                <a:t>同一个程序可以开启多个进程</a:t>
              </a:r>
              <a:endParaRPr lang="en-US" altLang="zh-CN" b="1" dirty="0"/>
            </a:p>
          </p:txBody>
        </p:sp>
      </p:grpSp>
    </p:spTree>
    <p:extLst>
      <p:ext uri="{BB962C8B-B14F-4D97-AF65-F5344CB8AC3E}">
        <p14:creationId xmlns:p14="http://schemas.microsoft.com/office/powerpoint/2010/main" val="1530764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p:spPr>
        <p:txBody>
          <a:bodyPr/>
          <a:lstStyle/>
          <a:p>
            <a:r>
              <a:rPr lang="en-US" altLang="zh-CN" sz="2000" dirty="0"/>
              <a:t>01 </a:t>
            </a:r>
            <a:r>
              <a:rPr lang="zh-CN" altLang="en-US" sz="2000" dirty="0"/>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p:spPr>
        <p:txBody>
          <a:bodyPr/>
          <a:lstStyle/>
          <a:p>
            <a:r>
              <a:rPr lang="en-US" altLang="zh-CN" sz="2000" dirty="0"/>
              <a:t>02 </a:t>
            </a:r>
            <a:r>
              <a:rPr lang="zh-CN" altLang="en-US" sz="2000"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822935" cy="369332"/>
          </a:xfrm>
        </p:spPr>
        <p:txBody>
          <a:bodyPr/>
          <a:lstStyle/>
          <a:p>
            <a:r>
              <a:rPr lang="en-US" altLang="zh-CN" sz="2000" dirty="0"/>
              <a:t>03 </a:t>
            </a:r>
            <a:r>
              <a:rPr lang="zh-CN" altLang="en-US" sz="2000"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822934" cy="369332"/>
          </a:xfrm>
        </p:spPr>
        <p:txBody>
          <a:bodyPr/>
          <a:lstStyle/>
          <a:p>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822933" cy="369332"/>
          </a:xfrm>
        </p:spPr>
        <p:txBody>
          <a:bodyPr/>
          <a:lstStyle/>
          <a:p>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723549" cy="461665"/>
          </a:xfrm>
          <a:prstGeom prst="rect">
            <a:avLst/>
          </a:prstGeom>
          <a:noFill/>
        </p:spPr>
        <p:txBody>
          <a:bodyPr wrap="none" rtlCol="0">
            <a:spAutoFit/>
          </a:bodyPr>
          <a:lstStyle/>
          <a:p>
            <a:r>
              <a:rPr lang="zh-CN" altLang="en-US" sz="2400" b="1" dirty="0">
                <a:solidFill>
                  <a:srgbClr val="FF0000"/>
                </a:solidFill>
              </a:rPr>
              <a:t>进程的特征</a:t>
            </a:r>
          </a:p>
        </p:txBody>
      </p:sp>
      <p:grpSp>
        <p:nvGrpSpPr>
          <p:cNvPr id="32" name="组合 31">
            <a:extLst>
              <a:ext uri="{FF2B5EF4-FFF2-40B4-BE49-F238E27FC236}">
                <a16:creationId xmlns:a16="http://schemas.microsoft.com/office/drawing/2014/main" id="{41ECFF78-74DD-4B16-9DEA-A633F281698A}"/>
              </a:ext>
            </a:extLst>
          </p:cNvPr>
          <p:cNvGrpSpPr/>
          <p:nvPr/>
        </p:nvGrpSpPr>
        <p:grpSpPr>
          <a:xfrm>
            <a:off x="1078544" y="1577390"/>
            <a:ext cx="10615349" cy="1167610"/>
            <a:chOff x="1078544" y="1577390"/>
            <a:chExt cx="10615349" cy="1167610"/>
          </a:xfrm>
        </p:grpSpPr>
        <p:grpSp>
          <p:nvGrpSpPr>
            <p:cNvPr id="33" name="组合 32">
              <a:extLst>
                <a:ext uri="{FF2B5EF4-FFF2-40B4-BE49-F238E27FC236}">
                  <a16:creationId xmlns:a16="http://schemas.microsoft.com/office/drawing/2014/main" id="{4FFE30AC-8E0B-4978-B9CB-469C9BF31115}"/>
                </a:ext>
              </a:extLst>
            </p:cNvPr>
            <p:cNvGrpSpPr/>
            <p:nvPr/>
          </p:nvGrpSpPr>
          <p:grpSpPr>
            <a:xfrm>
              <a:off x="1078544" y="1631086"/>
              <a:ext cx="809837" cy="1113914"/>
              <a:chOff x="611284" y="1140955"/>
              <a:chExt cx="809837" cy="1113914"/>
            </a:xfrm>
          </p:grpSpPr>
          <p:sp>
            <p:nvSpPr>
              <p:cNvPr id="36" name="文本框 35">
                <a:extLst>
                  <a:ext uri="{FF2B5EF4-FFF2-40B4-BE49-F238E27FC236}">
                    <a16:creationId xmlns:a16="http://schemas.microsoft.com/office/drawing/2014/main" id="{A4065F8A-6EAA-45CF-9E6A-C85315386A54}"/>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37" name="组合 36">
                <a:extLst>
                  <a:ext uri="{FF2B5EF4-FFF2-40B4-BE49-F238E27FC236}">
                    <a16:creationId xmlns:a16="http://schemas.microsoft.com/office/drawing/2014/main" id="{24F56372-933A-48B0-B90C-F7630135F433}"/>
                  </a:ext>
                </a:extLst>
              </p:cNvPr>
              <p:cNvGrpSpPr/>
              <p:nvPr/>
            </p:nvGrpSpPr>
            <p:grpSpPr>
              <a:xfrm rot="11641273">
                <a:off x="1059438" y="1140955"/>
                <a:ext cx="246536" cy="1113914"/>
                <a:chOff x="499860" y="916478"/>
                <a:chExt cx="1125740" cy="5086389"/>
              </a:xfrm>
            </p:grpSpPr>
            <p:cxnSp>
              <p:nvCxnSpPr>
                <p:cNvPr id="38" name="直接连接符 37">
                  <a:extLst>
                    <a:ext uri="{FF2B5EF4-FFF2-40B4-BE49-F238E27FC236}">
                      <a16:creationId xmlns:a16="http://schemas.microsoft.com/office/drawing/2014/main" id="{F9245D11-7BB2-4EDC-965D-BD049B375DA7}"/>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39" name="矩形 38">
                  <a:extLst>
                    <a:ext uri="{FF2B5EF4-FFF2-40B4-BE49-F238E27FC236}">
                      <a16:creationId xmlns:a16="http://schemas.microsoft.com/office/drawing/2014/main" id="{3A3FC811-2CF2-4681-AD48-3C37F6C814A9}"/>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34" name="矩形 33">
              <a:extLst>
                <a:ext uri="{FF2B5EF4-FFF2-40B4-BE49-F238E27FC236}">
                  <a16:creationId xmlns:a16="http://schemas.microsoft.com/office/drawing/2014/main" id="{E0DAAF82-401F-400A-9FF1-5CBF2AF917C5}"/>
                </a:ext>
              </a:extLst>
            </p:cNvPr>
            <p:cNvSpPr/>
            <p:nvPr/>
          </p:nvSpPr>
          <p:spPr>
            <a:xfrm>
              <a:off x="1979607" y="1577390"/>
              <a:ext cx="1107996"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动态性</a:t>
              </a:r>
            </a:p>
          </p:txBody>
        </p:sp>
        <p:sp>
          <p:nvSpPr>
            <p:cNvPr id="35" name="矩形 34">
              <a:extLst>
                <a:ext uri="{FF2B5EF4-FFF2-40B4-BE49-F238E27FC236}">
                  <a16:creationId xmlns:a16="http://schemas.microsoft.com/office/drawing/2014/main" id="{E1AE16C7-CA07-4217-B791-AC8AB7B4580F}"/>
                </a:ext>
              </a:extLst>
            </p:cNvPr>
            <p:cNvSpPr/>
            <p:nvPr/>
          </p:nvSpPr>
          <p:spPr>
            <a:xfrm>
              <a:off x="2177360" y="2081648"/>
              <a:ext cx="9516533" cy="395878"/>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因创建而产生，由调度而执行，因得不到资源而暂停，最后因撤销而消亡</a:t>
              </a:r>
              <a:endParaRPr lang="en-US" altLang="zh-CN" b="1" dirty="0"/>
            </a:p>
          </p:txBody>
        </p:sp>
      </p:grpSp>
      <p:grpSp>
        <p:nvGrpSpPr>
          <p:cNvPr id="40" name="组合 39">
            <a:extLst>
              <a:ext uri="{FF2B5EF4-FFF2-40B4-BE49-F238E27FC236}">
                <a16:creationId xmlns:a16="http://schemas.microsoft.com/office/drawing/2014/main" id="{C5093A8F-E3B9-43FE-831B-E82CC18CD1FC}"/>
              </a:ext>
            </a:extLst>
          </p:cNvPr>
          <p:cNvGrpSpPr/>
          <p:nvPr/>
        </p:nvGrpSpPr>
        <p:grpSpPr>
          <a:xfrm>
            <a:off x="1078544" y="3536460"/>
            <a:ext cx="10615349" cy="1167610"/>
            <a:chOff x="1078544" y="1577390"/>
            <a:chExt cx="10615349" cy="1167610"/>
          </a:xfrm>
        </p:grpSpPr>
        <p:grpSp>
          <p:nvGrpSpPr>
            <p:cNvPr id="41" name="组合 40">
              <a:extLst>
                <a:ext uri="{FF2B5EF4-FFF2-40B4-BE49-F238E27FC236}">
                  <a16:creationId xmlns:a16="http://schemas.microsoft.com/office/drawing/2014/main" id="{B76C9C64-624A-4D8A-BBB6-60731218768C}"/>
                </a:ext>
              </a:extLst>
            </p:cNvPr>
            <p:cNvGrpSpPr/>
            <p:nvPr/>
          </p:nvGrpSpPr>
          <p:grpSpPr>
            <a:xfrm>
              <a:off x="1078544" y="1631086"/>
              <a:ext cx="809837" cy="1113914"/>
              <a:chOff x="611284" y="1140955"/>
              <a:chExt cx="809837" cy="1113914"/>
            </a:xfrm>
          </p:grpSpPr>
          <p:sp>
            <p:nvSpPr>
              <p:cNvPr id="44" name="文本框 43">
                <a:extLst>
                  <a:ext uri="{FF2B5EF4-FFF2-40B4-BE49-F238E27FC236}">
                    <a16:creationId xmlns:a16="http://schemas.microsoft.com/office/drawing/2014/main" id="{AB0B2093-2329-496E-8172-DFEF9722081D}"/>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45" name="组合 44">
                <a:extLst>
                  <a:ext uri="{FF2B5EF4-FFF2-40B4-BE49-F238E27FC236}">
                    <a16:creationId xmlns:a16="http://schemas.microsoft.com/office/drawing/2014/main" id="{B2E2EEDC-C7B2-4AF0-A37F-3EAD38DD2DCC}"/>
                  </a:ext>
                </a:extLst>
              </p:cNvPr>
              <p:cNvGrpSpPr/>
              <p:nvPr/>
            </p:nvGrpSpPr>
            <p:grpSpPr>
              <a:xfrm rot="11641273">
                <a:off x="1059438" y="1140955"/>
                <a:ext cx="246536" cy="1113914"/>
                <a:chOff x="499860" y="916478"/>
                <a:chExt cx="1125740" cy="5086389"/>
              </a:xfrm>
            </p:grpSpPr>
            <p:cxnSp>
              <p:nvCxnSpPr>
                <p:cNvPr id="46" name="直接连接符 45">
                  <a:extLst>
                    <a:ext uri="{FF2B5EF4-FFF2-40B4-BE49-F238E27FC236}">
                      <a16:creationId xmlns:a16="http://schemas.microsoft.com/office/drawing/2014/main" id="{3376828D-940F-4B2B-A0EC-B3986F0DAC2A}"/>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47" name="矩形 46">
                  <a:extLst>
                    <a:ext uri="{FF2B5EF4-FFF2-40B4-BE49-F238E27FC236}">
                      <a16:creationId xmlns:a16="http://schemas.microsoft.com/office/drawing/2014/main" id="{A5540CC3-076A-4E2C-AA83-8196D31FB43D}"/>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42" name="矩形 41">
              <a:extLst>
                <a:ext uri="{FF2B5EF4-FFF2-40B4-BE49-F238E27FC236}">
                  <a16:creationId xmlns:a16="http://schemas.microsoft.com/office/drawing/2014/main" id="{9CEAE9D9-EB5E-439B-B70A-58DF26ED3AB7}"/>
                </a:ext>
              </a:extLst>
            </p:cNvPr>
            <p:cNvSpPr/>
            <p:nvPr/>
          </p:nvSpPr>
          <p:spPr>
            <a:xfrm>
              <a:off x="1979607" y="1577390"/>
              <a:ext cx="1107996"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并发性</a:t>
              </a:r>
            </a:p>
          </p:txBody>
        </p:sp>
        <p:sp>
          <p:nvSpPr>
            <p:cNvPr id="43" name="矩形 42">
              <a:extLst>
                <a:ext uri="{FF2B5EF4-FFF2-40B4-BE49-F238E27FC236}">
                  <a16:creationId xmlns:a16="http://schemas.microsoft.com/office/drawing/2014/main" id="{38ED12A5-4BFF-4DDD-B040-5D4301D41B65}"/>
                </a:ext>
              </a:extLst>
            </p:cNvPr>
            <p:cNvSpPr/>
            <p:nvPr/>
          </p:nvSpPr>
          <p:spPr>
            <a:xfrm>
              <a:off x="2177360" y="2081648"/>
              <a:ext cx="9516533" cy="395878"/>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多个进程可同时存在于内存中，能在一段时间内同时运行</a:t>
              </a:r>
              <a:endParaRPr lang="en-US" altLang="zh-CN" b="1" dirty="0"/>
            </a:p>
          </p:txBody>
        </p:sp>
      </p:grpSp>
      <p:grpSp>
        <p:nvGrpSpPr>
          <p:cNvPr id="24" name="组合 23">
            <a:extLst>
              <a:ext uri="{FF2B5EF4-FFF2-40B4-BE49-F238E27FC236}">
                <a16:creationId xmlns:a16="http://schemas.microsoft.com/office/drawing/2014/main" id="{ED30E1A1-D478-467C-800E-70CC1F66C326}"/>
              </a:ext>
            </a:extLst>
          </p:cNvPr>
          <p:cNvGrpSpPr/>
          <p:nvPr/>
        </p:nvGrpSpPr>
        <p:grpSpPr>
          <a:xfrm>
            <a:off x="1078544" y="2556925"/>
            <a:ext cx="10615349" cy="1167610"/>
            <a:chOff x="1078544" y="1577390"/>
            <a:chExt cx="10615349" cy="1167610"/>
          </a:xfrm>
        </p:grpSpPr>
        <p:grpSp>
          <p:nvGrpSpPr>
            <p:cNvPr id="25" name="组合 24">
              <a:extLst>
                <a:ext uri="{FF2B5EF4-FFF2-40B4-BE49-F238E27FC236}">
                  <a16:creationId xmlns:a16="http://schemas.microsoft.com/office/drawing/2014/main" id="{AACF99FD-634D-4685-B7B9-6E514105B2D2}"/>
                </a:ext>
              </a:extLst>
            </p:cNvPr>
            <p:cNvGrpSpPr/>
            <p:nvPr/>
          </p:nvGrpSpPr>
          <p:grpSpPr>
            <a:xfrm>
              <a:off x="1078544" y="1631086"/>
              <a:ext cx="809837" cy="1113914"/>
              <a:chOff x="611284" y="1140955"/>
              <a:chExt cx="809837" cy="1113914"/>
            </a:xfrm>
          </p:grpSpPr>
          <p:sp>
            <p:nvSpPr>
              <p:cNvPr id="28" name="文本框 27">
                <a:extLst>
                  <a:ext uri="{FF2B5EF4-FFF2-40B4-BE49-F238E27FC236}">
                    <a16:creationId xmlns:a16="http://schemas.microsoft.com/office/drawing/2014/main" id="{2E2BD739-4F1D-46DA-AD56-6196CA3CACF3}"/>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29" name="组合 28">
                <a:extLst>
                  <a:ext uri="{FF2B5EF4-FFF2-40B4-BE49-F238E27FC236}">
                    <a16:creationId xmlns:a16="http://schemas.microsoft.com/office/drawing/2014/main" id="{90499BFE-5421-4E92-8187-A4680386AF79}"/>
                  </a:ext>
                </a:extLst>
              </p:cNvPr>
              <p:cNvGrpSpPr/>
              <p:nvPr/>
            </p:nvGrpSpPr>
            <p:grpSpPr>
              <a:xfrm rot="11641273">
                <a:off x="1059438" y="1140955"/>
                <a:ext cx="246536" cy="1113914"/>
                <a:chOff x="499860" y="916478"/>
                <a:chExt cx="1125740" cy="5086389"/>
              </a:xfrm>
            </p:grpSpPr>
            <p:cxnSp>
              <p:nvCxnSpPr>
                <p:cNvPr id="30" name="直接连接符 29">
                  <a:extLst>
                    <a:ext uri="{FF2B5EF4-FFF2-40B4-BE49-F238E27FC236}">
                      <a16:creationId xmlns:a16="http://schemas.microsoft.com/office/drawing/2014/main" id="{38EDD058-7906-411D-986C-E1A6D3ED1BD7}"/>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31" name="矩形 30">
                  <a:extLst>
                    <a:ext uri="{FF2B5EF4-FFF2-40B4-BE49-F238E27FC236}">
                      <a16:creationId xmlns:a16="http://schemas.microsoft.com/office/drawing/2014/main" id="{231F896D-5897-4A3F-9022-ABAA79DDEE55}"/>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26" name="矩形 25">
              <a:extLst>
                <a:ext uri="{FF2B5EF4-FFF2-40B4-BE49-F238E27FC236}">
                  <a16:creationId xmlns:a16="http://schemas.microsoft.com/office/drawing/2014/main" id="{A13E1D6C-25C5-4669-B9A9-B81D221F68D0}"/>
                </a:ext>
              </a:extLst>
            </p:cNvPr>
            <p:cNvSpPr/>
            <p:nvPr/>
          </p:nvSpPr>
          <p:spPr>
            <a:xfrm>
              <a:off x="1979607" y="1577390"/>
              <a:ext cx="1107996"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独立性</a:t>
              </a:r>
            </a:p>
          </p:txBody>
        </p:sp>
        <p:sp>
          <p:nvSpPr>
            <p:cNvPr id="27" name="矩形 26">
              <a:extLst>
                <a:ext uri="{FF2B5EF4-FFF2-40B4-BE49-F238E27FC236}">
                  <a16:creationId xmlns:a16="http://schemas.microsoft.com/office/drawing/2014/main" id="{BC74EFB9-5515-4C7C-BC85-82D4469168DD}"/>
                </a:ext>
              </a:extLst>
            </p:cNvPr>
            <p:cNvSpPr/>
            <p:nvPr/>
          </p:nvSpPr>
          <p:spPr>
            <a:xfrm>
              <a:off x="2177360" y="2081648"/>
              <a:ext cx="9516533" cy="395878"/>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是独立运行的基本单位，也是</a:t>
              </a:r>
              <a:r>
                <a:rPr lang="zh-CN" altLang="en-US" b="1" dirty="0">
                  <a:solidFill>
                    <a:srgbClr val="FF0000"/>
                  </a:solidFill>
                </a:rPr>
                <a:t>资源分配和调度的基本单位</a:t>
              </a:r>
              <a:endParaRPr lang="en-US" altLang="zh-CN" b="1" dirty="0">
                <a:solidFill>
                  <a:srgbClr val="FF0000"/>
                </a:solidFill>
              </a:endParaRPr>
            </a:p>
          </p:txBody>
        </p:sp>
      </p:grpSp>
      <p:grpSp>
        <p:nvGrpSpPr>
          <p:cNvPr id="48" name="组合 47">
            <a:extLst>
              <a:ext uri="{FF2B5EF4-FFF2-40B4-BE49-F238E27FC236}">
                <a16:creationId xmlns:a16="http://schemas.microsoft.com/office/drawing/2014/main" id="{595D214A-E905-4C28-9DF9-F55C320F7711}"/>
              </a:ext>
            </a:extLst>
          </p:cNvPr>
          <p:cNvGrpSpPr/>
          <p:nvPr/>
        </p:nvGrpSpPr>
        <p:grpSpPr>
          <a:xfrm>
            <a:off x="1078544" y="4515995"/>
            <a:ext cx="10615349" cy="1167610"/>
            <a:chOff x="1078544" y="1577390"/>
            <a:chExt cx="10615349" cy="1167610"/>
          </a:xfrm>
        </p:grpSpPr>
        <p:grpSp>
          <p:nvGrpSpPr>
            <p:cNvPr id="49" name="组合 48">
              <a:extLst>
                <a:ext uri="{FF2B5EF4-FFF2-40B4-BE49-F238E27FC236}">
                  <a16:creationId xmlns:a16="http://schemas.microsoft.com/office/drawing/2014/main" id="{6772A576-7629-4541-AB59-361BF090C694}"/>
                </a:ext>
              </a:extLst>
            </p:cNvPr>
            <p:cNvGrpSpPr/>
            <p:nvPr/>
          </p:nvGrpSpPr>
          <p:grpSpPr>
            <a:xfrm>
              <a:off x="1078544" y="1631086"/>
              <a:ext cx="809837" cy="1113914"/>
              <a:chOff x="611284" y="1140955"/>
              <a:chExt cx="809837" cy="1113914"/>
            </a:xfrm>
          </p:grpSpPr>
          <p:sp>
            <p:nvSpPr>
              <p:cNvPr id="52" name="文本框 51">
                <a:extLst>
                  <a:ext uri="{FF2B5EF4-FFF2-40B4-BE49-F238E27FC236}">
                    <a16:creationId xmlns:a16="http://schemas.microsoft.com/office/drawing/2014/main" id="{2B0B7FD4-78A6-4DE2-A264-0611BC80CD38}"/>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04</a:t>
                </a:r>
                <a:endParaRPr lang="zh-CN" altLang="en-US" sz="4400" dirty="0">
                  <a:solidFill>
                    <a:schemeClr val="accent1">
                      <a:lumMod val="50000"/>
                    </a:schemeClr>
                  </a:solidFill>
                </a:endParaRPr>
              </a:p>
            </p:txBody>
          </p:sp>
          <p:grpSp>
            <p:nvGrpSpPr>
              <p:cNvPr id="53" name="组合 52">
                <a:extLst>
                  <a:ext uri="{FF2B5EF4-FFF2-40B4-BE49-F238E27FC236}">
                    <a16:creationId xmlns:a16="http://schemas.microsoft.com/office/drawing/2014/main" id="{9B967587-37E9-4773-A355-D4C36438A2C9}"/>
                  </a:ext>
                </a:extLst>
              </p:cNvPr>
              <p:cNvGrpSpPr/>
              <p:nvPr/>
            </p:nvGrpSpPr>
            <p:grpSpPr>
              <a:xfrm rot="11641273">
                <a:off x="1059438" y="1140955"/>
                <a:ext cx="246536" cy="1113914"/>
                <a:chOff x="499860" y="916478"/>
                <a:chExt cx="1125740" cy="5086389"/>
              </a:xfrm>
            </p:grpSpPr>
            <p:cxnSp>
              <p:nvCxnSpPr>
                <p:cNvPr id="54" name="直接连接符 53">
                  <a:extLst>
                    <a:ext uri="{FF2B5EF4-FFF2-40B4-BE49-F238E27FC236}">
                      <a16:creationId xmlns:a16="http://schemas.microsoft.com/office/drawing/2014/main" id="{14BB3DE8-E178-4385-B003-7AC6F2964797}"/>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5" name="矩形 54">
                  <a:extLst>
                    <a:ext uri="{FF2B5EF4-FFF2-40B4-BE49-F238E27FC236}">
                      <a16:creationId xmlns:a16="http://schemas.microsoft.com/office/drawing/2014/main" id="{FAD66CED-51C5-4E0F-B793-567266D3130D}"/>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50" name="矩形 49">
              <a:extLst>
                <a:ext uri="{FF2B5EF4-FFF2-40B4-BE49-F238E27FC236}">
                  <a16:creationId xmlns:a16="http://schemas.microsoft.com/office/drawing/2014/main" id="{153E9DEB-20A3-4FFE-ADFF-169B18B75A13}"/>
                </a:ext>
              </a:extLst>
            </p:cNvPr>
            <p:cNvSpPr/>
            <p:nvPr/>
          </p:nvSpPr>
          <p:spPr>
            <a:xfrm>
              <a:off x="1979607" y="1577390"/>
              <a:ext cx="1107996"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异步性</a:t>
              </a:r>
            </a:p>
          </p:txBody>
        </p:sp>
        <p:sp>
          <p:nvSpPr>
            <p:cNvPr id="51" name="矩形 50">
              <a:extLst>
                <a:ext uri="{FF2B5EF4-FFF2-40B4-BE49-F238E27FC236}">
                  <a16:creationId xmlns:a16="http://schemas.microsoft.com/office/drawing/2014/main" id="{87BE12D6-C136-497E-BA80-BA59573AA48F}"/>
                </a:ext>
              </a:extLst>
            </p:cNvPr>
            <p:cNvSpPr/>
            <p:nvPr/>
          </p:nvSpPr>
          <p:spPr>
            <a:xfrm>
              <a:off x="2177360" y="2081648"/>
              <a:ext cx="9516533" cy="395878"/>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进程以各自独立的不可预知的速度前进</a:t>
              </a:r>
              <a:endParaRPr lang="en-US" altLang="zh-CN" b="1" dirty="0"/>
            </a:p>
          </p:txBody>
        </p:sp>
      </p:grpSp>
      <p:grpSp>
        <p:nvGrpSpPr>
          <p:cNvPr id="56" name="组合 55">
            <a:extLst>
              <a:ext uri="{FF2B5EF4-FFF2-40B4-BE49-F238E27FC236}">
                <a16:creationId xmlns:a16="http://schemas.microsoft.com/office/drawing/2014/main" id="{2161462D-278D-4A75-9C9E-4923C36F06E4}"/>
              </a:ext>
            </a:extLst>
          </p:cNvPr>
          <p:cNvGrpSpPr/>
          <p:nvPr/>
        </p:nvGrpSpPr>
        <p:grpSpPr>
          <a:xfrm>
            <a:off x="1078544" y="5495528"/>
            <a:ext cx="10615349" cy="1167610"/>
            <a:chOff x="1078544" y="1577390"/>
            <a:chExt cx="10615349" cy="1167610"/>
          </a:xfrm>
        </p:grpSpPr>
        <p:grpSp>
          <p:nvGrpSpPr>
            <p:cNvPr id="57" name="组合 56">
              <a:extLst>
                <a:ext uri="{FF2B5EF4-FFF2-40B4-BE49-F238E27FC236}">
                  <a16:creationId xmlns:a16="http://schemas.microsoft.com/office/drawing/2014/main" id="{802B4AD4-6ACC-49EE-AAA0-9D2A904578F2}"/>
                </a:ext>
              </a:extLst>
            </p:cNvPr>
            <p:cNvGrpSpPr/>
            <p:nvPr/>
          </p:nvGrpSpPr>
          <p:grpSpPr>
            <a:xfrm>
              <a:off x="1078544" y="1631086"/>
              <a:ext cx="809837" cy="1113914"/>
              <a:chOff x="611284" y="1140955"/>
              <a:chExt cx="809837" cy="1113914"/>
            </a:xfrm>
          </p:grpSpPr>
          <p:sp>
            <p:nvSpPr>
              <p:cNvPr id="60" name="文本框 59">
                <a:extLst>
                  <a:ext uri="{FF2B5EF4-FFF2-40B4-BE49-F238E27FC236}">
                    <a16:creationId xmlns:a16="http://schemas.microsoft.com/office/drawing/2014/main" id="{F38A1315-2BC0-4BC2-B1C8-7AC4B339FC0B}"/>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05</a:t>
                </a:r>
                <a:endParaRPr lang="zh-CN" altLang="en-US" sz="4400" dirty="0">
                  <a:solidFill>
                    <a:schemeClr val="accent1">
                      <a:lumMod val="50000"/>
                    </a:schemeClr>
                  </a:solidFill>
                </a:endParaRPr>
              </a:p>
            </p:txBody>
          </p:sp>
          <p:grpSp>
            <p:nvGrpSpPr>
              <p:cNvPr id="61" name="组合 60">
                <a:extLst>
                  <a:ext uri="{FF2B5EF4-FFF2-40B4-BE49-F238E27FC236}">
                    <a16:creationId xmlns:a16="http://schemas.microsoft.com/office/drawing/2014/main" id="{92EC8648-0409-4E4A-86F5-5EFB30C4528D}"/>
                  </a:ext>
                </a:extLst>
              </p:cNvPr>
              <p:cNvGrpSpPr/>
              <p:nvPr/>
            </p:nvGrpSpPr>
            <p:grpSpPr>
              <a:xfrm rot="11641273">
                <a:off x="1059438" y="1140955"/>
                <a:ext cx="246536" cy="1113914"/>
                <a:chOff x="499860" y="916478"/>
                <a:chExt cx="1125740" cy="5086389"/>
              </a:xfrm>
            </p:grpSpPr>
            <p:cxnSp>
              <p:nvCxnSpPr>
                <p:cNvPr id="62" name="直接连接符 61">
                  <a:extLst>
                    <a:ext uri="{FF2B5EF4-FFF2-40B4-BE49-F238E27FC236}">
                      <a16:creationId xmlns:a16="http://schemas.microsoft.com/office/drawing/2014/main" id="{1B01FAA3-4E84-4D52-BF06-A721C55D6687}"/>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63" name="矩形 62">
                  <a:extLst>
                    <a:ext uri="{FF2B5EF4-FFF2-40B4-BE49-F238E27FC236}">
                      <a16:creationId xmlns:a16="http://schemas.microsoft.com/office/drawing/2014/main" id="{2A70BD26-C588-4953-B07E-3E1E3C9B8438}"/>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58" name="矩形 57">
              <a:extLst>
                <a:ext uri="{FF2B5EF4-FFF2-40B4-BE49-F238E27FC236}">
                  <a16:creationId xmlns:a16="http://schemas.microsoft.com/office/drawing/2014/main" id="{47DC562D-D9A6-464D-BED4-A054A2CEC18A}"/>
                </a:ext>
              </a:extLst>
            </p:cNvPr>
            <p:cNvSpPr/>
            <p:nvPr/>
          </p:nvSpPr>
          <p:spPr>
            <a:xfrm>
              <a:off x="1979607" y="1577390"/>
              <a:ext cx="141577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结构特性</a:t>
              </a:r>
            </a:p>
          </p:txBody>
        </p:sp>
        <p:sp>
          <p:nvSpPr>
            <p:cNvPr id="59" name="矩形 58">
              <a:extLst>
                <a:ext uri="{FF2B5EF4-FFF2-40B4-BE49-F238E27FC236}">
                  <a16:creationId xmlns:a16="http://schemas.microsoft.com/office/drawing/2014/main" id="{A454187A-7155-44FC-B033-AFAEB10B4ED9}"/>
                </a:ext>
              </a:extLst>
            </p:cNvPr>
            <p:cNvSpPr/>
            <p:nvPr/>
          </p:nvSpPr>
          <p:spPr>
            <a:xfrm>
              <a:off x="2177360" y="2081648"/>
              <a:ext cx="9516533" cy="395878"/>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进程 </a:t>
              </a:r>
              <a:r>
                <a:rPr lang="en-US" altLang="zh-CN" b="1" dirty="0"/>
                <a:t>= </a:t>
              </a:r>
              <a:r>
                <a:rPr lang="zh-CN" altLang="en-US" b="1" dirty="0"/>
                <a:t>程序段 </a:t>
              </a:r>
              <a:r>
                <a:rPr lang="en-US" altLang="zh-CN" b="1" dirty="0"/>
                <a:t>+ </a:t>
              </a:r>
              <a:r>
                <a:rPr lang="zh-CN" altLang="en-US" b="1" dirty="0"/>
                <a:t>数据段 </a:t>
              </a:r>
              <a:r>
                <a:rPr lang="en-US" altLang="zh-CN" b="1" dirty="0"/>
                <a:t>+ </a:t>
              </a:r>
              <a:r>
                <a:rPr lang="zh-CN" altLang="en-US" b="1" dirty="0"/>
                <a:t>进程控制块（</a:t>
              </a:r>
              <a:r>
                <a:rPr lang="en-US" altLang="zh-CN" b="1" dirty="0"/>
                <a:t>PCB</a:t>
              </a:r>
              <a:r>
                <a:rPr lang="zh-CN" altLang="en-US" b="1" dirty="0"/>
                <a:t>）</a:t>
              </a:r>
              <a:endParaRPr lang="en-US" altLang="zh-CN" b="1" dirty="0"/>
            </a:p>
          </p:txBody>
        </p:sp>
      </p:grpSp>
    </p:spTree>
    <p:extLst>
      <p:ext uri="{BB962C8B-B14F-4D97-AF65-F5344CB8AC3E}">
        <p14:creationId xmlns:p14="http://schemas.microsoft.com/office/powerpoint/2010/main" val="3674650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p:spPr>
        <p:txBody>
          <a:bodyPr/>
          <a:lstStyle/>
          <a:p>
            <a:r>
              <a:rPr lang="en-US" altLang="zh-CN" sz="2000" dirty="0"/>
              <a:t>01 </a:t>
            </a:r>
            <a:r>
              <a:rPr lang="zh-CN" altLang="en-US" sz="2000" dirty="0"/>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p:spPr>
        <p:txBody>
          <a:bodyPr/>
          <a:lstStyle/>
          <a:p>
            <a:r>
              <a:rPr lang="en-US" altLang="zh-CN" sz="2000" dirty="0"/>
              <a:t>02 </a:t>
            </a:r>
            <a:r>
              <a:rPr lang="zh-CN" altLang="en-US" sz="2000"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822935" cy="369332"/>
          </a:xfrm>
        </p:spPr>
        <p:txBody>
          <a:bodyPr/>
          <a:lstStyle/>
          <a:p>
            <a:r>
              <a:rPr lang="en-US" altLang="zh-CN" sz="2000" dirty="0"/>
              <a:t>03 </a:t>
            </a:r>
            <a:r>
              <a:rPr lang="zh-CN" altLang="en-US" sz="2000"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822934" cy="369332"/>
          </a:xfrm>
        </p:spPr>
        <p:txBody>
          <a:bodyPr/>
          <a:lstStyle/>
          <a:p>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822933" cy="369332"/>
          </a:xfrm>
        </p:spPr>
        <p:txBody>
          <a:bodyPr/>
          <a:lstStyle/>
          <a:p>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723549" cy="461665"/>
          </a:xfrm>
          <a:prstGeom prst="rect">
            <a:avLst/>
          </a:prstGeom>
          <a:noFill/>
        </p:spPr>
        <p:txBody>
          <a:bodyPr wrap="none" rtlCol="0">
            <a:spAutoFit/>
          </a:bodyPr>
          <a:lstStyle/>
          <a:p>
            <a:r>
              <a:rPr lang="zh-CN" altLang="en-US" sz="2400" b="1" dirty="0">
                <a:solidFill>
                  <a:srgbClr val="FF0000"/>
                </a:solidFill>
              </a:rPr>
              <a:t>进程控制块</a:t>
            </a:r>
          </a:p>
        </p:txBody>
      </p:sp>
      <p:pic>
        <p:nvPicPr>
          <p:cNvPr id="8" name="图片 7">
            <a:extLst>
              <a:ext uri="{FF2B5EF4-FFF2-40B4-BE49-F238E27FC236}">
                <a16:creationId xmlns:a16="http://schemas.microsoft.com/office/drawing/2014/main" id="{9A316E23-F3AB-480E-9125-3AE95FE1DC5B}"/>
              </a:ext>
            </a:extLst>
          </p:cNvPr>
          <p:cNvPicPr>
            <a:picLocks noChangeAspect="1"/>
          </p:cNvPicPr>
          <p:nvPr/>
        </p:nvPicPr>
        <p:blipFill>
          <a:blip r:embed="rId3"/>
          <a:stretch>
            <a:fillRect/>
          </a:stretch>
        </p:blipFill>
        <p:spPr>
          <a:xfrm>
            <a:off x="686476" y="3538085"/>
            <a:ext cx="10819048" cy="3114286"/>
          </a:xfrm>
          <a:prstGeom prst="rect">
            <a:avLst/>
          </a:prstGeom>
        </p:spPr>
      </p:pic>
      <p:sp>
        <p:nvSpPr>
          <p:cNvPr id="9" name="文本框 8">
            <a:extLst>
              <a:ext uri="{FF2B5EF4-FFF2-40B4-BE49-F238E27FC236}">
                <a16:creationId xmlns:a16="http://schemas.microsoft.com/office/drawing/2014/main" id="{C5BB8F60-D7B8-4FF0-9181-F81CCA615D03}"/>
              </a:ext>
            </a:extLst>
          </p:cNvPr>
          <p:cNvSpPr txBox="1"/>
          <p:nvPr/>
        </p:nvSpPr>
        <p:spPr>
          <a:xfrm>
            <a:off x="1461302" y="1471938"/>
            <a:ext cx="9246442" cy="1880451"/>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000" b="1" dirty="0"/>
              <a:t>进程创建时，操作系统新建一个</a:t>
            </a:r>
            <a:r>
              <a:rPr lang="en-US" altLang="zh-CN" sz="2000" b="1" dirty="0"/>
              <a:t>PCB</a:t>
            </a:r>
            <a:r>
              <a:rPr lang="zh-CN" altLang="en-US" sz="2000" b="1" dirty="0"/>
              <a:t>结构，之后它</a:t>
            </a:r>
            <a:r>
              <a:rPr lang="zh-CN" altLang="en-US" sz="2000" b="1" dirty="0">
                <a:solidFill>
                  <a:srgbClr val="FF0000"/>
                </a:solidFill>
              </a:rPr>
              <a:t>常驻内存，任意时刻可存取</a:t>
            </a:r>
            <a:endParaRPr lang="en-US" altLang="zh-CN" sz="2000" b="1" dirty="0">
              <a:solidFill>
                <a:srgbClr val="FF0000"/>
              </a:solidFill>
            </a:endParaRPr>
          </a:p>
          <a:p>
            <a:pPr marL="342900" indent="-342900" algn="l">
              <a:lnSpc>
                <a:spcPct val="150000"/>
              </a:lnSpc>
              <a:buFont typeface="Wingdings" panose="05000000000000000000" pitchFamily="2" charset="2"/>
              <a:buChar char="Ø"/>
            </a:pPr>
            <a:r>
              <a:rPr lang="zh-CN" altLang="en-US" sz="2000" b="1" dirty="0"/>
              <a:t>进程执行时，操作系统通过</a:t>
            </a:r>
            <a:r>
              <a:rPr lang="en-US" altLang="zh-CN" sz="2000" b="1" dirty="0"/>
              <a:t>PCB</a:t>
            </a:r>
            <a:r>
              <a:rPr lang="zh-CN" altLang="en-US" sz="2000" b="1" dirty="0"/>
              <a:t>了解进程的运行状态</a:t>
            </a:r>
            <a:endParaRPr lang="en-US" altLang="zh-CN" sz="2000" b="1" dirty="0"/>
          </a:p>
          <a:p>
            <a:pPr marL="342900" indent="-342900" algn="l">
              <a:lnSpc>
                <a:spcPct val="150000"/>
              </a:lnSpc>
              <a:buFont typeface="Wingdings" panose="05000000000000000000" pitchFamily="2" charset="2"/>
              <a:buChar char="Ø"/>
            </a:pPr>
            <a:r>
              <a:rPr lang="zh-CN" altLang="en-US" sz="2000" b="1" dirty="0"/>
              <a:t>进程结束时，系统回收</a:t>
            </a:r>
            <a:r>
              <a:rPr lang="en-US" altLang="zh-CN" sz="2000" b="1" dirty="0"/>
              <a:t>PCB</a:t>
            </a:r>
          </a:p>
          <a:p>
            <a:pPr marL="342900" indent="-342900" algn="l">
              <a:lnSpc>
                <a:spcPct val="150000"/>
              </a:lnSpc>
              <a:buFont typeface="Wingdings" panose="05000000000000000000" pitchFamily="2" charset="2"/>
              <a:buChar char="Ø"/>
            </a:pPr>
            <a:r>
              <a:rPr lang="en-US" altLang="zh-CN" sz="2000" b="1" dirty="0"/>
              <a:t>PCB</a:t>
            </a:r>
            <a:r>
              <a:rPr lang="zh-CN" altLang="en-US" sz="2000" b="1" dirty="0"/>
              <a:t>是进程实体的一部分，是进程存在的唯一标识。</a:t>
            </a:r>
          </a:p>
        </p:txBody>
      </p:sp>
    </p:spTree>
    <p:extLst>
      <p:ext uri="{BB962C8B-B14F-4D97-AF65-F5344CB8AC3E}">
        <p14:creationId xmlns:p14="http://schemas.microsoft.com/office/powerpoint/2010/main" val="1543878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p:spPr>
        <p:txBody>
          <a:bodyPr/>
          <a:lstStyle/>
          <a:p>
            <a:r>
              <a:rPr lang="en-US" altLang="zh-CN" sz="2000" dirty="0"/>
              <a:t>01 </a:t>
            </a:r>
            <a:r>
              <a:rPr lang="zh-CN" altLang="en-US" sz="2000" dirty="0"/>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p:spPr>
        <p:txBody>
          <a:bodyPr/>
          <a:lstStyle/>
          <a:p>
            <a:r>
              <a:rPr lang="en-US" altLang="zh-CN" sz="2000" dirty="0"/>
              <a:t>02 </a:t>
            </a:r>
            <a:r>
              <a:rPr lang="zh-CN" altLang="en-US" sz="2000"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822935" cy="369332"/>
          </a:xfrm>
        </p:spPr>
        <p:txBody>
          <a:bodyPr/>
          <a:lstStyle/>
          <a:p>
            <a:r>
              <a:rPr lang="en-US" altLang="zh-CN" sz="2000" dirty="0"/>
              <a:t>03 </a:t>
            </a:r>
            <a:r>
              <a:rPr lang="zh-CN" altLang="en-US" sz="2000"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822934" cy="369332"/>
          </a:xfrm>
        </p:spPr>
        <p:txBody>
          <a:bodyPr/>
          <a:lstStyle/>
          <a:p>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822933" cy="369332"/>
          </a:xfrm>
        </p:spPr>
        <p:txBody>
          <a:bodyPr/>
          <a:lstStyle/>
          <a:p>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723549" cy="461665"/>
          </a:xfrm>
          <a:prstGeom prst="rect">
            <a:avLst/>
          </a:prstGeom>
          <a:noFill/>
        </p:spPr>
        <p:txBody>
          <a:bodyPr wrap="none" rtlCol="0">
            <a:spAutoFit/>
          </a:bodyPr>
          <a:lstStyle/>
          <a:p>
            <a:r>
              <a:rPr lang="zh-CN" altLang="en-US" sz="2400" b="1" dirty="0">
                <a:solidFill>
                  <a:srgbClr val="FF0000"/>
                </a:solidFill>
              </a:rPr>
              <a:t>进程的组织</a:t>
            </a:r>
          </a:p>
        </p:txBody>
      </p:sp>
      <p:grpSp>
        <p:nvGrpSpPr>
          <p:cNvPr id="10" name="组合 9">
            <a:extLst>
              <a:ext uri="{FF2B5EF4-FFF2-40B4-BE49-F238E27FC236}">
                <a16:creationId xmlns:a16="http://schemas.microsoft.com/office/drawing/2014/main" id="{D32C0D6D-BD85-40F5-955D-585EFF4BB38E}"/>
              </a:ext>
            </a:extLst>
          </p:cNvPr>
          <p:cNvGrpSpPr/>
          <p:nvPr/>
        </p:nvGrpSpPr>
        <p:grpSpPr>
          <a:xfrm>
            <a:off x="1763490" y="4394634"/>
            <a:ext cx="2406054" cy="2239958"/>
            <a:chOff x="1428728" y="3410994"/>
            <a:chExt cx="1620957" cy="1398700"/>
          </a:xfrm>
        </p:grpSpPr>
        <p:sp>
          <p:nvSpPr>
            <p:cNvPr id="48" name="矩形 47">
              <a:extLst>
                <a:ext uri="{FF2B5EF4-FFF2-40B4-BE49-F238E27FC236}">
                  <a16:creationId xmlns:a16="http://schemas.microsoft.com/office/drawing/2014/main" id="{3B1B6E84-70E3-423A-86FC-862BEE9495A8}"/>
                </a:ext>
              </a:extLst>
            </p:cNvPr>
            <p:cNvSpPr/>
            <p:nvPr/>
          </p:nvSpPr>
          <p:spPr>
            <a:xfrm>
              <a:off x="1714480" y="3730080"/>
              <a:ext cx="648000" cy="180000"/>
            </a:xfrm>
            <a:prstGeom prst="rect">
              <a:avLst/>
            </a:prstGeom>
            <a:gradFill flip="none" rotWithShape="1">
              <a:gsLst>
                <a:gs pos="0">
                  <a:schemeClr val="accent1">
                    <a:shade val="30000"/>
                    <a:satMod val="115000"/>
                  </a:schemeClr>
                </a:gs>
                <a:gs pos="100000">
                  <a:srgbClr val="00B0F0"/>
                </a:gs>
              </a:gsLst>
              <a:lin ang="16200000" scaled="1"/>
              <a:tileRect/>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9" name="矩形 48">
              <a:extLst>
                <a:ext uri="{FF2B5EF4-FFF2-40B4-BE49-F238E27FC236}">
                  <a16:creationId xmlns:a16="http://schemas.microsoft.com/office/drawing/2014/main" id="{A33F0FBF-0D5E-425E-BE32-6F6E525CF5F9}"/>
                </a:ext>
              </a:extLst>
            </p:cNvPr>
            <p:cNvSpPr/>
            <p:nvPr/>
          </p:nvSpPr>
          <p:spPr>
            <a:xfrm>
              <a:off x="1714480" y="3915816"/>
              <a:ext cx="648000" cy="180000"/>
            </a:xfrm>
            <a:prstGeom prst="rect">
              <a:avLst/>
            </a:prstGeom>
            <a:gradFill>
              <a:gsLst>
                <a:gs pos="0">
                  <a:schemeClr val="bg1">
                    <a:lumMod val="65000"/>
                  </a:schemeClr>
                </a:gs>
                <a:gs pos="100000">
                  <a:schemeClr val="bg1">
                    <a:lumMod val="95000"/>
                  </a:schemeClr>
                </a:gs>
              </a:gsLst>
              <a:lin ang="16200000" scaled="1"/>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0" name="矩形 49">
              <a:extLst>
                <a:ext uri="{FF2B5EF4-FFF2-40B4-BE49-F238E27FC236}">
                  <a16:creationId xmlns:a16="http://schemas.microsoft.com/office/drawing/2014/main" id="{07974233-B779-498B-A1DA-4352EB89D3DD}"/>
                </a:ext>
              </a:extLst>
            </p:cNvPr>
            <p:cNvSpPr/>
            <p:nvPr/>
          </p:nvSpPr>
          <p:spPr>
            <a:xfrm>
              <a:off x="1714480" y="4087741"/>
              <a:ext cx="648000" cy="180000"/>
            </a:xfrm>
            <a:prstGeom prst="rect">
              <a:avLst/>
            </a:prstGeom>
            <a:gradFill>
              <a:gsLst>
                <a:gs pos="0">
                  <a:schemeClr val="accent1">
                    <a:shade val="30000"/>
                    <a:satMod val="115000"/>
                  </a:schemeClr>
                </a:gs>
                <a:gs pos="100000">
                  <a:srgbClr val="00B0F0"/>
                </a:gs>
              </a:gsLst>
              <a:lin ang="16200000" scaled="1"/>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1" name="矩形 50">
              <a:extLst>
                <a:ext uri="{FF2B5EF4-FFF2-40B4-BE49-F238E27FC236}">
                  <a16:creationId xmlns:a16="http://schemas.microsoft.com/office/drawing/2014/main" id="{1134A0D3-516D-4D9E-98A9-031D6C675249}"/>
                </a:ext>
              </a:extLst>
            </p:cNvPr>
            <p:cNvSpPr/>
            <p:nvPr/>
          </p:nvSpPr>
          <p:spPr>
            <a:xfrm>
              <a:off x="1714480" y="4263958"/>
              <a:ext cx="648000" cy="180000"/>
            </a:xfrm>
            <a:prstGeom prst="rect">
              <a:avLst/>
            </a:prstGeom>
            <a:gradFill>
              <a:gsLst>
                <a:gs pos="0">
                  <a:schemeClr val="bg1">
                    <a:lumMod val="65000"/>
                  </a:schemeClr>
                </a:gs>
                <a:gs pos="100000">
                  <a:schemeClr val="bg1">
                    <a:lumMod val="95000"/>
                  </a:schemeClr>
                </a:gs>
              </a:gsLst>
              <a:lin ang="16200000" scaled="1"/>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2" name="矩形 51">
              <a:extLst>
                <a:ext uri="{FF2B5EF4-FFF2-40B4-BE49-F238E27FC236}">
                  <a16:creationId xmlns:a16="http://schemas.microsoft.com/office/drawing/2014/main" id="{6F809905-B0D8-4556-A7C9-42A046AE4F30}"/>
                </a:ext>
              </a:extLst>
            </p:cNvPr>
            <p:cNvSpPr/>
            <p:nvPr/>
          </p:nvSpPr>
          <p:spPr>
            <a:xfrm>
              <a:off x="1714480" y="4443958"/>
              <a:ext cx="648000" cy="180000"/>
            </a:xfrm>
            <a:prstGeom prst="rect">
              <a:avLst/>
            </a:prstGeom>
            <a:gradFill>
              <a:gsLst>
                <a:gs pos="0">
                  <a:schemeClr val="accent1">
                    <a:shade val="30000"/>
                    <a:satMod val="115000"/>
                  </a:schemeClr>
                </a:gs>
                <a:gs pos="100000">
                  <a:srgbClr val="00B0F0"/>
                </a:gs>
              </a:gsLst>
              <a:lin ang="16200000" scaled="1"/>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3" name="矩形 52">
              <a:extLst>
                <a:ext uri="{FF2B5EF4-FFF2-40B4-BE49-F238E27FC236}">
                  <a16:creationId xmlns:a16="http://schemas.microsoft.com/office/drawing/2014/main" id="{BF96C0E4-8CF3-490D-A6B6-932A57DFA36F}"/>
                </a:ext>
              </a:extLst>
            </p:cNvPr>
            <p:cNvSpPr/>
            <p:nvPr/>
          </p:nvSpPr>
          <p:spPr>
            <a:xfrm>
              <a:off x="1714480" y="4629694"/>
              <a:ext cx="648000" cy="180000"/>
            </a:xfrm>
            <a:prstGeom prst="rect">
              <a:avLst/>
            </a:prstGeom>
            <a:gradFill>
              <a:gsLst>
                <a:gs pos="0">
                  <a:schemeClr val="bg1">
                    <a:lumMod val="65000"/>
                  </a:schemeClr>
                </a:gs>
                <a:gs pos="100000">
                  <a:schemeClr val="bg1">
                    <a:lumMod val="95000"/>
                  </a:schemeClr>
                </a:gs>
              </a:gsLst>
              <a:lin ang="16200000" scaled="1"/>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54" name="TextBox 48">
              <a:extLst>
                <a:ext uri="{FF2B5EF4-FFF2-40B4-BE49-F238E27FC236}">
                  <a16:creationId xmlns:a16="http://schemas.microsoft.com/office/drawing/2014/main" id="{FCD7B46B-9CD8-42D7-90D7-27DD898A60F6}"/>
                </a:ext>
              </a:extLst>
            </p:cNvPr>
            <p:cNvSpPr txBox="1"/>
            <p:nvPr/>
          </p:nvSpPr>
          <p:spPr>
            <a:xfrm>
              <a:off x="1428728" y="3410994"/>
              <a:ext cx="1620957"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rgbClr val="11576A"/>
                  </a:solidFill>
                  <a:latin typeface="微软雅黑" pitchFamily="34" charset="-122"/>
                  <a:ea typeface="微软雅黑" pitchFamily="34" charset="-122"/>
                </a:rPr>
                <a:t>进程控制块列表</a:t>
              </a:r>
            </a:p>
          </p:txBody>
        </p:sp>
      </p:grpSp>
      <p:grpSp>
        <p:nvGrpSpPr>
          <p:cNvPr id="11" name="组合 10">
            <a:extLst>
              <a:ext uri="{FF2B5EF4-FFF2-40B4-BE49-F238E27FC236}">
                <a16:creationId xmlns:a16="http://schemas.microsoft.com/office/drawing/2014/main" id="{B6B46014-3F45-46E0-808A-E3B5AABC14FB}"/>
              </a:ext>
            </a:extLst>
          </p:cNvPr>
          <p:cNvGrpSpPr/>
          <p:nvPr/>
        </p:nvGrpSpPr>
        <p:grpSpPr>
          <a:xfrm>
            <a:off x="1137566" y="4877121"/>
            <a:ext cx="2682891" cy="1673534"/>
            <a:chOff x="746640" y="3628109"/>
            <a:chExt cx="2151113" cy="1057533"/>
          </a:xfrm>
        </p:grpSpPr>
        <p:sp>
          <p:nvSpPr>
            <p:cNvPr id="40" name="TextBox 49">
              <a:extLst>
                <a:ext uri="{FF2B5EF4-FFF2-40B4-BE49-F238E27FC236}">
                  <a16:creationId xmlns:a16="http://schemas.microsoft.com/office/drawing/2014/main" id="{EBDDC92A-DD55-41FA-8AC9-D08845E22635}"/>
                </a:ext>
              </a:extLst>
            </p:cNvPr>
            <p:cNvSpPr txBox="1"/>
            <p:nvPr/>
          </p:nvSpPr>
          <p:spPr>
            <a:xfrm>
              <a:off x="746640" y="3628109"/>
              <a:ext cx="491448" cy="2181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rgbClr val="11576A"/>
                  </a:solidFill>
                  <a:latin typeface="微软雅黑" pitchFamily="34" charset="-122"/>
                  <a:ea typeface="微软雅黑" pitchFamily="34" charset="-122"/>
                </a:rPr>
                <a:t>就绪</a:t>
              </a:r>
            </a:p>
          </p:txBody>
        </p:sp>
        <p:sp>
          <p:nvSpPr>
            <p:cNvPr id="41" name="TextBox 50">
              <a:extLst>
                <a:ext uri="{FF2B5EF4-FFF2-40B4-BE49-F238E27FC236}">
                  <a16:creationId xmlns:a16="http://schemas.microsoft.com/office/drawing/2014/main" id="{295B6064-80FD-4E0A-83F2-2BDE4F914014}"/>
                </a:ext>
              </a:extLst>
            </p:cNvPr>
            <p:cNvSpPr txBox="1"/>
            <p:nvPr/>
          </p:nvSpPr>
          <p:spPr>
            <a:xfrm>
              <a:off x="756077" y="4170515"/>
              <a:ext cx="533873" cy="21393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rgbClr val="11576A"/>
                  </a:solidFill>
                  <a:latin typeface="微软雅黑" pitchFamily="34" charset="-122"/>
                  <a:ea typeface="微软雅黑" pitchFamily="34" charset="-122"/>
                </a:rPr>
                <a:t>等待</a:t>
              </a:r>
            </a:p>
          </p:txBody>
        </p:sp>
        <p:cxnSp>
          <p:nvCxnSpPr>
            <p:cNvPr id="42" name="直接箭头连接符 41">
              <a:extLst>
                <a:ext uri="{FF2B5EF4-FFF2-40B4-BE49-F238E27FC236}">
                  <a16:creationId xmlns:a16="http://schemas.microsoft.com/office/drawing/2014/main" id="{6645DF8B-B21A-4E7E-B280-C9DBCA80258A}"/>
                </a:ext>
              </a:extLst>
            </p:cNvPr>
            <p:cNvCxnSpPr>
              <a:cxnSpLocks/>
              <a:stCxn id="41" idx="3"/>
              <a:endCxn id="51" idx="1"/>
            </p:cNvCxnSpPr>
            <p:nvPr/>
          </p:nvCxnSpPr>
          <p:spPr>
            <a:xfrm>
              <a:off x="1289950" y="4277484"/>
              <a:ext cx="298631" cy="1"/>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38922D4B-6F80-41B6-AC8B-7412DF5D05DE}"/>
                </a:ext>
              </a:extLst>
            </p:cNvPr>
            <p:cNvCxnSpPr>
              <a:cxnSpLocks/>
              <a:stCxn id="40" idx="3"/>
              <a:endCxn id="48" idx="1"/>
            </p:cNvCxnSpPr>
            <p:nvPr/>
          </p:nvCxnSpPr>
          <p:spPr>
            <a:xfrm>
              <a:off x="1238088" y="3737207"/>
              <a:ext cx="350493"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sp>
          <p:nvSpPr>
            <p:cNvPr id="44" name="任意多边形 55">
              <a:extLst>
                <a:ext uri="{FF2B5EF4-FFF2-40B4-BE49-F238E27FC236}">
                  <a16:creationId xmlns:a16="http://schemas.microsoft.com/office/drawing/2014/main" id="{044EA40E-0AD2-4757-9FF0-FF1D43387BE0}"/>
                </a:ext>
              </a:extLst>
            </p:cNvPr>
            <p:cNvSpPr/>
            <p:nvPr/>
          </p:nvSpPr>
          <p:spPr>
            <a:xfrm>
              <a:off x="2358006" y="3686313"/>
              <a:ext cx="491448" cy="392388"/>
            </a:xfrm>
            <a:custGeom>
              <a:avLst/>
              <a:gdLst>
                <a:gd name="connsiteX0" fmla="*/ 4763 w 243682"/>
                <a:gd name="connsiteY0" fmla="*/ 0 h 288132"/>
                <a:gd name="connsiteX1" fmla="*/ 242888 w 243682"/>
                <a:gd name="connsiteY1" fmla="*/ 142875 h 288132"/>
                <a:gd name="connsiteX2" fmla="*/ 0 w 243682"/>
                <a:gd name="connsiteY2" fmla="*/ 288132 h 288132"/>
              </a:gdLst>
              <a:ahLst/>
              <a:cxnLst>
                <a:cxn ang="0">
                  <a:pos x="connsiteX0" y="connsiteY0"/>
                </a:cxn>
                <a:cxn ang="0">
                  <a:pos x="connsiteX1" y="connsiteY1"/>
                </a:cxn>
                <a:cxn ang="0">
                  <a:pos x="connsiteX2" y="connsiteY2"/>
                </a:cxn>
              </a:cxnLst>
              <a:rect l="l" t="t" r="r" b="b"/>
              <a:pathLst>
                <a:path w="243682" h="288132">
                  <a:moveTo>
                    <a:pt x="4763" y="0"/>
                  </a:moveTo>
                  <a:cubicBezTo>
                    <a:pt x="124222" y="47426"/>
                    <a:pt x="243682" y="94853"/>
                    <a:pt x="242888" y="142875"/>
                  </a:cubicBezTo>
                  <a:cubicBezTo>
                    <a:pt x="242094" y="190897"/>
                    <a:pt x="121047" y="239514"/>
                    <a:pt x="0" y="288132"/>
                  </a:cubicBezTo>
                </a:path>
              </a:pathLst>
            </a:cu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5" name="任意多边形 56">
              <a:extLst>
                <a:ext uri="{FF2B5EF4-FFF2-40B4-BE49-F238E27FC236}">
                  <a16:creationId xmlns:a16="http://schemas.microsoft.com/office/drawing/2014/main" id="{4B36700C-35D4-44CC-BA25-B1D7A7A88D27}"/>
                </a:ext>
              </a:extLst>
            </p:cNvPr>
            <p:cNvSpPr/>
            <p:nvPr/>
          </p:nvSpPr>
          <p:spPr>
            <a:xfrm>
              <a:off x="2358006" y="4109079"/>
              <a:ext cx="467639" cy="382739"/>
            </a:xfrm>
            <a:custGeom>
              <a:avLst/>
              <a:gdLst>
                <a:gd name="connsiteX0" fmla="*/ 4763 w 243682"/>
                <a:gd name="connsiteY0" fmla="*/ 0 h 288132"/>
                <a:gd name="connsiteX1" fmla="*/ 242888 w 243682"/>
                <a:gd name="connsiteY1" fmla="*/ 142875 h 288132"/>
                <a:gd name="connsiteX2" fmla="*/ 0 w 243682"/>
                <a:gd name="connsiteY2" fmla="*/ 288132 h 288132"/>
              </a:gdLst>
              <a:ahLst/>
              <a:cxnLst>
                <a:cxn ang="0">
                  <a:pos x="connsiteX0" y="connsiteY0"/>
                </a:cxn>
                <a:cxn ang="0">
                  <a:pos x="connsiteX1" y="connsiteY1"/>
                </a:cxn>
                <a:cxn ang="0">
                  <a:pos x="connsiteX2" y="connsiteY2"/>
                </a:cxn>
              </a:cxnLst>
              <a:rect l="l" t="t" r="r" b="b"/>
              <a:pathLst>
                <a:path w="243682" h="288132">
                  <a:moveTo>
                    <a:pt x="4763" y="0"/>
                  </a:moveTo>
                  <a:cubicBezTo>
                    <a:pt x="124222" y="47426"/>
                    <a:pt x="243682" y="94853"/>
                    <a:pt x="242888" y="142875"/>
                  </a:cubicBezTo>
                  <a:cubicBezTo>
                    <a:pt x="242094" y="190897"/>
                    <a:pt x="121047" y="239514"/>
                    <a:pt x="0" y="288132"/>
                  </a:cubicBezTo>
                </a:path>
              </a:pathLst>
            </a:cu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6" name="任意多边形 59">
              <a:extLst>
                <a:ext uri="{FF2B5EF4-FFF2-40B4-BE49-F238E27FC236}">
                  <a16:creationId xmlns:a16="http://schemas.microsoft.com/office/drawing/2014/main" id="{B7A87C94-0DF5-47A6-A325-2750D46C2C1C}"/>
                </a:ext>
              </a:extLst>
            </p:cNvPr>
            <p:cNvSpPr/>
            <p:nvPr/>
          </p:nvSpPr>
          <p:spPr>
            <a:xfrm>
              <a:off x="2363879" y="3882507"/>
              <a:ext cx="533874" cy="803135"/>
            </a:xfrm>
            <a:custGeom>
              <a:avLst/>
              <a:gdLst>
                <a:gd name="connsiteX0" fmla="*/ 4763 w 243682"/>
                <a:gd name="connsiteY0" fmla="*/ 0 h 288132"/>
                <a:gd name="connsiteX1" fmla="*/ 242888 w 243682"/>
                <a:gd name="connsiteY1" fmla="*/ 142875 h 288132"/>
                <a:gd name="connsiteX2" fmla="*/ 0 w 243682"/>
                <a:gd name="connsiteY2" fmla="*/ 288132 h 288132"/>
              </a:gdLst>
              <a:ahLst/>
              <a:cxnLst>
                <a:cxn ang="0">
                  <a:pos x="connsiteX0" y="connsiteY0"/>
                </a:cxn>
                <a:cxn ang="0">
                  <a:pos x="connsiteX1" y="connsiteY1"/>
                </a:cxn>
                <a:cxn ang="0">
                  <a:pos x="connsiteX2" y="connsiteY2"/>
                </a:cxn>
              </a:cxnLst>
              <a:rect l="l" t="t" r="r" b="b"/>
              <a:pathLst>
                <a:path w="243682" h="288132">
                  <a:moveTo>
                    <a:pt x="4763" y="0"/>
                  </a:moveTo>
                  <a:cubicBezTo>
                    <a:pt x="124222" y="47426"/>
                    <a:pt x="243682" y="94853"/>
                    <a:pt x="242888" y="142875"/>
                  </a:cubicBezTo>
                  <a:cubicBezTo>
                    <a:pt x="242094" y="190897"/>
                    <a:pt x="121047" y="239514"/>
                    <a:pt x="0" y="288132"/>
                  </a:cubicBezTo>
                </a:path>
              </a:pathLst>
            </a:custGeom>
            <a:ln w="28575">
              <a:solidFill>
                <a:srgbClr val="11576A"/>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47" name="任意多边形 60">
              <a:extLst>
                <a:ext uri="{FF2B5EF4-FFF2-40B4-BE49-F238E27FC236}">
                  <a16:creationId xmlns:a16="http://schemas.microsoft.com/office/drawing/2014/main" id="{3CE014F6-28C3-4D11-B095-A9544F3FDD31}"/>
                </a:ext>
              </a:extLst>
            </p:cNvPr>
            <p:cNvSpPr/>
            <p:nvPr/>
          </p:nvSpPr>
          <p:spPr>
            <a:xfrm flipV="1">
              <a:off x="2358006" y="3954490"/>
              <a:ext cx="354021" cy="304440"/>
            </a:xfrm>
            <a:custGeom>
              <a:avLst/>
              <a:gdLst>
                <a:gd name="connsiteX0" fmla="*/ 4763 w 243682"/>
                <a:gd name="connsiteY0" fmla="*/ 0 h 288132"/>
                <a:gd name="connsiteX1" fmla="*/ 242888 w 243682"/>
                <a:gd name="connsiteY1" fmla="*/ 142875 h 288132"/>
                <a:gd name="connsiteX2" fmla="*/ 0 w 243682"/>
                <a:gd name="connsiteY2" fmla="*/ 288132 h 288132"/>
              </a:gdLst>
              <a:ahLst/>
              <a:cxnLst>
                <a:cxn ang="0">
                  <a:pos x="connsiteX0" y="connsiteY0"/>
                </a:cxn>
                <a:cxn ang="0">
                  <a:pos x="connsiteX1" y="connsiteY1"/>
                </a:cxn>
                <a:cxn ang="0">
                  <a:pos x="connsiteX2" y="connsiteY2"/>
                </a:cxn>
              </a:cxnLst>
              <a:rect l="l" t="t" r="r" b="b"/>
              <a:pathLst>
                <a:path w="243682" h="288132">
                  <a:moveTo>
                    <a:pt x="4763" y="0"/>
                  </a:moveTo>
                  <a:cubicBezTo>
                    <a:pt x="124222" y="47426"/>
                    <a:pt x="243682" y="94853"/>
                    <a:pt x="242888" y="142875"/>
                  </a:cubicBezTo>
                  <a:cubicBezTo>
                    <a:pt x="242094" y="190897"/>
                    <a:pt x="121047" y="239514"/>
                    <a:pt x="0" y="288132"/>
                  </a:cubicBezTo>
                </a:path>
              </a:pathLst>
            </a:custGeom>
            <a:ln w="28575">
              <a:solidFill>
                <a:srgbClr val="11576A"/>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grpSp>
        <p:nvGrpSpPr>
          <p:cNvPr id="12" name="组合 11">
            <a:extLst>
              <a:ext uri="{FF2B5EF4-FFF2-40B4-BE49-F238E27FC236}">
                <a16:creationId xmlns:a16="http://schemas.microsoft.com/office/drawing/2014/main" id="{7E6B07C8-7E40-4441-8C47-ABF65FA7E36E}"/>
              </a:ext>
            </a:extLst>
          </p:cNvPr>
          <p:cNvGrpSpPr/>
          <p:nvPr/>
        </p:nvGrpSpPr>
        <p:grpSpPr>
          <a:xfrm>
            <a:off x="5427654" y="4681085"/>
            <a:ext cx="4382606" cy="1787940"/>
            <a:chOff x="3354173" y="3277246"/>
            <a:chExt cx="2692360" cy="1585448"/>
          </a:xfrm>
        </p:grpSpPr>
        <p:grpSp>
          <p:nvGrpSpPr>
            <p:cNvPr id="21" name="组合 20">
              <a:extLst>
                <a:ext uri="{FF2B5EF4-FFF2-40B4-BE49-F238E27FC236}">
                  <a16:creationId xmlns:a16="http://schemas.microsoft.com/office/drawing/2014/main" id="{EC120156-8350-4309-8C55-A1F2C54EA276}"/>
                </a:ext>
              </a:extLst>
            </p:cNvPr>
            <p:cNvGrpSpPr/>
            <p:nvPr/>
          </p:nvGrpSpPr>
          <p:grpSpPr>
            <a:xfrm>
              <a:off x="4296303" y="3590705"/>
              <a:ext cx="360000" cy="546155"/>
              <a:chOff x="3643306" y="3705793"/>
              <a:chExt cx="648000" cy="546155"/>
            </a:xfrm>
          </p:grpSpPr>
          <p:sp>
            <p:nvSpPr>
              <p:cNvPr id="37" name="矩形 36">
                <a:extLst>
                  <a:ext uri="{FF2B5EF4-FFF2-40B4-BE49-F238E27FC236}">
                    <a16:creationId xmlns:a16="http://schemas.microsoft.com/office/drawing/2014/main" id="{B7C79925-5ABB-4907-BE9D-6B30ABD4E401}"/>
                  </a:ext>
                </a:extLst>
              </p:cNvPr>
              <p:cNvSpPr/>
              <p:nvPr/>
            </p:nvSpPr>
            <p:spPr>
              <a:xfrm>
                <a:off x="3643306" y="3705793"/>
                <a:ext cx="648000" cy="180000"/>
              </a:xfrm>
              <a:prstGeom prst="rect">
                <a:avLst/>
              </a:prstGeom>
              <a:gradFill>
                <a:gsLst>
                  <a:gs pos="0">
                    <a:schemeClr val="accent6">
                      <a:lumMod val="75000"/>
                    </a:schemeClr>
                  </a:gs>
                  <a:gs pos="100000">
                    <a:srgbClr val="FFFF00"/>
                  </a:gs>
                </a:gsLst>
                <a:lin ang="16200000" scaled="1"/>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38" name="矩形 37">
                <a:extLst>
                  <a:ext uri="{FF2B5EF4-FFF2-40B4-BE49-F238E27FC236}">
                    <a16:creationId xmlns:a16="http://schemas.microsoft.com/office/drawing/2014/main" id="{B8A0858B-053C-4A2E-A8DB-676E6358BA8F}"/>
                  </a:ext>
                </a:extLst>
              </p:cNvPr>
              <p:cNvSpPr/>
              <p:nvPr/>
            </p:nvSpPr>
            <p:spPr>
              <a:xfrm>
                <a:off x="3643306" y="3889384"/>
                <a:ext cx="648000" cy="180000"/>
              </a:xfrm>
              <a:prstGeom prst="rect">
                <a:avLst/>
              </a:prstGeom>
              <a:gradFill>
                <a:gsLst>
                  <a:gs pos="0">
                    <a:schemeClr val="accent6">
                      <a:lumMod val="75000"/>
                    </a:schemeClr>
                  </a:gs>
                  <a:gs pos="100000">
                    <a:srgbClr val="FFFF00"/>
                  </a:gs>
                </a:gsLst>
                <a:lin ang="16200000" scaled="1"/>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39" name="矩形 38">
                <a:extLst>
                  <a:ext uri="{FF2B5EF4-FFF2-40B4-BE49-F238E27FC236}">
                    <a16:creationId xmlns:a16="http://schemas.microsoft.com/office/drawing/2014/main" id="{B515D944-3237-48E4-951A-57E6FADE8560}"/>
                  </a:ext>
                </a:extLst>
              </p:cNvPr>
              <p:cNvSpPr/>
              <p:nvPr/>
            </p:nvSpPr>
            <p:spPr>
              <a:xfrm>
                <a:off x="3643306" y="4071948"/>
                <a:ext cx="648000" cy="180000"/>
              </a:xfrm>
              <a:prstGeom prst="rect">
                <a:avLst/>
              </a:prstGeom>
              <a:gradFill>
                <a:gsLst>
                  <a:gs pos="0">
                    <a:schemeClr val="accent6">
                      <a:lumMod val="75000"/>
                    </a:schemeClr>
                  </a:gs>
                  <a:gs pos="100000">
                    <a:srgbClr val="FFFF00"/>
                  </a:gs>
                </a:gsLst>
                <a:lin ang="16200000" scaled="1"/>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grpSp>
          <p:nvGrpSpPr>
            <p:cNvPr id="22" name="组合 21">
              <a:extLst>
                <a:ext uri="{FF2B5EF4-FFF2-40B4-BE49-F238E27FC236}">
                  <a16:creationId xmlns:a16="http://schemas.microsoft.com/office/drawing/2014/main" id="{710D29B1-8132-40CB-A23D-A75F941CE380}"/>
                </a:ext>
              </a:extLst>
            </p:cNvPr>
            <p:cNvGrpSpPr/>
            <p:nvPr/>
          </p:nvGrpSpPr>
          <p:grpSpPr>
            <a:xfrm>
              <a:off x="4296303" y="4316539"/>
              <a:ext cx="360000" cy="546155"/>
              <a:chOff x="3643306" y="3705793"/>
              <a:chExt cx="648000" cy="546155"/>
            </a:xfrm>
          </p:grpSpPr>
          <p:sp>
            <p:nvSpPr>
              <p:cNvPr id="34" name="矩形 33">
                <a:extLst>
                  <a:ext uri="{FF2B5EF4-FFF2-40B4-BE49-F238E27FC236}">
                    <a16:creationId xmlns:a16="http://schemas.microsoft.com/office/drawing/2014/main" id="{ED98AD1E-6E45-4833-9256-138BAF626887}"/>
                  </a:ext>
                </a:extLst>
              </p:cNvPr>
              <p:cNvSpPr/>
              <p:nvPr/>
            </p:nvSpPr>
            <p:spPr>
              <a:xfrm>
                <a:off x="3643306" y="3705793"/>
                <a:ext cx="648000" cy="180000"/>
              </a:xfrm>
              <a:prstGeom prst="rect">
                <a:avLst/>
              </a:prstGeom>
              <a:gradFill>
                <a:gsLst>
                  <a:gs pos="0">
                    <a:schemeClr val="accent6">
                      <a:lumMod val="75000"/>
                    </a:schemeClr>
                  </a:gs>
                  <a:gs pos="100000">
                    <a:srgbClr val="FFFF00"/>
                  </a:gs>
                </a:gsLst>
                <a:lin ang="16200000" scaled="1"/>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35" name="矩形 34">
                <a:extLst>
                  <a:ext uri="{FF2B5EF4-FFF2-40B4-BE49-F238E27FC236}">
                    <a16:creationId xmlns:a16="http://schemas.microsoft.com/office/drawing/2014/main" id="{51AC7E88-608F-4C12-9F3A-B2112D44F110}"/>
                  </a:ext>
                </a:extLst>
              </p:cNvPr>
              <p:cNvSpPr/>
              <p:nvPr/>
            </p:nvSpPr>
            <p:spPr>
              <a:xfrm>
                <a:off x="3643306" y="3889384"/>
                <a:ext cx="648000" cy="180000"/>
              </a:xfrm>
              <a:prstGeom prst="rect">
                <a:avLst/>
              </a:prstGeom>
              <a:gradFill>
                <a:gsLst>
                  <a:gs pos="0">
                    <a:schemeClr val="accent6">
                      <a:lumMod val="75000"/>
                    </a:schemeClr>
                  </a:gs>
                  <a:gs pos="100000">
                    <a:srgbClr val="FFFF00"/>
                  </a:gs>
                </a:gsLst>
                <a:lin ang="16200000" scaled="1"/>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36" name="矩形 35">
                <a:extLst>
                  <a:ext uri="{FF2B5EF4-FFF2-40B4-BE49-F238E27FC236}">
                    <a16:creationId xmlns:a16="http://schemas.microsoft.com/office/drawing/2014/main" id="{D88DE8EA-23E5-4397-BBF5-4A9B957B42CD}"/>
                  </a:ext>
                </a:extLst>
              </p:cNvPr>
              <p:cNvSpPr/>
              <p:nvPr/>
            </p:nvSpPr>
            <p:spPr>
              <a:xfrm>
                <a:off x="3643306" y="4071948"/>
                <a:ext cx="648000" cy="180000"/>
              </a:xfrm>
              <a:prstGeom prst="rect">
                <a:avLst/>
              </a:prstGeom>
              <a:gradFill>
                <a:gsLst>
                  <a:gs pos="0">
                    <a:schemeClr val="accent6">
                      <a:lumMod val="75000"/>
                    </a:schemeClr>
                  </a:gs>
                  <a:gs pos="100000">
                    <a:srgbClr val="FFFF00"/>
                  </a:gs>
                </a:gsLst>
                <a:lin ang="16200000" scaled="1"/>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23" name="TextBox 76">
              <a:extLst>
                <a:ext uri="{FF2B5EF4-FFF2-40B4-BE49-F238E27FC236}">
                  <a16:creationId xmlns:a16="http://schemas.microsoft.com/office/drawing/2014/main" id="{DE0A9397-EA8C-42BE-9C59-E35F4708E875}"/>
                </a:ext>
              </a:extLst>
            </p:cNvPr>
            <p:cNvSpPr txBox="1"/>
            <p:nvPr/>
          </p:nvSpPr>
          <p:spPr>
            <a:xfrm>
              <a:off x="3356002" y="3575560"/>
              <a:ext cx="595035"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rgbClr val="11576A"/>
                  </a:solidFill>
                  <a:latin typeface="微软雅黑" pitchFamily="34" charset="-122"/>
                  <a:ea typeface="微软雅黑" pitchFamily="34" charset="-122"/>
                </a:rPr>
                <a:t>就绪</a:t>
              </a:r>
            </a:p>
          </p:txBody>
        </p:sp>
        <p:sp>
          <p:nvSpPr>
            <p:cNvPr id="24" name="TextBox 77">
              <a:extLst>
                <a:ext uri="{FF2B5EF4-FFF2-40B4-BE49-F238E27FC236}">
                  <a16:creationId xmlns:a16="http://schemas.microsoft.com/office/drawing/2014/main" id="{CB667649-7F8D-4C25-A414-49704BE0075F}"/>
                </a:ext>
              </a:extLst>
            </p:cNvPr>
            <p:cNvSpPr txBox="1"/>
            <p:nvPr/>
          </p:nvSpPr>
          <p:spPr>
            <a:xfrm>
              <a:off x="3354173" y="4222292"/>
              <a:ext cx="595035"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rgbClr val="11576A"/>
                  </a:solidFill>
                  <a:latin typeface="微软雅黑" pitchFamily="34" charset="-122"/>
                  <a:ea typeface="微软雅黑" pitchFamily="34" charset="-122"/>
                </a:rPr>
                <a:t>等待</a:t>
              </a:r>
            </a:p>
          </p:txBody>
        </p:sp>
        <p:cxnSp>
          <p:nvCxnSpPr>
            <p:cNvPr id="25" name="直接箭头连接符 24">
              <a:extLst>
                <a:ext uri="{FF2B5EF4-FFF2-40B4-BE49-F238E27FC236}">
                  <a16:creationId xmlns:a16="http://schemas.microsoft.com/office/drawing/2014/main" id="{0CA9FC4D-81FE-4524-98B8-BEECEBA9212F}"/>
                </a:ext>
              </a:extLst>
            </p:cNvPr>
            <p:cNvCxnSpPr/>
            <p:nvPr/>
          </p:nvCxnSpPr>
          <p:spPr>
            <a:xfrm flipV="1">
              <a:off x="3891600" y="4382479"/>
              <a:ext cx="360000"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32DC421-4E19-483E-BD9F-1513D7757341}"/>
                </a:ext>
              </a:extLst>
            </p:cNvPr>
            <p:cNvCxnSpPr/>
            <p:nvPr/>
          </p:nvCxnSpPr>
          <p:spPr>
            <a:xfrm flipV="1">
              <a:off x="3891600" y="3738736"/>
              <a:ext cx="360000"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80">
              <a:extLst>
                <a:ext uri="{FF2B5EF4-FFF2-40B4-BE49-F238E27FC236}">
                  <a16:creationId xmlns:a16="http://schemas.microsoft.com/office/drawing/2014/main" id="{E7378802-9D25-4DE1-A2C3-DC527E547458}"/>
                </a:ext>
              </a:extLst>
            </p:cNvPr>
            <p:cNvSpPr txBox="1"/>
            <p:nvPr/>
          </p:nvSpPr>
          <p:spPr>
            <a:xfrm>
              <a:off x="4071072" y="3277246"/>
              <a:ext cx="800219"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rgbClr val="11576A"/>
                  </a:solidFill>
                  <a:latin typeface="微软雅黑" pitchFamily="34" charset="-122"/>
                  <a:ea typeface="微软雅黑" pitchFamily="34" charset="-122"/>
                </a:rPr>
                <a:t>索引表</a:t>
              </a:r>
            </a:p>
          </p:txBody>
        </p:sp>
        <p:cxnSp>
          <p:nvCxnSpPr>
            <p:cNvPr id="28" name="直接箭头连接符 27">
              <a:extLst>
                <a:ext uri="{FF2B5EF4-FFF2-40B4-BE49-F238E27FC236}">
                  <a16:creationId xmlns:a16="http://schemas.microsoft.com/office/drawing/2014/main" id="{A566C24D-9428-4415-BF86-A7496FDF0B1F}"/>
                </a:ext>
              </a:extLst>
            </p:cNvPr>
            <p:cNvCxnSpPr>
              <a:cxnSpLocks/>
              <a:stCxn id="37" idx="3"/>
              <a:endCxn id="14" idx="1"/>
            </p:cNvCxnSpPr>
            <p:nvPr/>
          </p:nvCxnSpPr>
          <p:spPr>
            <a:xfrm>
              <a:off x="4656303" y="3680706"/>
              <a:ext cx="1390230" cy="35601"/>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F91B92B-4627-4B62-A55A-61E610F65B15}"/>
                </a:ext>
              </a:extLst>
            </p:cNvPr>
            <p:cNvCxnSpPr>
              <a:cxnSpLocks/>
              <a:stCxn id="38" idx="3"/>
              <a:endCxn id="16" idx="1"/>
            </p:cNvCxnSpPr>
            <p:nvPr/>
          </p:nvCxnSpPr>
          <p:spPr>
            <a:xfrm>
              <a:off x="4656303" y="3864296"/>
              <a:ext cx="1390230" cy="235877"/>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0CEC4F6A-17AC-4D44-A3BC-2D9391E2ED02}"/>
                </a:ext>
              </a:extLst>
            </p:cNvPr>
            <p:cNvCxnSpPr>
              <a:cxnSpLocks/>
              <a:stCxn id="39" idx="3"/>
              <a:endCxn id="18" idx="1"/>
            </p:cNvCxnSpPr>
            <p:nvPr/>
          </p:nvCxnSpPr>
          <p:spPr>
            <a:xfrm>
              <a:off x="4656303" y="4046861"/>
              <a:ext cx="1390230" cy="43563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178C9989-482E-4DB0-8163-2F6FCE565ADD}"/>
                </a:ext>
              </a:extLst>
            </p:cNvPr>
            <p:cNvCxnSpPr>
              <a:cxnSpLocks/>
              <a:stCxn id="36" idx="3"/>
              <a:endCxn id="19" idx="1"/>
            </p:cNvCxnSpPr>
            <p:nvPr/>
          </p:nvCxnSpPr>
          <p:spPr>
            <a:xfrm flipV="1">
              <a:off x="4656303" y="4681835"/>
              <a:ext cx="1390230" cy="90860"/>
            </a:xfrm>
            <a:prstGeom prst="straightConnector1">
              <a:avLst/>
            </a:prstGeom>
            <a:ln w="28575">
              <a:solidFill>
                <a:srgbClr val="11576A"/>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E2FC9FC-E76E-4D3F-B6B2-6AF3871D0FE6}"/>
                </a:ext>
              </a:extLst>
            </p:cNvPr>
            <p:cNvCxnSpPr>
              <a:cxnSpLocks/>
              <a:stCxn id="34" idx="3"/>
              <a:endCxn id="17" idx="1"/>
            </p:cNvCxnSpPr>
            <p:nvPr/>
          </p:nvCxnSpPr>
          <p:spPr>
            <a:xfrm flipV="1">
              <a:off x="4656303" y="4289302"/>
              <a:ext cx="1390230" cy="117238"/>
            </a:xfrm>
            <a:prstGeom prst="straightConnector1">
              <a:avLst/>
            </a:prstGeom>
            <a:ln w="28575">
              <a:solidFill>
                <a:srgbClr val="11576A"/>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DF3A5F7A-B33C-4A7A-B33D-7DA68681EFF1}"/>
                </a:ext>
              </a:extLst>
            </p:cNvPr>
            <p:cNvCxnSpPr>
              <a:cxnSpLocks/>
              <a:stCxn id="35" idx="3"/>
              <a:endCxn id="15" idx="1"/>
            </p:cNvCxnSpPr>
            <p:nvPr/>
          </p:nvCxnSpPr>
          <p:spPr>
            <a:xfrm flipV="1">
              <a:off x="4656303" y="3915651"/>
              <a:ext cx="1390230" cy="674479"/>
            </a:xfrm>
            <a:prstGeom prst="straightConnector1">
              <a:avLst/>
            </a:prstGeom>
            <a:ln w="28575">
              <a:solidFill>
                <a:srgbClr val="11576A"/>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407FB63F-5502-44BC-8C0C-9BBFD0CF48B1}"/>
              </a:ext>
            </a:extLst>
          </p:cNvPr>
          <p:cNvGrpSpPr/>
          <p:nvPr/>
        </p:nvGrpSpPr>
        <p:grpSpPr>
          <a:xfrm>
            <a:off x="9417246" y="4681085"/>
            <a:ext cx="2229413" cy="1692913"/>
            <a:chOff x="1428728" y="3410994"/>
            <a:chExt cx="1620957" cy="1398700"/>
          </a:xfrm>
        </p:grpSpPr>
        <p:sp>
          <p:nvSpPr>
            <p:cNvPr id="14" name="矩形 13">
              <a:extLst>
                <a:ext uri="{FF2B5EF4-FFF2-40B4-BE49-F238E27FC236}">
                  <a16:creationId xmlns:a16="http://schemas.microsoft.com/office/drawing/2014/main" id="{6B610556-74C2-4436-A6EA-5AF0B9A9C6B9}"/>
                </a:ext>
              </a:extLst>
            </p:cNvPr>
            <p:cNvSpPr/>
            <p:nvPr/>
          </p:nvSpPr>
          <p:spPr>
            <a:xfrm>
              <a:off x="1714480" y="3730080"/>
              <a:ext cx="648000" cy="180000"/>
            </a:xfrm>
            <a:prstGeom prst="rect">
              <a:avLst/>
            </a:prstGeom>
            <a:gradFill flip="none" rotWithShape="1">
              <a:gsLst>
                <a:gs pos="0">
                  <a:schemeClr val="accent1">
                    <a:shade val="30000"/>
                    <a:satMod val="115000"/>
                  </a:schemeClr>
                </a:gs>
                <a:gs pos="100000">
                  <a:srgbClr val="00B0F0"/>
                </a:gs>
              </a:gsLst>
              <a:lin ang="16200000" scaled="1"/>
              <a:tileRect/>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5" name="矩形 14">
              <a:extLst>
                <a:ext uri="{FF2B5EF4-FFF2-40B4-BE49-F238E27FC236}">
                  <a16:creationId xmlns:a16="http://schemas.microsoft.com/office/drawing/2014/main" id="{C636BB1D-F881-4122-8557-E6873F616E78}"/>
                </a:ext>
              </a:extLst>
            </p:cNvPr>
            <p:cNvSpPr/>
            <p:nvPr/>
          </p:nvSpPr>
          <p:spPr>
            <a:xfrm>
              <a:off x="1714480" y="3915816"/>
              <a:ext cx="648000" cy="180000"/>
            </a:xfrm>
            <a:prstGeom prst="rect">
              <a:avLst/>
            </a:prstGeom>
            <a:gradFill>
              <a:gsLst>
                <a:gs pos="0">
                  <a:schemeClr val="bg1">
                    <a:lumMod val="65000"/>
                  </a:schemeClr>
                </a:gs>
                <a:gs pos="100000">
                  <a:schemeClr val="bg1">
                    <a:lumMod val="95000"/>
                  </a:schemeClr>
                </a:gs>
              </a:gsLst>
              <a:lin ang="16200000" scaled="1"/>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6" name="矩形 15">
              <a:extLst>
                <a:ext uri="{FF2B5EF4-FFF2-40B4-BE49-F238E27FC236}">
                  <a16:creationId xmlns:a16="http://schemas.microsoft.com/office/drawing/2014/main" id="{AF6B7C03-719B-42E4-A4A9-C10D25B414A8}"/>
                </a:ext>
              </a:extLst>
            </p:cNvPr>
            <p:cNvSpPr/>
            <p:nvPr/>
          </p:nvSpPr>
          <p:spPr>
            <a:xfrm>
              <a:off x="1714480" y="4087741"/>
              <a:ext cx="648000" cy="180000"/>
            </a:xfrm>
            <a:prstGeom prst="rect">
              <a:avLst/>
            </a:prstGeom>
            <a:gradFill>
              <a:gsLst>
                <a:gs pos="0">
                  <a:schemeClr val="accent1">
                    <a:shade val="30000"/>
                    <a:satMod val="115000"/>
                  </a:schemeClr>
                </a:gs>
                <a:gs pos="100000">
                  <a:srgbClr val="00B0F0"/>
                </a:gs>
              </a:gsLst>
              <a:lin ang="16200000" scaled="1"/>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7" name="矩形 16">
              <a:extLst>
                <a:ext uri="{FF2B5EF4-FFF2-40B4-BE49-F238E27FC236}">
                  <a16:creationId xmlns:a16="http://schemas.microsoft.com/office/drawing/2014/main" id="{45833749-CADB-4486-9F96-41235878EB7E}"/>
                </a:ext>
              </a:extLst>
            </p:cNvPr>
            <p:cNvSpPr/>
            <p:nvPr/>
          </p:nvSpPr>
          <p:spPr>
            <a:xfrm>
              <a:off x="1714480" y="4263958"/>
              <a:ext cx="648000" cy="180000"/>
            </a:xfrm>
            <a:prstGeom prst="rect">
              <a:avLst/>
            </a:prstGeom>
            <a:gradFill>
              <a:gsLst>
                <a:gs pos="0">
                  <a:schemeClr val="bg1">
                    <a:lumMod val="65000"/>
                  </a:schemeClr>
                </a:gs>
                <a:gs pos="100000">
                  <a:schemeClr val="bg1">
                    <a:lumMod val="95000"/>
                  </a:schemeClr>
                </a:gs>
              </a:gsLst>
              <a:lin ang="16200000" scaled="1"/>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8" name="矩形 17">
              <a:extLst>
                <a:ext uri="{FF2B5EF4-FFF2-40B4-BE49-F238E27FC236}">
                  <a16:creationId xmlns:a16="http://schemas.microsoft.com/office/drawing/2014/main" id="{4868CBE6-2274-4FB1-8231-28D7DDA8D1A1}"/>
                </a:ext>
              </a:extLst>
            </p:cNvPr>
            <p:cNvSpPr/>
            <p:nvPr/>
          </p:nvSpPr>
          <p:spPr>
            <a:xfrm>
              <a:off x="1714480" y="4443958"/>
              <a:ext cx="648000" cy="180000"/>
            </a:xfrm>
            <a:prstGeom prst="rect">
              <a:avLst/>
            </a:prstGeom>
            <a:gradFill>
              <a:gsLst>
                <a:gs pos="0">
                  <a:schemeClr val="accent1">
                    <a:shade val="30000"/>
                    <a:satMod val="115000"/>
                  </a:schemeClr>
                </a:gs>
                <a:gs pos="100000">
                  <a:srgbClr val="00B0F0"/>
                </a:gs>
              </a:gsLst>
              <a:lin ang="16200000" scaled="1"/>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9" name="矩形 18">
              <a:extLst>
                <a:ext uri="{FF2B5EF4-FFF2-40B4-BE49-F238E27FC236}">
                  <a16:creationId xmlns:a16="http://schemas.microsoft.com/office/drawing/2014/main" id="{5A7C9F2F-F2CA-47C2-962C-353EEB689A19}"/>
                </a:ext>
              </a:extLst>
            </p:cNvPr>
            <p:cNvSpPr/>
            <p:nvPr/>
          </p:nvSpPr>
          <p:spPr>
            <a:xfrm>
              <a:off x="1714480" y="4629694"/>
              <a:ext cx="648000" cy="180000"/>
            </a:xfrm>
            <a:prstGeom prst="rect">
              <a:avLst/>
            </a:prstGeom>
            <a:gradFill>
              <a:gsLst>
                <a:gs pos="0">
                  <a:schemeClr val="bg1">
                    <a:lumMod val="65000"/>
                  </a:schemeClr>
                </a:gs>
                <a:gs pos="100000">
                  <a:schemeClr val="bg1">
                    <a:lumMod val="95000"/>
                  </a:schemeClr>
                </a:gs>
              </a:gsLst>
              <a:lin ang="16200000" scaled="1"/>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0" name="TextBox 48">
              <a:extLst>
                <a:ext uri="{FF2B5EF4-FFF2-40B4-BE49-F238E27FC236}">
                  <a16:creationId xmlns:a16="http://schemas.microsoft.com/office/drawing/2014/main" id="{3A7AF8E7-ADBB-4E2B-B69C-B6CA9F5E52D2}"/>
                </a:ext>
              </a:extLst>
            </p:cNvPr>
            <p:cNvSpPr txBox="1"/>
            <p:nvPr/>
          </p:nvSpPr>
          <p:spPr>
            <a:xfrm>
              <a:off x="1428728" y="3410994"/>
              <a:ext cx="1620957"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rgbClr val="11576A"/>
                  </a:solidFill>
                  <a:latin typeface="微软雅黑" pitchFamily="34" charset="-122"/>
                  <a:ea typeface="微软雅黑" pitchFamily="34" charset="-122"/>
                </a:rPr>
                <a:t>进程控制块列表</a:t>
              </a:r>
            </a:p>
          </p:txBody>
        </p:sp>
      </p:grpSp>
      <p:grpSp>
        <p:nvGrpSpPr>
          <p:cNvPr id="68" name="组合 67">
            <a:extLst>
              <a:ext uri="{FF2B5EF4-FFF2-40B4-BE49-F238E27FC236}">
                <a16:creationId xmlns:a16="http://schemas.microsoft.com/office/drawing/2014/main" id="{54C6E68B-B0B3-4383-A65A-9CBD2B060DD1}"/>
              </a:ext>
            </a:extLst>
          </p:cNvPr>
          <p:cNvGrpSpPr/>
          <p:nvPr/>
        </p:nvGrpSpPr>
        <p:grpSpPr>
          <a:xfrm>
            <a:off x="1078544" y="1577390"/>
            <a:ext cx="10615349" cy="1309478"/>
            <a:chOff x="1078544" y="1577390"/>
            <a:chExt cx="10615349" cy="1309478"/>
          </a:xfrm>
        </p:grpSpPr>
        <p:grpSp>
          <p:nvGrpSpPr>
            <p:cNvPr id="69" name="组合 68">
              <a:extLst>
                <a:ext uri="{FF2B5EF4-FFF2-40B4-BE49-F238E27FC236}">
                  <a16:creationId xmlns:a16="http://schemas.microsoft.com/office/drawing/2014/main" id="{F36E239F-CDFC-4772-BB70-6228A5056ECB}"/>
                </a:ext>
              </a:extLst>
            </p:cNvPr>
            <p:cNvGrpSpPr/>
            <p:nvPr/>
          </p:nvGrpSpPr>
          <p:grpSpPr>
            <a:xfrm>
              <a:off x="1078544" y="1631086"/>
              <a:ext cx="809837" cy="1113914"/>
              <a:chOff x="611284" y="1140955"/>
              <a:chExt cx="809837" cy="1113914"/>
            </a:xfrm>
          </p:grpSpPr>
          <p:sp>
            <p:nvSpPr>
              <p:cNvPr id="72" name="文本框 71">
                <a:extLst>
                  <a:ext uri="{FF2B5EF4-FFF2-40B4-BE49-F238E27FC236}">
                    <a16:creationId xmlns:a16="http://schemas.microsoft.com/office/drawing/2014/main" id="{E572B821-531C-4FE1-B3B9-90EC91530A10}"/>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73" name="组合 72">
                <a:extLst>
                  <a:ext uri="{FF2B5EF4-FFF2-40B4-BE49-F238E27FC236}">
                    <a16:creationId xmlns:a16="http://schemas.microsoft.com/office/drawing/2014/main" id="{B409DB4E-0218-419C-A319-B0AA3329BD2D}"/>
                  </a:ext>
                </a:extLst>
              </p:cNvPr>
              <p:cNvGrpSpPr/>
              <p:nvPr/>
            </p:nvGrpSpPr>
            <p:grpSpPr>
              <a:xfrm rot="11641273">
                <a:off x="1059438" y="1140955"/>
                <a:ext cx="246536" cy="1113914"/>
                <a:chOff x="499860" y="916478"/>
                <a:chExt cx="1125740" cy="5086389"/>
              </a:xfrm>
            </p:grpSpPr>
            <p:cxnSp>
              <p:nvCxnSpPr>
                <p:cNvPr id="74" name="直接连接符 73">
                  <a:extLst>
                    <a:ext uri="{FF2B5EF4-FFF2-40B4-BE49-F238E27FC236}">
                      <a16:creationId xmlns:a16="http://schemas.microsoft.com/office/drawing/2014/main" id="{2D2C261C-990E-437C-AFFD-63130658C623}"/>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75" name="矩形 74">
                  <a:extLst>
                    <a:ext uri="{FF2B5EF4-FFF2-40B4-BE49-F238E27FC236}">
                      <a16:creationId xmlns:a16="http://schemas.microsoft.com/office/drawing/2014/main" id="{004ABE1B-A7BC-4CBA-8691-267B543F6B90}"/>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70" name="矩形 69">
              <a:extLst>
                <a:ext uri="{FF2B5EF4-FFF2-40B4-BE49-F238E27FC236}">
                  <a16:creationId xmlns:a16="http://schemas.microsoft.com/office/drawing/2014/main" id="{877BE16D-B8C0-4430-AAE2-80B7CB64FAA3}"/>
                </a:ext>
              </a:extLst>
            </p:cNvPr>
            <p:cNvSpPr/>
            <p:nvPr/>
          </p:nvSpPr>
          <p:spPr>
            <a:xfrm>
              <a:off x="1979607" y="1577390"/>
              <a:ext cx="800219"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链表</a:t>
              </a:r>
            </a:p>
          </p:txBody>
        </p:sp>
        <p:sp>
          <p:nvSpPr>
            <p:cNvPr id="71" name="矩形 70">
              <a:extLst>
                <a:ext uri="{FF2B5EF4-FFF2-40B4-BE49-F238E27FC236}">
                  <a16:creationId xmlns:a16="http://schemas.microsoft.com/office/drawing/2014/main" id="{B82750BF-C2A9-4886-99B0-11D355963AF4}"/>
                </a:ext>
              </a:extLst>
            </p:cNvPr>
            <p:cNvSpPr/>
            <p:nvPr/>
          </p:nvSpPr>
          <p:spPr>
            <a:xfrm>
              <a:off x="2177360" y="2081648"/>
              <a:ext cx="9516533" cy="805220"/>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同一状态的进程其</a:t>
              </a:r>
              <a:r>
                <a:rPr lang="en-US" altLang="zh-CN" b="1" dirty="0"/>
                <a:t>PCB</a:t>
              </a:r>
              <a:r>
                <a:rPr lang="zh-CN" altLang="en-US" b="1" dirty="0"/>
                <a:t>成一链表，多个状态对应多个不同的链表</a:t>
              </a:r>
              <a:endParaRPr lang="en-US" altLang="zh-CN" b="1" dirty="0"/>
            </a:p>
            <a:p>
              <a:pPr marL="285750" indent="-285750">
                <a:lnSpc>
                  <a:spcPct val="120000"/>
                </a:lnSpc>
                <a:spcBef>
                  <a:spcPts val="600"/>
                </a:spcBef>
                <a:buFont typeface="Arial" panose="020B0604020202020204" pitchFamily="34" charset="0"/>
                <a:buChar char="•"/>
              </a:pPr>
              <a:r>
                <a:rPr lang="zh-CN" altLang="en-US" b="1" dirty="0"/>
                <a:t>各状态的进程形成不同的链表：就绪链表、阻塞链表</a:t>
              </a:r>
            </a:p>
          </p:txBody>
        </p:sp>
      </p:grpSp>
      <p:grpSp>
        <p:nvGrpSpPr>
          <p:cNvPr id="76" name="组合 75">
            <a:extLst>
              <a:ext uri="{FF2B5EF4-FFF2-40B4-BE49-F238E27FC236}">
                <a16:creationId xmlns:a16="http://schemas.microsoft.com/office/drawing/2014/main" id="{C9EB5004-4D58-4D91-8CB0-B6776923C25E}"/>
              </a:ext>
            </a:extLst>
          </p:cNvPr>
          <p:cNvGrpSpPr/>
          <p:nvPr/>
        </p:nvGrpSpPr>
        <p:grpSpPr>
          <a:xfrm>
            <a:off x="1031310" y="2910232"/>
            <a:ext cx="10615349" cy="1309478"/>
            <a:chOff x="1078544" y="1577390"/>
            <a:chExt cx="10615349" cy="1309478"/>
          </a:xfrm>
        </p:grpSpPr>
        <p:grpSp>
          <p:nvGrpSpPr>
            <p:cNvPr id="77" name="组合 76">
              <a:extLst>
                <a:ext uri="{FF2B5EF4-FFF2-40B4-BE49-F238E27FC236}">
                  <a16:creationId xmlns:a16="http://schemas.microsoft.com/office/drawing/2014/main" id="{420F1772-A62A-4622-980B-C6460E18D032}"/>
                </a:ext>
              </a:extLst>
            </p:cNvPr>
            <p:cNvGrpSpPr/>
            <p:nvPr/>
          </p:nvGrpSpPr>
          <p:grpSpPr>
            <a:xfrm>
              <a:off x="1078544" y="1631086"/>
              <a:ext cx="809837" cy="1113914"/>
              <a:chOff x="611284" y="1140955"/>
              <a:chExt cx="809837" cy="1113914"/>
            </a:xfrm>
          </p:grpSpPr>
          <p:sp>
            <p:nvSpPr>
              <p:cNvPr id="80" name="文本框 79">
                <a:extLst>
                  <a:ext uri="{FF2B5EF4-FFF2-40B4-BE49-F238E27FC236}">
                    <a16:creationId xmlns:a16="http://schemas.microsoft.com/office/drawing/2014/main" id="{EEC1E600-F6F5-4614-B1A8-019FEA2A3F20}"/>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81" name="组合 80">
                <a:extLst>
                  <a:ext uri="{FF2B5EF4-FFF2-40B4-BE49-F238E27FC236}">
                    <a16:creationId xmlns:a16="http://schemas.microsoft.com/office/drawing/2014/main" id="{86862A1B-0118-4525-8BC5-1A84279E0153}"/>
                  </a:ext>
                </a:extLst>
              </p:cNvPr>
              <p:cNvGrpSpPr/>
              <p:nvPr/>
            </p:nvGrpSpPr>
            <p:grpSpPr>
              <a:xfrm rot="11641273">
                <a:off x="1059438" y="1140955"/>
                <a:ext cx="246536" cy="1113914"/>
                <a:chOff x="499860" y="916478"/>
                <a:chExt cx="1125740" cy="5086389"/>
              </a:xfrm>
            </p:grpSpPr>
            <p:cxnSp>
              <p:nvCxnSpPr>
                <p:cNvPr id="82" name="直接连接符 81">
                  <a:extLst>
                    <a:ext uri="{FF2B5EF4-FFF2-40B4-BE49-F238E27FC236}">
                      <a16:creationId xmlns:a16="http://schemas.microsoft.com/office/drawing/2014/main" id="{814DF3C6-4A35-4F6C-9738-4BAA70517FDF}"/>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83" name="矩形 82">
                  <a:extLst>
                    <a:ext uri="{FF2B5EF4-FFF2-40B4-BE49-F238E27FC236}">
                      <a16:creationId xmlns:a16="http://schemas.microsoft.com/office/drawing/2014/main" id="{5EADC695-DFFA-4543-9E33-CF519FEC98AE}"/>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78" name="矩形 77">
              <a:extLst>
                <a:ext uri="{FF2B5EF4-FFF2-40B4-BE49-F238E27FC236}">
                  <a16:creationId xmlns:a16="http://schemas.microsoft.com/office/drawing/2014/main" id="{A9695D7A-F705-4975-BA99-8FE6F92FD058}"/>
                </a:ext>
              </a:extLst>
            </p:cNvPr>
            <p:cNvSpPr/>
            <p:nvPr/>
          </p:nvSpPr>
          <p:spPr>
            <a:xfrm>
              <a:off x="1979607" y="1577390"/>
              <a:ext cx="1107996"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索引表</a:t>
              </a:r>
            </a:p>
          </p:txBody>
        </p:sp>
        <p:sp>
          <p:nvSpPr>
            <p:cNvPr id="79" name="矩形 78">
              <a:extLst>
                <a:ext uri="{FF2B5EF4-FFF2-40B4-BE49-F238E27FC236}">
                  <a16:creationId xmlns:a16="http://schemas.microsoft.com/office/drawing/2014/main" id="{14810EC1-7407-4BDB-BD5F-8ADDA3CA01E3}"/>
                </a:ext>
              </a:extLst>
            </p:cNvPr>
            <p:cNvSpPr/>
            <p:nvPr/>
          </p:nvSpPr>
          <p:spPr>
            <a:xfrm>
              <a:off x="2177360" y="2081648"/>
              <a:ext cx="9516533" cy="805220"/>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同一状态的进程归入一个索引表（由索引指向</a:t>
              </a:r>
              <a:r>
                <a:rPr lang="en-US" altLang="zh-CN" b="1" dirty="0"/>
                <a:t>PCB</a:t>
              </a:r>
              <a:r>
                <a:rPr lang="zh-CN" altLang="en-US" b="1" dirty="0"/>
                <a:t>），多个状态对应多个不同的索引表</a:t>
              </a:r>
              <a:endParaRPr lang="en-US" altLang="zh-CN" b="1" dirty="0"/>
            </a:p>
            <a:p>
              <a:pPr marL="285750" indent="-285750">
                <a:lnSpc>
                  <a:spcPct val="120000"/>
                </a:lnSpc>
                <a:spcBef>
                  <a:spcPts val="600"/>
                </a:spcBef>
                <a:buFont typeface="Arial" panose="020B0604020202020204" pitchFamily="34" charset="0"/>
                <a:buChar char="•"/>
              </a:pPr>
              <a:r>
                <a:rPr lang="zh-CN" altLang="en-US" b="1" dirty="0"/>
                <a:t>各状态的进行形成不同的索引表：就绪索引表、阻塞索引表</a:t>
              </a:r>
            </a:p>
          </p:txBody>
        </p:sp>
      </p:grpSp>
    </p:spTree>
    <p:extLst>
      <p:ext uri="{BB962C8B-B14F-4D97-AF65-F5344CB8AC3E}">
        <p14:creationId xmlns:p14="http://schemas.microsoft.com/office/powerpoint/2010/main" val="372325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p:spPr>
        <p:txBody>
          <a:bodyPr/>
          <a:lstStyle/>
          <a:p>
            <a:r>
              <a:rPr lang="en-US" altLang="zh-CN" sz="2000" dirty="0"/>
              <a:t>01 </a:t>
            </a:r>
            <a:r>
              <a:rPr lang="zh-CN" altLang="en-US" sz="2000" dirty="0"/>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p:spPr>
        <p:txBody>
          <a:bodyPr/>
          <a:lstStyle/>
          <a:p>
            <a:r>
              <a:rPr lang="en-US" altLang="zh-CN" sz="2000" dirty="0"/>
              <a:t>02 </a:t>
            </a:r>
            <a:r>
              <a:rPr lang="zh-CN" altLang="en-US" sz="2000"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822935" cy="369332"/>
          </a:xfrm>
        </p:spPr>
        <p:txBody>
          <a:bodyPr/>
          <a:lstStyle/>
          <a:p>
            <a:r>
              <a:rPr lang="en-US" altLang="zh-CN" sz="2000" dirty="0"/>
              <a:t>03 </a:t>
            </a:r>
            <a:r>
              <a:rPr lang="zh-CN" altLang="en-US" sz="2000"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822934" cy="369332"/>
          </a:xfrm>
        </p:spPr>
        <p:txBody>
          <a:bodyPr/>
          <a:lstStyle/>
          <a:p>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822933" cy="369332"/>
          </a:xfrm>
        </p:spPr>
        <p:txBody>
          <a:bodyPr/>
          <a:lstStyle/>
          <a:p>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723549" cy="461665"/>
          </a:xfrm>
          <a:prstGeom prst="rect">
            <a:avLst/>
          </a:prstGeom>
          <a:noFill/>
        </p:spPr>
        <p:txBody>
          <a:bodyPr wrap="none" rtlCol="0">
            <a:spAutoFit/>
          </a:bodyPr>
          <a:lstStyle/>
          <a:p>
            <a:r>
              <a:rPr lang="zh-CN" altLang="en-US" sz="2400" b="1" dirty="0">
                <a:solidFill>
                  <a:srgbClr val="FF0000"/>
                </a:solidFill>
              </a:rPr>
              <a:t>进程上下文</a:t>
            </a:r>
          </a:p>
        </p:txBody>
      </p:sp>
      <p:grpSp>
        <p:nvGrpSpPr>
          <p:cNvPr id="10" name="组合 9">
            <a:extLst>
              <a:ext uri="{FF2B5EF4-FFF2-40B4-BE49-F238E27FC236}">
                <a16:creationId xmlns:a16="http://schemas.microsoft.com/office/drawing/2014/main" id="{377EF575-D795-4869-B9E6-358170D1BB3E}"/>
              </a:ext>
            </a:extLst>
          </p:cNvPr>
          <p:cNvGrpSpPr/>
          <p:nvPr/>
        </p:nvGrpSpPr>
        <p:grpSpPr>
          <a:xfrm>
            <a:off x="1084255" y="1781250"/>
            <a:ext cx="10615349" cy="1309478"/>
            <a:chOff x="1078544" y="1577390"/>
            <a:chExt cx="10615349" cy="1309478"/>
          </a:xfrm>
        </p:grpSpPr>
        <p:grpSp>
          <p:nvGrpSpPr>
            <p:cNvPr id="11" name="组合 10">
              <a:extLst>
                <a:ext uri="{FF2B5EF4-FFF2-40B4-BE49-F238E27FC236}">
                  <a16:creationId xmlns:a16="http://schemas.microsoft.com/office/drawing/2014/main" id="{B6472AFB-F816-473F-B06B-53EC3C9032C2}"/>
                </a:ext>
              </a:extLst>
            </p:cNvPr>
            <p:cNvGrpSpPr/>
            <p:nvPr/>
          </p:nvGrpSpPr>
          <p:grpSpPr>
            <a:xfrm>
              <a:off x="1078544" y="1631086"/>
              <a:ext cx="809837" cy="1113914"/>
              <a:chOff x="611284" y="1140955"/>
              <a:chExt cx="809837" cy="1113914"/>
            </a:xfrm>
          </p:grpSpPr>
          <p:sp>
            <p:nvSpPr>
              <p:cNvPr id="14" name="文本框 13">
                <a:extLst>
                  <a:ext uri="{FF2B5EF4-FFF2-40B4-BE49-F238E27FC236}">
                    <a16:creationId xmlns:a16="http://schemas.microsoft.com/office/drawing/2014/main" id="{2C6C7249-E9E0-40F2-998D-0C145A9C4531}"/>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15" name="组合 14">
                <a:extLst>
                  <a:ext uri="{FF2B5EF4-FFF2-40B4-BE49-F238E27FC236}">
                    <a16:creationId xmlns:a16="http://schemas.microsoft.com/office/drawing/2014/main" id="{67A67440-E3DE-4426-AEB9-6CAEE7CE1A7A}"/>
                  </a:ext>
                </a:extLst>
              </p:cNvPr>
              <p:cNvGrpSpPr/>
              <p:nvPr/>
            </p:nvGrpSpPr>
            <p:grpSpPr>
              <a:xfrm rot="11641273">
                <a:off x="1059438" y="1140955"/>
                <a:ext cx="246536" cy="1113914"/>
                <a:chOff x="499860" y="916478"/>
                <a:chExt cx="1125740" cy="5086389"/>
              </a:xfrm>
            </p:grpSpPr>
            <p:cxnSp>
              <p:nvCxnSpPr>
                <p:cNvPr id="16" name="直接连接符 15">
                  <a:extLst>
                    <a:ext uri="{FF2B5EF4-FFF2-40B4-BE49-F238E27FC236}">
                      <a16:creationId xmlns:a16="http://schemas.microsoft.com/office/drawing/2014/main" id="{29E4096F-B1DE-4ED9-B2C7-870ED299B892}"/>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矩形 16">
                  <a:extLst>
                    <a:ext uri="{FF2B5EF4-FFF2-40B4-BE49-F238E27FC236}">
                      <a16:creationId xmlns:a16="http://schemas.microsoft.com/office/drawing/2014/main" id="{1D9A59A5-DF8F-457C-AAF5-62BD988E9951}"/>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2" name="矩形 11">
              <a:extLst>
                <a:ext uri="{FF2B5EF4-FFF2-40B4-BE49-F238E27FC236}">
                  <a16:creationId xmlns:a16="http://schemas.microsoft.com/office/drawing/2014/main" id="{DBB1F538-8A52-4419-812F-47DACD3D343F}"/>
                </a:ext>
              </a:extLst>
            </p:cNvPr>
            <p:cNvSpPr/>
            <p:nvPr/>
          </p:nvSpPr>
          <p:spPr>
            <a:xfrm>
              <a:off x="1979607" y="1577390"/>
              <a:ext cx="1107996"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程序段</a:t>
              </a:r>
            </a:p>
          </p:txBody>
        </p:sp>
        <p:sp>
          <p:nvSpPr>
            <p:cNvPr id="13" name="矩形 12">
              <a:extLst>
                <a:ext uri="{FF2B5EF4-FFF2-40B4-BE49-F238E27FC236}">
                  <a16:creationId xmlns:a16="http://schemas.microsoft.com/office/drawing/2014/main" id="{B7E1A73A-FB03-47A0-9D87-40BAFF1D30FF}"/>
                </a:ext>
              </a:extLst>
            </p:cNvPr>
            <p:cNvSpPr/>
            <p:nvPr/>
          </p:nvSpPr>
          <p:spPr>
            <a:xfrm>
              <a:off x="2177360" y="2081648"/>
              <a:ext cx="9516533" cy="805220"/>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程序段就是能被进程调度程序调度到</a:t>
              </a:r>
              <a:r>
                <a:rPr lang="en-US" altLang="zh-CN" b="1" dirty="0"/>
                <a:t>CPU</a:t>
              </a:r>
              <a:r>
                <a:rPr lang="zh-CN" altLang="en-US" b="1" dirty="0"/>
                <a:t>执行的程序代码段。</a:t>
              </a:r>
              <a:endParaRPr lang="en-US" altLang="zh-CN" b="1" dirty="0"/>
            </a:p>
            <a:p>
              <a:pPr marL="285750" indent="-285750">
                <a:lnSpc>
                  <a:spcPct val="120000"/>
                </a:lnSpc>
                <a:spcBef>
                  <a:spcPts val="600"/>
                </a:spcBef>
                <a:buFont typeface="Arial" panose="020B0604020202020204" pitchFamily="34" charset="0"/>
                <a:buChar char="•"/>
              </a:pPr>
              <a:r>
                <a:rPr lang="zh-CN" altLang="en-US" b="1" dirty="0"/>
                <a:t>程序可以被多个进程共享，即，多个进程可以调用同一个程序。</a:t>
              </a:r>
              <a:endParaRPr lang="en-US" altLang="zh-CN" b="1" dirty="0"/>
            </a:p>
          </p:txBody>
        </p:sp>
      </p:grpSp>
      <p:grpSp>
        <p:nvGrpSpPr>
          <p:cNvPr id="18" name="组合 17">
            <a:extLst>
              <a:ext uri="{FF2B5EF4-FFF2-40B4-BE49-F238E27FC236}">
                <a16:creationId xmlns:a16="http://schemas.microsoft.com/office/drawing/2014/main" id="{882B3E5F-F602-4D6F-9214-04349B6236D7}"/>
              </a:ext>
            </a:extLst>
          </p:cNvPr>
          <p:cNvGrpSpPr/>
          <p:nvPr/>
        </p:nvGrpSpPr>
        <p:grpSpPr>
          <a:xfrm>
            <a:off x="1083231" y="3137683"/>
            <a:ext cx="5284148" cy="1718629"/>
            <a:chOff x="1078544" y="1577390"/>
            <a:chExt cx="5284148" cy="1718629"/>
          </a:xfrm>
        </p:grpSpPr>
        <p:grpSp>
          <p:nvGrpSpPr>
            <p:cNvPr id="19" name="组合 18">
              <a:extLst>
                <a:ext uri="{FF2B5EF4-FFF2-40B4-BE49-F238E27FC236}">
                  <a16:creationId xmlns:a16="http://schemas.microsoft.com/office/drawing/2014/main" id="{E1BA6244-8E63-4EBA-968C-C7A2837BD136}"/>
                </a:ext>
              </a:extLst>
            </p:cNvPr>
            <p:cNvGrpSpPr/>
            <p:nvPr/>
          </p:nvGrpSpPr>
          <p:grpSpPr>
            <a:xfrm>
              <a:off x="1078544" y="1631086"/>
              <a:ext cx="809837" cy="1113914"/>
              <a:chOff x="611284" y="1140955"/>
              <a:chExt cx="809837" cy="1113914"/>
            </a:xfrm>
          </p:grpSpPr>
          <p:sp>
            <p:nvSpPr>
              <p:cNvPr id="22" name="文本框 21">
                <a:extLst>
                  <a:ext uri="{FF2B5EF4-FFF2-40B4-BE49-F238E27FC236}">
                    <a16:creationId xmlns:a16="http://schemas.microsoft.com/office/drawing/2014/main" id="{6DA9EBC1-8D07-4320-AB13-21021968E316}"/>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23" name="组合 22">
                <a:extLst>
                  <a:ext uri="{FF2B5EF4-FFF2-40B4-BE49-F238E27FC236}">
                    <a16:creationId xmlns:a16="http://schemas.microsoft.com/office/drawing/2014/main" id="{ABD4FD47-9F1C-4054-BD8D-140BE993DE0A}"/>
                  </a:ext>
                </a:extLst>
              </p:cNvPr>
              <p:cNvGrpSpPr/>
              <p:nvPr/>
            </p:nvGrpSpPr>
            <p:grpSpPr>
              <a:xfrm rot="11641273">
                <a:off x="1059438" y="1140955"/>
                <a:ext cx="246536" cy="1113914"/>
                <a:chOff x="499860" y="916478"/>
                <a:chExt cx="1125740" cy="5086389"/>
              </a:xfrm>
            </p:grpSpPr>
            <p:cxnSp>
              <p:nvCxnSpPr>
                <p:cNvPr id="24" name="直接连接符 23">
                  <a:extLst>
                    <a:ext uri="{FF2B5EF4-FFF2-40B4-BE49-F238E27FC236}">
                      <a16:creationId xmlns:a16="http://schemas.microsoft.com/office/drawing/2014/main" id="{F3117AE9-0259-42B0-9919-60C110E209D0}"/>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矩形 24">
                  <a:extLst>
                    <a:ext uri="{FF2B5EF4-FFF2-40B4-BE49-F238E27FC236}">
                      <a16:creationId xmlns:a16="http://schemas.microsoft.com/office/drawing/2014/main" id="{2454F62E-0ABD-4F3F-93C0-1435DB8A0E5D}"/>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20" name="矩形 19">
              <a:extLst>
                <a:ext uri="{FF2B5EF4-FFF2-40B4-BE49-F238E27FC236}">
                  <a16:creationId xmlns:a16="http://schemas.microsoft.com/office/drawing/2014/main" id="{FDACA965-D1CF-48B2-8281-C65603394E6F}"/>
                </a:ext>
              </a:extLst>
            </p:cNvPr>
            <p:cNvSpPr/>
            <p:nvPr/>
          </p:nvSpPr>
          <p:spPr>
            <a:xfrm>
              <a:off x="1979607" y="1577390"/>
              <a:ext cx="1107996"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数据段</a:t>
              </a:r>
            </a:p>
          </p:txBody>
        </p:sp>
        <p:sp>
          <p:nvSpPr>
            <p:cNvPr id="21" name="矩形 20">
              <a:extLst>
                <a:ext uri="{FF2B5EF4-FFF2-40B4-BE49-F238E27FC236}">
                  <a16:creationId xmlns:a16="http://schemas.microsoft.com/office/drawing/2014/main" id="{7CEBB88E-6101-413C-B9FD-EADD94E3F9B7}"/>
                </a:ext>
              </a:extLst>
            </p:cNvPr>
            <p:cNvSpPr/>
            <p:nvPr/>
          </p:nvSpPr>
          <p:spPr>
            <a:xfrm>
              <a:off x="2177360" y="2081648"/>
              <a:ext cx="4185332" cy="1214371"/>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进程对应的程序加工处理的原始数据</a:t>
              </a:r>
              <a:endParaRPr lang="en-US" altLang="zh-CN" b="1" dirty="0"/>
            </a:p>
            <a:p>
              <a:pPr marL="285750" indent="-285750">
                <a:lnSpc>
                  <a:spcPct val="120000"/>
                </a:lnSpc>
                <a:spcBef>
                  <a:spcPts val="600"/>
                </a:spcBef>
                <a:buFont typeface="Arial" panose="020B0604020202020204" pitchFamily="34" charset="0"/>
                <a:buChar char="•"/>
              </a:pPr>
              <a:r>
                <a:rPr lang="zh-CN" altLang="en-US" b="1" dirty="0"/>
                <a:t>程序执行时产生的中间数据</a:t>
              </a:r>
              <a:endParaRPr lang="en-US" altLang="zh-CN" b="1" dirty="0"/>
            </a:p>
            <a:p>
              <a:pPr marL="285750" indent="-285750">
                <a:lnSpc>
                  <a:spcPct val="120000"/>
                </a:lnSpc>
                <a:spcBef>
                  <a:spcPts val="600"/>
                </a:spcBef>
                <a:buFont typeface="Arial" panose="020B0604020202020204" pitchFamily="34" charset="0"/>
                <a:buChar char="•"/>
              </a:pPr>
              <a:r>
                <a:rPr lang="zh-CN" altLang="en-US" b="1" dirty="0"/>
                <a:t>程序执行产生的结果数据</a:t>
              </a:r>
              <a:endParaRPr lang="en-US" altLang="zh-CN" b="1" dirty="0"/>
            </a:p>
          </p:txBody>
        </p:sp>
      </p:grpSp>
      <p:sp>
        <p:nvSpPr>
          <p:cNvPr id="26" name="矩形 25">
            <a:extLst>
              <a:ext uri="{FF2B5EF4-FFF2-40B4-BE49-F238E27FC236}">
                <a16:creationId xmlns:a16="http://schemas.microsoft.com/office/drawing/2014/main" id="{D436B00E-36B3-4D69-B975-E1A53AB8FE48}"/>
              </a:ext>
            </a:extLst>
          </p:cNvPr>
          <p:cNvSpPr/>
          <p:nvPr/>
        </p:nvSpPr>
        <p:spPr>
          <a:xfrm>
            <a:off x="6505575" y="3766537"/>
            <a:ext cx="1323975" cy="2234213"/>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000" b="1" dirty="0">
                <a:solidFill>
                  <a:schemeClr val="tx1"/>
                </a:solidFill>
              </a:rPr>
              <a:t>PCB</a:t>
            </a:r>
            <a:endParaRPr lang="zh-CN" altLang="en-US" sz="2000" b="1" dirty="0">
              <a:solidFill>
                <a:schemeClr val="tx1"/>
              </a:solidFill>
            </a:endParaRPr>
          </a:p>
        </p:txBody>
      </p:sp>
      <p:sp>
        <p:nvSpPr>
          <p:cNvPr id="27" name="矩形 26">
            <a:extLst>
              <a:ext uri="{FF2B5EF4-FFF2-40B4-BE49-F238E27FC236}">
                <a16:creationId xmlns:a16="http://schemas.microsoft.com/office/drawing/2014/main" id="{9578A2AD-4089-4C0C-A9D0-3A972790D7CC}"/>
              </a:ext>
            </a:extLst>
          </p:cNvPr>
          <p:cNvSpPr/>
          <p:nvPr/>
        </p:nvSpPr>
        <p:spPr>
          <a:xfrm>
            <a:off x="8138315" y="3766536"/>
            <a:ext cx="1323975" cy="1338863"/>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solidFill>
                  <a:schemeClr val="tx1"/>
                </a:solidFill>
              </a:rPr>
              <a:t>各种</a:t>
            </a:r>
            <a:endParaRPr lang="en-US" altLang="zh-CN" sz="1600" dirty="0">
              <a:solidFill>
                <a:schemeClr val="tx1"/>
              </a:solidFill>
            </a:endParaRPr>
          </a:p>
          <a:p>
            <a:pPr algn="ctr"/>
            <a:r>
              <a:rPr lang="zh-CN" altLang="en-US" sz="1600" dirty="0">
                <a:solidFill>
                  <a:schemeClr val="tx1"/>
                </a:solidFill>
              </a:rPr>
              <a:t>控制表</a:t>
            </a:r>
            <a:endParaRPr lang="en-US" altLang="zh-CN" sz="1600" dirty="0">
              <a:solidFill>
                <a:schemeClr val="tx1"/>
              </a:solidFill>
            </a:endParaRPr>
          </a:p>
          <a:p>
            <a:pPr algn="ctr"/>
            <a:r>
              <a:rPr lang="zh-CN" altLang="en-US" sz="1600" dirty="0">
                <a:solidFill>
                  <a:schemeClr val="tx1"/>
                </a:solidFill>
              </a:rPr>
              <a:t>指针</a:t>
            </a:r>
          </a:p>
        </p:txBody>
      </p:sp>
      <p:sp>
        <p:nvSpPr>
          <p:cNvPr id="28" name="矩形 27">
            <a:extLst>
              <a:ext uri="{FF2B5EF4-FFF2-40B4-BE49-F238E27FC236}">
                <a16:creationId xmlns:a16="http://schemas.microsoft.com/office/drawing/2014/main" id="{A1F982CF-C313-4168-BA58-0B937CAF7ED8}"/>
              </a:ext>
            </a:extLst>
          </p:cNvPr>
          <p:cNvSpPr/>
          <p:nvPr/>
        </p:nvSpPr>
        <p:spPr>
          <a:xfrm>
            <a:off x="8138314" y="5331319"/>
            <a:ext cx="1323975" cy="66775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solidFill>
                  <a:schemeClr val="tx1"/>
                </a:solidFill>
              </a:rPr>
              <a:t>各种寄存器</a:t>
            </a:r>
          </a:p>
        </p:txBody>
      </p:sp>
      <p:sp>
        <p:nvSpPr>
          <p:cNvPr id="29" name="矩形 28">
            <a:extLst>
              <a:ext uri="{FF2B5EF4-FFF2-40B4-BE49-F238E27FC236}">
                <a16:creationId xmlns:a16="http://schemas.microsoft.com/office/drawing/2014/main" id="{84CDF5D9-B447-476C-A711-9253A04F7F8A}"/>
              </a:ext>
            </a:extLst>
          </p:cNvPr>
          <p:cNvSpPr/>
          <p:nvPr/>
        </p:nvSpPr>
        <p:spPr>
          <a:xfrm>
            <a:off x="9952811" y="3768217"/>
            <a:ext cx="1323975" cy="66775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solidFill>
                  <a:schemeClr val="tx1"/>
                </a:solidFill>
              </a:rPr>
              <a:t>正文集</a:t>
            </a:r>
            <a:endParaRPr lang="en-US" altLang="zh-CN" sz="1600" dirty="0">
              <a:solidFill>
                <a:schemeClr val="tx1"/>
              </a:solidFill>
            </a:endParaRPr>
          </a:p>
          <a:p>
            <a:pPr algn="ctr"/>
            <a:r>
              <a:rPr lang="zh-CN" altLang="en-US" sz="1600" dirty="0">
                <a:solidFill>
                  <a:schemeClr val="tx1"/>
                </a:solidFill>
              </a:rPr>
              <a:t>（程序段）</a:t>
            </a:r>
          </a:p>
        </p:txBody>
      </p:sp>
      <p:sp>
        <p:nvSpPr>
          <p:cNvPr id="30" name="矩形 29">
            <a:extLst>
              <a:ext uri="{FF2B5EF4-FFF2-40B4-BE49-F238E27FC236}">
                <a16:creationId xmlns:a16="http://schemas.microsoft.com/office/drawing/2014/main" id="{B8B0966F-3496-4782-98EE-343A780BF3AA}"/>
              </a:ext>
            </a:extLst>
          </p:cNvPr>
          <p:cNvSpPr/>
          <p:nvPr/>
        </p:nvSpPr>
        <p:spPr>
          <a:xfrm>
            <a:off x="9952811" y="4550608"/>
            <a:ext cx="1323975" cy="66775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solidFill>
                  <a:schemeClr val="tx1"/>
                </a:solidFill>
              </a:rPr>
              <a:t>数据集</a:t>
            </a:r>
          </a:p>
        </p:txBody>
      </p:sp>
      <p:sp>
        <p:nvSpPr>
          <p:cNvPr id="31" name="矩形 30">
            <a:extLst>
              <a:ext uri="{FF2B5EF4-FFF2-40B4-BE49-F238E27FC236}">
                <a16:creationId xmlns:a16="http://schemas.microsoft.com/office/drawing/2014/main" id="{9EEFC063-CC7F-4079-9A66-0B535F17C960}"/>
              </a:ext>
            </a:extLst>
          </p:cNvPr>
          <p:cNvSpPr/>
          <p:nvPr/>
        </p:nvSpPr>
        <p:spPr>
          <a:xfrm>
            <a:off x="9952811" y="5333000"/>
            <a:ext cx="1323975" cy="66775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solidFill>
                  <a:schemeClr val="tx1"/>
                </a:solidFill>
              </a:rPr>
              <a:t>栈区</a:t>
            </a:r>
          </a:p>
        </p:txBody>
      </p:sp>
      <p:cxnSp>
        <p:nvCxnSpPr>
          <p:cNvPr id="33" name="直接箭头连接符 32">
            <a:extLst>
              <a:ext uri="{FF2B5EF4-FFF2-40B4-BE49-F238E27FC236}">
                <a16:creationId xmlns:a16="http://schemas.microsoft.com/office/drawing/2014/main" id="{C14AC7CD-0098-44CB-B981-66FD44FB8567}"/>
              </a:ext>
            </a:extLst>
          </p:cNvPr>
          <p:cNvCxnSpPr>
            <a:endCxn id="27" idx="1"/>
          </p:cNvCxnSpPr>
          <p:nvPr/>
        </p:nvCxnSpPr>
        <p:spPr>
          <a:xfrm>
            <a:off x="7829550" y="4435967"/>
            <a:ext cx="30876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a:extLst>
              <a:ext uri="{FF2B5EF4-FFF2-40B4-BE49-F238E27FC236}">
                <a16:creationId xmlns:a16="http://schemas.microsoft.com/office/drawing/2014/main" id="{6890EF4E-7D64-483D-B35F-245A204A75DD}"/>
              </a:ext>
            </a:extLst>
          </p:cNvPr>
          <p:cNvCxnSpPr>
            <a:endCxn id="28" idx="1"/>
          </p:cNvCxnSpPr>
          <p:nvPr/>
        </p:nvCxnSpPr>
        <p:spPr>
          <a:xfrm flipV="1">
            <a:off x="7829550" y="5665194"/>
            <a:ext cx="308764" cy="2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直接箭头连接符 36">
            <a:extLst>
              <a:ext uri="{FF2B5EF4-FFF2-40B4-BE49-F238E27FC236}">
                <a16:creationId xmlns:a16="http://schemas.microsoft.com/office/drawing/2014/main" id="{32F68C90-76C5-447C-AD55-2FD4FF0B0BE7}"/>
              </a:ext>
            </a:extLst>
          </p:cNvPr>
          <p:cNvCxnSpPr>
            <a:cxnSpLocks/>
            <a:endCxn id="29" idx="1"/>
          </p:cNvCxnSpPr>
          <p:nvPr/>
        </p:nvCxnSpPr>
        <p:spPr>
          <a:xfrm>
            <a:off x="9462289" y="4102092"/>
            <a:ext cx="4905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直接箭头连接符 39">
            <a:extLst>
              <a:ext uri="{FF2B5EF4-FFF2-40B4-BE49-F238E27FC236}">
                <a16:creationId xmlns:a16="http://schemas.microsoft.com/office/drawing/2014/main" id="{9D19DC61-282F-4F1C-AFFA-D7D36B2FD6D9}"/>
              </a:ext>
            </a:extLst>
          </p:cNvPr>
          <p:cNvCxnSpPr/>
          <p:nvPr/>
        </p:nvCxnSpPr>
        <p:spPr>
          <a:xfrm>
            <a:off x="9462290" y="4752683"/>
            <a:ext cx="49052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连接符: 肘形 41">
            <a:extLst>
              <a:ext uri="{FF2B5EF4-FFF2-40B4-BE49-F238E27FC236}">
                <a16:creationId xmlns:a16="http://schemas.microsoft.com/office/drawing/2014/main" id="{F81557E8-67F9-4786-BBDA-DEED75997094}"/>
              </a:ext>
            </a:extLst>
          </p:cNvPr>
          <p:cNvCxnSpPr>
            <a:cxnSpLocks/>
            <a:stCxn id="27" idx="3"/>
            <a:endCxn id="31" idx="1"/>
          </p:cNvCxnSpPr>
          <p:nvPr/>
        </p:nvCxnSpPr>
        <p:spPr>
          <a:xfrm>
            <a:off x="9462290" y="4435968"/>
            <a:ext cx="490521" cy="1230907"/>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grpSp>
        <p:nvGrpSpPr>
          <p:cNvPr id="45" name="组合 44">
            <a:extLst>
              <a:ext uri="{FF2B5EF4-FFF2-40B4-BE49-F238E27FC236}">
                <a16:creationId xmlns:a16="http://schemas.microsoft.com/office/drawing/2014/main" id="{58E92E93-F594-49A9-B6ED-DB4FB30A9254}"/>
              </a:ext>
            </a:extLst>
          </p:cNvPr>
          <p:cNvGrpSpPr/>
          <p:nvPr/>
        </p:nvGrpSpPr>
        <p:grpSpPr>
          <a:xfrm>
            <a:off x="1084255" y="4863834"/>
            <a:ext cx="5112555" cy="2051028"/>
            <a:chOff x="1078544" y="1577390"/>
            <a:chExt cx="5112555" cy="2051028"/>
          </a:xfrm>
        </p:grpSpPr>
        <p:grpSp>
          <p:nvGrpSpPr>
            <p:cNvPr id="46" name="组合 45">
              <a:extLst>
                <a:ext uri="{FF2B5EF4-FFF2-40B4-BE49-F238E27FC236}">
                  <a16:creationId xmlns:a16="http://schemas.microsoft.com/office/drawing/2014/main" id="{F3EA39EA-EBCC-4B13-B278-A68F89A42C24}"/>
                </a:ext>
              </a:extLst>
            </p:cNvPr>
            <p:cNvGrpSpPr/>
            <p:nvPr/>
          </p:nvGrpSpPr>
          <p:grpSpPr>
            <a:xfrm>
              <a:off x="1078544" y="1631086"/>
              <a:ext cx="809837" cy="1113914"/>
              <a:chOff x="611284" y="1140955"/>
              <a:chExt cx="809837" cy="1113914"/>
            </a:xfrm>
          </p:grpSpPr>
          <p:sp>
            <p:nvSpPr>
              <p:cNvPr id="49" name="文本框 48">
                <a:extLst>
                  <a:ext uri="{FF2B5EF4-FFF2-40B4-BE49-F238E27FC236}">
                    <a16:creationId xmlns:a16="http://schemas.microsoft.com/office/drawing/2014/main" id="{F522595D-3C3E-49E4-A44F-D209C2DFC64E}"/>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50" name="组合 49">
                <a:extLst>
                  <a:ext uri="{FF2B5EF4-FFF2-40B4-BE49-F238E27FC236}">
                    <a16:creationId xmlns:a16="http://schemas.microsoft.com/office/drawing/2014/main" id="{3B783E90-5F7A-4D0D-99D9-30513D938792}"/>
                  </a:ext>
                </a:extLst>
              </p:cNvPr>
              <p:cNvGrpSpPr/>
              <p:nvPr/>
            </p:nvGrpSpPr>
            <p:grpSpPr>
              <a:xfrm rot="11641273">
                <a:off x="1059438" y="1140955"/>
                <a:ext cx="246536" cy="1113914"/>
                <a:chOff x="499860" y="916478"/>
                <a:chExt cx="1125740" cy="5086389"/>
              </a:xfrm>
            </p:grpSpPr>
            <p:cxnSp>
              <p:nvCxnSpPr>
                <p:cNvPr id="51" name="直接连接符 50">
                  <a:extLst>
                    <a:ext uri="{FF2B5EF4-FFF2-40B4-BE49-F238E27FC236}">
                      <a16:creationId xmlns:a16="http://schemas.microsoft.com/office/drawing/2014/main" id="{6F93CAE9-DE1C-4D4E-9C2A-E3C520F466D6}"/>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2" name="矩形 51">
                  <a:extLst>
                    <a:ext uri="{FF2B5EF4-FFF2-40B4-BE49-F238E27FC236}">
                      <a16:creationId xmlns:a16="http://schemas.microsoft.com/office/drawing/2014/main" id="{74CE9B9B-9325-4C64-B1A9-CF30C20AE892}"/>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47" name="矩形 46">
              <a:extLst>
                <a:ext uri="{FF2B5EF4-FFF2-40B4-BE49-F238E27FC236}">
                  <a16:creationId xmlns:a16="http://schemas.microsoft.com/office/drawing/2014/main" id="{B9532CE3-2EC4-4DD6-9F3A-453F2FA7A55F}"/>
                </a:ext>
              </a:extLst>
            </p:cNvPr>
            <p:cNvSpPr/>
            <p:nvPr/>
          </p:nvSpPr>
          <p:spPr>
            <a:xfrm>
              <a:off x="1979607" y="1577390"/>
              <a:ext cx="1723549"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上下文切换</a:t>
              </a:r>
            </a:p>
          </p:txBody>
        </p:sp>
        <p:sp>
          <p:nvSpPr>
            <p:cNvPr id="48" name="矩形 47">
              <a:extLst>
                <a:ext uri="{FF2B5EF4-FFF2-40B4-BE49-F238E27FC236}">
                  <a16:creationId xmlns:a16="http://schemas.microsoft.com/office/drawing/2014/main" id="{EC2ABD6E-483F-4A94-A5DA-B8EEE806A871}"/>
                </a:ext>
              </a:extLst>
            </p:cNvPr>
            <p:cNvSpPr/>
            <p:nvPr/>
          </p:nvSpPr>
          <p:spPr>
            <a:xfrm>
              <a:off x="2177360" y="2081648"/>
              <a:ext cx="4013739" cy="1546770"/>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保存当前</a:t>
              </a:r>
              <a:r>
                <a:rPr lang="en-US" altLang="zh-CN" b="1" dirty="0"/>
                <a:t>P1</a:t>
              </a:r>
              <a:r>
                <a:rPr lang="zh-CN" altLang="en-US" b="1" dirty="0"/>
                <a:t>现场，更新</a:t>
              </a:r>
              <a:r>
                <a:rPr lang="en-US" altLang="zh-CN" b="1" dirty="0"/>
                <a:t>PCB</a:t>
              </a:r>
              <a:r>
                <a:rPr lang="zh-CN" altLang="en-US" b="1" dirty="0"/>
                <a:t>信息，移入相应的队列</a:t>
              </a:r>
              <a:endParaRPr lang="en-US" altLang="zh-CN" b="1" dirty="0"/>
            </a:p>
            <a:p>
              <a:pPr marL="285750" indent="-285750">
                <a:lnSpc>
                  <a:spcPct val="120000"/>
                </a:lnSpc>
                <a:spcBef>
                  <a:spcPts val="600"/>
                </a:spcBef>
                <a:buFont typeface="Arial" panose="020B0604020202020204" pitchFamily="34" charset="0"/>
                <a:buChar char="•"/>
              </a:pPr>
              <a:r>
                <a:rPr lang="zh-CN" altLang="en-US" b="1" dirty="0"/>
                <a:t>选择另一个进程</a:t>
              </a:r>
              <a:r>
                <a:rPr lang="en-US" altLang="zh-CN" b="1" dirty="0"/>
                <a:t>P2</a:t>
              </a:r>
              <a:r>
                <a:rPr lang="zh-CN" altLang="en-US" b="1" dirty="0"/>
                <a:t>，并更新其</a:t>
              </a:r>
              <a:r>
                <a:rPr lang="en-US" altLang="zh-CN" b="1" dirty="0"/>
                <a:t>PCB</a:t>
              </a:r>
            </a:p>
            <a:p>
              <a:pPr marL="285750" indent="-285750">
                <a:lnSpc>
                  <a:spcPct val="120000"/>
                </a:lnSpc>
                <a:spcBef>
                  <a:spcPts val="600"/>
                </a:spcBef>
                <a:buFont typeface="Arial" panose="020B0604020202020204" pitchFamily="34" charset="0"/>
                <a:buChar char="•"/>
              </a:pPr>
              <a:r>
                <a:rPr lang="zh-CN" altLang="en-US" b="1" dirty="0"/>
                <a:t>恢复</a:t>
              </a:r>
              <a:r>
                <a:rPr lang="en-US" altLang="zh-CN" b="1" dirty="0"/>
                <a:t>P2</a:t>
              </a:r>
              <a:r>
                <a:rPr lang="zh-CN" altLang="en-US" b="1" dirty="0"/>
                <a:t>现场</a:t>
              </a:r>
              <a:endParaRPr lang="en-US" altLang="zh-CN" b="1" dirty="0"/>
            </a:p>
          </p:txBody>
        </p:sp>
      </p:grpSp>
    </p:spTree>
    <p:extLst>
      <p:ext uri="{BB962C8B-B14F-4D97-AF65-F5344CB8AC3E}">
        <p14:creationId xmlns:p14="http://schemas.microsoft.com/office/powerpoint/2010/main" val="3638611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p:spPr>
        <p:txBody>
          <a:bodyPr/>
          <a:lstStyle/>
          <a:p>
            <a:r>
              <a:rPr lang="en-US" altLang="zh-CN" sz="2000" dirty="0"/>
              <a:t>01 </a:t>
            </a:r>
            <a:r>
              <a:rPr lang="zh-CN" altLang="en-US" sz="2000" dirty="0"/>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p:spPr>
        <p:txBody>
          <a:bodyPr/>
          <a:lstStyle/>
          <a:p>
            <a:r>
              <a:rPr lang="en-US" altLang="zh-CN" sz="2000" dirty="0"/>
              <a:t>02 </a:t>
            </a:r>
            <a:r>
              <a:rPr lang="zh-CN" altLang="en-US" sz="2000"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822935" cy="369332"/>
          </a:xfrm>
        </p:spPr>
        <p:txBody>
          <a:bodyPr/>
          <a:lstStyle/>
          <a:p>
            <a:r>
              <a:rPr lang="en-US" altLang="zh-CN" sz="2000" dirty="0"/>
              <a:t>03 </a:t>
            </a:r>
            <a:r>
              <a:rPr lang="zh-CN" altLang="en-US" sz="2000"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822934" cy="369332"/>
          </a:xfrm>
        </p:spPr>
        <p:txBody>
          <a:bodyPr/>
          <a:lstStyle/>
          <a:p>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822933" cy="369332"/>
          </a:xfrm>
        </p:spPr>
        <p:txBody>
          <a:bodyPr/>
          <a:lstStyle/>
          <a:p>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723549" cy="461665"/>
          </a:xfrm>
          <a:prstGeom prst="rect">
            <a:avLst/>
          </a:prstGeom>
          <a:noFill/>
        </p:spPr>
        <p:txBody>
          <a:bodyPr wrap="none" rtlCol="0">
            <a:spAutoFit/>
          </a:bodyPr>
          <a:lstStyle/>
          <a:p>
            <a:r>
              <a:rPr lang="zh-CN" altLang="en-US" sz="2400" b="1" dirty="0">
                <a:solidFill>
                  <a:srgbClr val="FF0000"/>
                </a:solidFill>
              </a:rPr>
              <a:t>进程上下文</a:t>
            </a:r>
          </a:p>
        </p:txBody>
      </p:sp>
      <p:pic>
        <p:nvPicPr>
          <p:cNvPr id="8" name="图片 7">
            <a:extLst>
              <a:ext uri="{FF2B5EF4-FFF2-40B4-BE49-F238E27FC236}">
                <a16:creationId xmlns:a16="http://schemas.microsoft.com/office/drawing/2014/main" id="{B8035297-2B0C-4B89-864C-F9B80F28FC48}"/>
              </a:ext>
            </a:extLst>
          </p:cNvPr>
          <p:cNvPicPr>
            <a:picLocks noChangeAspect="1"/>
          </p:cNvPicPr>
          <p:nvPr/>
        </p:nvPicPr>
        <p:blipFill>
          <a:blip r:embed="rId3"/>
          <a:stretch>
            <a:fillRect/>
          </a:stretch>
        </p:blipFill>
        <p:spPr>
          <a:xfrm>
            <a:off x="221476" y="1756877"/>
            <a:ext cx="2685714" cy="3238095"/>
          </a:xfrm>
          <a:prstGeom prst="rect">
            <a:avLst/>
          </a:prstGeom>
        </p:spPr>
      </p:pic>
      <p:sp>
        <p:nvSpPr>
          <p:cNvPr id="9" name="矩形 8">
            <a:extLst>
              <a:ext uri="{FF2B5EF4-FFF2-40B4-BE49-F238E27FC236}">
                <a16:creationId xmlns:a16="http://schemas.microsoft.com/office/drawing/2014/main" id="{BF116A6A-9317-40D8-B2EC-63783F9707DE}"/>
              </a:ext>
            </a:extLst>
          </p:cNvPr>
          <p:cNvSpPr/>
          <p:nvPr/>
        </p:nvSpPr>
        <p:spPr>
          <a:xfrm>
            <a:off x="3802602" y="1764853"/>
            <a:ext cx="1926454" cy="36932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altLang="zh-CN" sz="1600" dirty="0"/>
              <a:t>main</a:t>
            </a:r>
            <a:r>
              <a:rPr lang="zh-CN" altLang="en-US" sz="1600" dirty="0"/>
              <a:t>（）｛</a:t>
            </a:r>
          </a:p>
        </p:txBody>
      </p:sp>
      <p:sp>
        <p:nvSpPr>
          <p:cNvPr id="53" name="矩形 52">
            <a:extLst>
              <a:ext uri="{FF2B5EF4-FFF2-40B4-BE49-F238E27FC236}">
                <a16:creationId xmlns:a16="http://schemas.microsoft.com/office/drawing/2014/main" id="{7BA03385-C6C2-4FEF-9C9E-B8E7383FB0F5}"/>
              </a:ext>
            </a:extLst>
          </p:cNvPr>
          <p:cNvSpPr/>
          <p:nvPr/>
        </p:nvSpPr>
        <p:spPr>
          <a:xfrm>
            <a:off x="3802602" y="3604278"/>
            <a:ext cx="1926454" cy="1171848"/>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dirty="0"/>
          </a:p>
        </p:txBody>
      </p:sp>
      <p:sp>
        <p:nvSpPr>
          <p:cNvPr id="54" name="矩形 53">
            <a:extLst>
              <a:ext uri="{FF2B5EF4-FFF2-40B4-BE49-F238E27FC236}">
                <a16:creationId xmlns:a16="http://schemas.microsoft.com/office/drawing/2014/main" id="{DC63BA1F-215F-44D2-9ED7-61E8894F0A9B}"/>
              </a:ext>
            </a:extLst>
          </p:cNvPr>
          <p:cNvSpPr/>
          <p:nvPr/>
        </p:nvSpPr>
        <p:spPr>
          <a:xfrm>
            <a:off x="3802600" y="4776127"/>
            <a:ext cx="1926454" cy="4261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altLang="zh-CN" sz="1600" dirty="0"/>
              <a:t>function(int n)</a:t>
            </a:r>
            <a:r>
              <a:rPr lang="zh-CN" altLang="en-US" sz="1600" dirty="0"/>
              <a:t>｛</a:t>
            </a:r>
          </a:p>
        </p:txBody>
      </p:sp>
      <p:cxnSp>
        <p:nvCxnSpPr>
          <p:cNvPr id="43" name="直接连接符 42">
            <a:extLst>
              <a:ext uri="{FF2B5EF4-FFF2-40B4-BE49-F238E27FC236}">
                <a16:creationId xmlns:a16="http://schemas.microsoft.com/office/drawing/2014/main" id="{9F08124C-0BF6-4025-835D-53DD29CFCF64}"/>
              </a:ext>
            </a:extLst>
          </p:cNvPr>
          <p:cNvCxnSpPr>
            <a:cxnSpLocks/>
            <a:stCxn id="53" idx="0"/>
          </p:cNvCxnSpPr>
          <p:nvPr/>
        </p:nvCxnSpPr>
        <p:spPr>
          <a:xfrm>
            <a:off x="4765829" y="3604278"/>
            <a:ext cx="0" cy="1171847"/>
          </a:xfrm>
          <a:prstGeom prst="line">
            <a:avLst/>
          </a:prstGeom>
          <a:ln w="57150">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57" name="矩形 56">
            <a:extLst>
              <a:ext uri="{FF2B5EF4-FFF2-40B4-BE49-F238E27FC236}">
                <a16:creationId xmlns:a16="http://schemas.microsoft.com/office/drawing/2014/main" id="{4EB44B34-B7E6-431B-95E8-E2D50A0F5025}"/>
              </a:ext>
            </a:extLst>
          </p:cNvPr>
          <p:cNvSpPr/>
          <p:nvPr/>
        </p:nvSpPr>
        <p:spPr>
          <a:xfrm>
            <a:off x="3802602" y="2134175"/>
            <a:ext cx="1926454" cy="36932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altLang="zh-CN" sz="1600" dirty="0"/>
              <a:t>int sum = 0</a:t>
            </a:r>
            <a:endParaRPr lang="zh-CN" altLang="en-US" sz="1600" dirty="0"/>
          </a:p>
        </p:txBody>
      </p:sp>
      <p:sp>
        <p:nvSpPr>
          <p:cNvPr id="62" name="矩形 61">
            <a:extLst>
              <a:ext uri="{FF2B5EF4-FFF2-40B4-BE49-F238E27FC236}">
                <a16:creationId xmlns:a16="http://schemas.microsoft.com/office/drawing/2014/main" id="{30C4E319-9038-4A18-BACB-CEABC6D215A8}"/>
              </a:ext>
            </a:extLst>
          </p:cNvPr>
          <p:cNvSpPr/>
          <p:nvPr/>
        </p:nvSpPr>
        <p:spPr>
          <a:xfrm>
            <a:off x="3802601" y="2503497"/>
            <a:ext cx="1926454" cy="36932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600" dirty="0"/>
              <a:t>function</a:t>
            </a:r>
            <a:r>
              <a:rPr lang="zh-CN" altLang="en-US" sz="1600" dirty="0"/>
              <a:t>（</a:t>
            </a:r>
            <a:r>
              <a:rPr lang="en-US" altLang="zh-CN" sz="1600" dirty="0"/>
              <a:t>4</a:t>
            </a:r>
            <a:r>
              <a:rPr lang="zh-CN" altLang="en-US" sz="1600" dirty="0"/>
              <a:t>）</a:t>
            </a:r>
          </a:p>
        </p:txBody>
      </p:sp>
      <p:sp>
        <p:nvSpPr>
          <p:cNvPr id="63" name="矩形 62">
            <a:extLst>
              <a:ext uri="{FF2B5EF4-FFF2-40B4-BE49-F238E27FC236}">
                <a16:creationId xmlns:a16="http://schemas.microsoft.com/office/drawing/2014/main" id="{78FB3ED6-60E3-465E-9961-24CDB3D4BDC6}"/>
              </a:ext>
            </a:extLst>
          </p:cNvPr>
          <p:cNvSpPr/>
          <p:nvPr/>
        </p:nvSpPr>
        <p:spPr>
          <a:xfrm>
            <a:off x="7063020" y="5165501"/>
            <a:ext cx="1926454" cy="133165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dirty="0"/>
          </a:p>
        </p:txBody>
      </p:sp>
      <p:cxnSp>
        <p:nvCxnSpPr>
          <p:cNvPr id="64" name="直接连接符 63">
            <a:extLst>
              <a:ext uri="{FF2B5EF4-FFF2-40B4-BE49-F238E27FC236}">
                <a16:creationId xmlns:a16="http://schemas.microsoft.com/office/drawing/2014/main" id="{4CF482FA-C951-4DD0-8E7B-49FF357D5EDA}"/>
              </a:ext>
            </a:extLst>
          </p:cNvPr>
          <p:cNvCxnSpPr>
            <a:cxnSpLocks/>
            <a:stCxn id="63" idx="0"/>
            <a:endCxn id="63" idx="2"/>
          </p:cNvCxnSpPr>
          <p:nvPr/>
        </p:nvCxnSpPr>
        <p:spPr>
          <a:xfrm>
            <a:off x="8026247" y="5165501"/>
            <a:ext cx="0" cy="1331650"/>
          </a:xfrm>
          <a:prstGeom prst="line">
            <a:avLst/>
          </a:prstGeom>
          <a:ln w="57150">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67" name="矩形 66">
            <a:extLst>
              <a:ext uri="{FF2B5EF4-FFF2-40B4-BE49-F238E27FC236}">
                <a16:creationId xmlns:a16="http://schemas.microsoft.com/office/drawing/2014/main" id="{2167630C-D8A3-436B-9444-208DC6F9088B}"/>
              </a:ext>
            </a:extLst>
          </p:cNvPr>
          <p:cNvSpPr/>
          <p:nvPr/>
        </p:nvSpPr>
        <p:spPr>
          <a:xfrm>
            <a:off x="7063019" y="4068146"/>
            <a:ext cx="1926454" cy="36932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600" dirty="0"/>
              <a:t>4</a:t>
            </a:r>
            <a:endParaRPr lang="zh-CN" altLang="en-US" sz="1600" dirty="0"/>
          </a:p>
        </p:txBody>
      </p:sp>
      <p:sp>
        <p:nvSpPr>
          <p:cNvPr id="68" name="矩形 67">
            <a:extLst>
              <a:ext uri="{FF2B5EF4-FFF2-40B4-BE49-F238E27FC236}">
                <a16:creationId xmlns:a16="http://schemas.microsoft.com/office/drawing/2014/main" id="{D3878CB2-60CC-4C0B-856C-0858D65C0C1A}"/>
              </a:ext>
            </a:extLst>
          </p:cNvPr>
          <p:cNvSpPr/>
          <p:nvPr/>
        </p:nvSpPr>
        <p:spPr>
          <a:xfrm>
            <a:off x="3802600" y="2864778"/>
            <a:ext cx="1926454" cy="36932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600" dirty="0"/>
              <a:t>sum &lt;--</a:t>
            </a:r>
            <a:endParaRPr lang="zh-CN" altLang="en-US" sz="1600" dirty="0"/>
          </a:p>
        </p:txBody>
      </p:sp>
      <p:sp>
        <p:nvSpPr>
          <p:cNvPr id="70" name="矩形 69">
            <a:extLst>
              <a:ext uri="{FF2B5EF4-FFF2-40B4-BE49-F238E27FC236}">
                <a16:creationId xmlns:a16="http://schemas.microsoft.com/office/drawing/2014/main" id="{E6EE949E-055C-401E-9AA4-FE6FF184F02B}"/>
              </a:ext>
            </a:extLst>
          </p:cNvPr>
          <p:cNvSpPr/>
          <p:nvPr/>
        </p:nvSpPr>
        <p:spPr>
          <a:xfrm>
            <a:off x="3802600" y="3236736"/>
            <a:ext cx="1926454" cy="36932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zh-CN" altLang="en-US" sz="1600" dirty="0"/>
              <a:t>｝</a:t>
            </a:r>
          </a:p>
        </p:txBody>
      </p:sp>
      <p:sp>
        <p:nvSpPr>
          <p:cNvPr id="72" name="矩形 71">
            <a:extLst>
              <a:ext uri="{FF2B5EF4-FFF2-40B4-BE49-F238E27FC236}">
                <a16:creationId xmlns:a16="http://schemas.microsoft.com/office/drawing/2014/main" id="{60605E67-E95E-482E-BB40-EC61A489E68D}"/>
              </a:ext>
            </a:extLst>
          </p:cNvPr>
          <p:cNvSpPr/>
          <p:nvPr/>
        </p:nvSpPr>
        <p:spPr>
          <a:xfrm>
            <a:off x="7063020" y="4803253"/>
            <a:ext cx="1926454" cy="36932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altLang="zh-CN" sz="1600" dirty="0"/>
              <a:t>sum  </a:t>
            </a:r>
            <a:r>
              <a:rPr lang="zh-CN" altLang="en-US" sz="1600" dirty="0"/>
              <a:t>： </a:t>
            </a:r>
            <a:r>
              <a:rPr lang="en-US" altLang="zh-CN" sz="1600" dirty="0"/>
              <a:t>0</a:t>
            </a:r>
            <a:endParaRPr lang="zh-CN" altLang="en-US" sz="1600" dirty="0"/>
          </a:p>
        </p:txBody>
      </p:sp>
      <p:sp>
        <p:nvSpPr>
          <p:cNvPr id="73" name="矩形 72">
            <a:extLst>
              <a:ext uri="{FF2B5EF4-FFF2-40B4-BE49-F238E27FC236}">
                <a16:creationId xmlns:a16="http://schemas.microsoft.com/office/drawing/2014/main" id="{057D4B8B-211A-4A90-895B-B8DEE4B65764}"/>
              </a:ext>
            </a:extLst>
          </p:cNvPr>
          <p:cNvSpPr/>
          <p:nvPr/>
        </p:nvSpPr>
        <p:spPr>
          <a:xfrm>
            <a:off x="7063019" y="4430360"/>
            <a:ext cx="1926454" cy="36932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altLang="zh-CN" sz="1600" dirty="0"/>
              <a:t>PC:    1012 </a:t>
            </a:r>
            <a:endParaRPr lang="zh-CN" altLang="en-US" sz="1600" dirty="0"/>
          </a:p>
        </p:txBody>
      </p:sp>
      <p:sp>
        <p:nvSpPr>
          <p:cNvPr id="75" name="矩形 74">
            <a:extLst>
              <a:ext uri="{FF2B5EF4-FFF2-40B4-BE49-F238E27FC236}">
                <a16:creationId xmlns:a16="http://schemas.microsoft.com/office/drawing/2014/main" id="{78B38E3B-2D10-4105-B6F7-272B0807399F}"/>
              </a:ext>
            </a:extLst>
          </p:cNvPr>
          <p:cNvSpPr/>
          <p:nvPr/>
        </p:nvSpPr>
        <p:spPr>
          <a:xfrm>
            <a:off x="3802600" y="5210839"/>
            <a:ext cx="1926454" cy="4261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altLang="zh-CN" sz="1600" dirty="0" err="1"/>
              <a:t>i</a:t>
            </a:r>
            <a:r>
              <a:rPr lang="en-US" altLang="zh-CN" sz="1600" dirty="0"/>
              <a:t> = 5</a:t>
            </a:r>
            <a:endParaRPr lang="zh-CN" altLang="en-US" sz="1600" dirty="0"/>
          </a:p>
        </p:txBody>
      </p:sp>
      <p:sp>
        <p:nvSpPr>
          <p:cNvPr id="76" name="矩形 75">
            <a:extLst>
              <a:ext uri="{FF2B5EF4-FFF2-40B4-BE49-F238E27FC236}">
                <a16:creationId xmlns:a16="http://schemas.microsoft.com/office/drawing/2014/main" id="{0DAFB46D-DAFF-444C-BD46-5A246226B126}"/>
              </a:ext>
            </a:extLst>
          </p:cNvPr>
          <p:cNvSpPr/>
          <p:nvPr/>
        </p:nvSpPr>
        <p:spPr>
          <a:xfrm>
            <a:off x="3802600" y="5645551"/>
            <a:ext cx="1926454" cy="4261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altLang="zh-CN" sz="1600" dirty="0"/>
              <a:t>j = 6</a:t>
            </a:r>
            <a:endParaRPr lang="zh-CN" altLang="en-US" sz="1600" dirty="0"/>
          </a:p>
        </p:txBody>
      </p:sp>
      <p:sp>
        <p:nvSpPr>
          <p:cNvPr id="77" name="矩形 76">
            <a:extLst>
              <a:ext uri="{FF2B5EF4-FFF2-40B4-BE49-F238E27FC236}">
                <a16:creationId xmlns:a16="http://schemas.microsoft.com/office/drawing/2014/main" id="{CC1BCC1D-6F84-460D-A29F-EF75AE83DB55}"/>
              </a:ext>
            </a:extLst>
          </p:cNvPr>
          <p:cNvSpPr/>
          <p:nvPr/>
        </p:nvSpPr>
        <p:spPr>
          <a:xfrm>
            <a:off x="3802600" y="6071026"/>
            <a:ext cx="1926454" cy="4261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altLang="zh-CN" sz="1600" dirty="0"/>
              <a:t>return</a:t>
            </a:r>
            <a:endParaRPr lang="zh-CN" altLang="en-US" sz="1600" dirty="0"/>
          </a:p>
        </p:txBody>
      </p:sp>
      <p:cxnSp>
        <p:nvCxnSpPr>
          <p:cNvPr id="78" name="直接箭头连接符 77">
            <a:extLst>
              <a:ext uri="{FF2B5EF4-FFF2-40B4-BE49-F238E27FC236}">
                <a16:creationId xmlns:a16="http://schemas.microsoft.com/office/drawing/2014/main" id="{20726716-D90D-45BD-8579-84F9C1E36DAD}"/>
              </a:ext>
            </a:extLst>
          </p:cNvPr>
          <p:cNvCxnSpPr/>
          <p:nvPr/>
        </p:nvCxnSpPr>
        <p:spPr>
          <a:xfrm>
            <a:off x="3349841" y="2872819"/>
            <a:ext cx="4527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90" name="组合 89">
            <a:extLst>
              <a:ext uri="{FF2B5EF4-FFF2-40B4-BE49-F238E27FC236}">
                <a16:creationId xmlns:a16="http://schemas.microsoft.com/office/drawing/2014/main" id="{B96675D5-F10D-42B5-BF21-2D74A17F6466}"/>
              </a:ext>
            </a:extLst>
          </p:cNvPr>
          <p:cNvGrpSpPr/>
          <p:nvPr/>
        </p:nvGrpSpPr>
        <p:grpSpPr>
          <a:xfrm>
            <a:off x="3278099" y="1476202"/>
            <a:ext cx="524503" cy="334259"/>
            <a:chOff x="2973299" y="1476202"/>
            <a:chExt cx="524503" cy="334259"/>
          </a:xfrm>
        </p:grpSpPr>
        <p:cxnSp>
          <p:nvCxnSpPr>
            <p:cNvPr id="34" name="直接箭头连接符 33">
              <a:extLst>
                <a:ext uri="{FF2B5EF4-FFF2-40B4-BE49-F238E27FC236}">
                  <a16:creationId xmlns:a16="http://schemas.microsoft.com/office/drawing/2014/main" id="{D5456C1F-A978-416F-88F5-DBE11D2CE9BB}"/>
                </a:ext>
              </a:extLst>
            </p:cNvPr>
            <p:cNvCxnSpPr/>
            <p:nvPr/>
          </p:nvCxnSpPr>
          <p:spPr>
            <a:xfrm>
              <a:off x="3045041" y="1764853"/>
              <a:ext cx="4527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 name="文本框 78">
              <a:extLst>
                <a:ext uri="{FF2B5EF4-FFF2-40B4-BE49-F238E27FC236}">
                  <a16:creationId xmlns:a16="http://schemas.microsoft.com/office/drawing/2014/main" id="{91F7CBAF-A8C5-4C12-955E-5A85A99B338E}"/>
                </a:ext>
              </a:extLst>
            </p:cNvPr>
            <p:cNvSpPr txBox="1"/>
            <p:nvPr/>
          </p:nvSpPr>
          <p:spPr>
            <a:xfrm>
              <a:off x="2973299" y="1476202"/>
              <a:ext cx="524503" cy="334259"/>
            </a:xfrm>
            <a:prstGeom prst="rect">
              <a:avLst/>
            </a:prstGeom>
            <a:noFill/>
          </p:spPr>
          <p:txBody>
            <a:bodyPr wrap="none" rtlCol="0">
              <a:spAutoFit/>
            </a:bodyPr>
            <a:lstStyle/>
            <a:p>
              <a:pPr algn="l">
                <a:lnSpc>
                  <a:spcPct val="150000"/>
                </a:lnSpc>
              </a:pPr>
              <a:r>
                <a:rPr lang="en-US" altLang="zh-CN" sz="1200" dirty="0"/>
                <a:t>1000</a:t>
              </a:r>
              <a:endParaRPr lang="zh-CN" altLang="en-US" sz="1200" dirty="0"/>
            </a:p>
          </p:txBody>
        </p:sp>
      </p:grpSp>
      <p:sp>
        <p:nvSpPr>
          <p:cNvPr id="80" name="文本框 79">
            <a:extLst>
              <a:ext uri="{FF2B5EF4-FFF2-40B4-BE49-F238E27FC236}">
                <a16:creationId xmlns:a16="http://schemas.microsoft.com/office/drawing/2014/main" id="{63427148-4C29-4EAD-986D-A275CDDBDDD1}"/>
              </a:ext>
            </a:extLst>
          </p:cNvPr>
          <p:cNvSpPr txBox="1"/>
          <p:nvPr/>
        </p:nvSpPr>
        <p:spPr>
          <a:xfrm>
            <a:off x="3267554" y="2534539"/>
            <a:ext cx="528686" cy="334259"/>
          </a:xfrm>
          <a:prstGeom prst="rect">
            <a:avLst/>
          </a:prstGeom>
          <a:noFill/>
        </p:spPr>
        <p:txBody>
          <a:bodyPr wrap="square" rtlCol="0">
            <a:spAutoFit/>
          </a:bodyPr>
          <a:lstStyle/>
          <a:p>
            <a:pPr algn="l">
              <a:lnSpc>
                <a:spcPct val="150000"/>
              </a:lnSpc>
            </a:pPr>
            <a:r>
              <a:rPr lang="en-US" altLang="zh-CN" sz="1200" dirty="0"/>
              <a:t>1012</a:t>
            </a:r>
            <a:endParaRPr lang="zh-CN" altLang="en-US" sz="1200" dirty="0"/>
          </a:p>
        </p:txBody>
      </p:sp>
      <p:grpSp>
        <p:nvGrpSpPr>
          <p:cNvPr id="91" name="组合 90">
            <a:extLst>
              <a:ext uri="{FF2B5EF4-FFF2-40B4-BE49-F238E27FC236}">
                <a16:creationId xmlns:a16="http://schemas.microsoft.com/office/drawing/2014/main" id="{CDAA3C55-BF03-4BDB-8461-C56B973B70BF}"/>
              </a:ext>
            </a:extLst>
          </p:cNvPr>
          <p:cNvGrpSpPr/>
          <p:nvPr/>
        </p:nvGrpSpPr>
        <p:grpSpPr>
          <a:xfrm>
            <a:off x="3280697" y="4441868"/>
            <a:ext cx="524503" cy="334259"/>
            <a:chOff x="2975897" y="4441868"/>
            <a:chExt cx="524503" cy="334259"/>
          </a:xfrm>
        </p:grpSpPr>
        <p:cxnSp>
          <p:nvCxnSpPr>
            <p:cNvPr id="55" name="直接箭头连接符 54">
              <a:extLst>
                <a:ext uri="{FF2B5EF4-FFF2-40B4-BE49-F238E27FC236}">
                  <a16:creationId xmlns:a16="http://schemas.microsoft.com/office/drawing/2014/main" id="{8BF0D79A-22C5-4D58-8784-259D626FF03B}"/>
                </a:ext>
              </a:extLst>
            </p:cNvPr>
            <p:cNvCxnSpPr/>
            <p:nvPr/>
          </p:nvCxnSpPr>
          <p:spPr>
            <a:xfrm>
              <a:off x="3045039" y="4776127"/>
              <a:ext cx="4527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1" name="文本框 80">
              <a:extLst>
                <a:ext uri="{FF2B5EF4-FFF2-40B4-BE49-F238E27FC236}">
                  <a16:creationId xmlns:a16="http://schemas.microsoft.com/office/drawing/2014/main" id="{3A23AE78-3DC0-4D28-82D8-E96105641E0F}"/>
                </a:ext>
              </a:extLst>
            </p:cNvPr>
            <p:cNvSpPr txBox="1"/>
            <p:nvPr/>
          </p:nvSpPr>
          <p:spPr>
            <a:xfrm>
              <a:off x="2975897" y="4441868"/>
              <a:ext cx="524503" cy="334259"/>
            </a:xfrm>
            <a:prstGeom prst="rect">
              <a:avLst/>
            </a:prstGeom>
            <a:noFill/>
          </p:spPr>
          <p:txBody>
            <a:bodyPr wrap="none" rtlCol="0">
              <a:spAutoFit/>
            </a:bodyPr>
            <a:lstStyle/>
            <a:p>
              <a:pPr algn="l">
                <a:lnSpc>
                  <a:spcPct val="150000"/>
                </a:lnSpc>
              </a:pPr>
              <a:r>
                <a:rPr lang="en-US" altLang="zh-CN" sz="1200" dirty="0"/>
                <a:t>2046</a:t>
              </a:r>
              <a:endParaRPr lang="zh-CN" altLang="en-US" sz="1200" dirty="0"/>
            </a:p>
          </p:txBody>
        </p:sp>
      </p:grpSp>
      <p:sp>
        <p:nvSpPr>
          <p:cNvPr id="82" name="矩形 81">
            <a:extLst>
              <a:ext uri="{FF2B5EF4-FFF2-40B4-BE49-F238E27FC236}">
                <a16:creationId xmlns:a16="http://schemas.microsoft.com/office/drawing/2014/main" id="{B1B9C185-015F-4A47-B7CF-676A6FC3731C}"/>
              </a:ext>
            </a:extLst>
          </p:cNvPr>
          <p:cNvSpPr/>
          <p:nvPr/>
        </p:nvSpPr>
        <p:spPr>
          <a:xfrm>
            <a:off x="7063019" y="3694349"/>
            <a:ext cx="1926454" cy="36932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600" dirty="0" err="1"/>
              <a:t>i</a:t>
            </a:r>
            <a:r>
              <a:rPr lang="en-US" altLang="zh-CN" sz="1600" dirty="0"/>
              <a:t>  :   5</a:t>
            </a:r>
            <a:endParaRPr lang="zh-CN" altLang="en-US" sz="1600" dirty="0"/>
          </a:p>
        </p:txBody>
      </p:sp>
      <p:sp>
        <p:nvSpPr>
          <p:cNvPr id="83" name="矩形 82">
            <a:extLst>
              <a:ext uri="{FF2B5EF4-FFF2-40B4-BE49-F238E27FC236}">
                <a16:creationId xmlns:a16="http://schemas.microsoft.com/office/drawing/2014/main" id="{7F978AA0-E073-4816-800D-DAE8DF3A5F9C}"/>
              </a:ext>
            </a:extLst>
          </p:cNvPr>
          <p:cNvSpPr/>
          <p:nvPr/>
        </p:nvSpPr>
        <p:spPr>
          <a:xfrm>
            <a:off x="7063019" y="3331271"/>
            <a:ext cx="1926454" cy="36932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600" dirty="0"/>
              <a:t>j  :   6</a:t>
            </a:r>
            <a:endParaRPr lang="zh-CN" altLang="en-US" sz="1600" dirty="0"/>
          </a:p>
        </p:txBody>
      </p:sp>
      <p:sp>
        <p:nvSpPr>
          <p:cNvPr id="85" name="矩形 84">
            <a:extLst>
              <a:ext uri="{FF2B5EF4-FFF2-40B4-BE49-F238E27FC236}">
                <a16:creationId xmlns:a16="http://schemas.microsoft.com/office/drawing/2014/main" id="{C1B48026-E5E9-4E79-B3BB-D094F5EFFFEB}"/>
              </a:ext>
            </a:extLst>
          </p:cNvPr>
          <p:cNvSpPr/>
          <p:nvPr/>
        </p:nvSpPr>
        <p:spPr>
          <a:xfrm>
            <a:off x="3786433" y="1756877"/>
            <a:ext cx="1950338" cy="4740274"/>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dirty="0"/>
          </a:p>
        </p:txBody>
      </p:sp>
      <p:sp>
        <p:nvSpPr>
          <p:cNvPr id="92" name="矩形 91">
            <a:extLst>
              <a:ext uri="{FF2B5EF4-FFF2-40B4-BE49-F238E27FC236}">
                <a16:creationId xmlns:a16="http://schemas.microsoft.com/office/drawing/2014/main" id="{17A5B76E-D757-4A85-858D-B9C695241442}"/>
              </a:ext>
            </a:extLst>
          </p:cNvPr>
          <p:cNvSpPr/>
          <p:nvPr/>
        </p:nvSpPr>
        <p:spPr>
          <a:xfrm>
            <a:off x="7063019" y="1810461"/>
            <a:ext cx="1926453" cy="468669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dirty="0"/>
          </a:p>
        </p:txBody>
      </p:sp>
      <p:sp>
        <p:nvSpPr>
          <p:cNvPr id="93" name="矩形 92">
            <a:extLst>
              <a:ext uri="{FF2B5EF4-FFF2-40B4-BE49-F238E27FC236}">
                <a16:creationId xmlns:a16="http://schemas.microsoft.com/office/drawing/2014/main" id="{513A23FD-8569-4D4F-B707-0D3CB6A739FA}"/>
              </a:ext>
            </a:extLst>
          </p:cNvPr>
          <p:cNvSpPr/>
          <p:nvPr/>
        </p:nvSpPr>
        <p:spPr>
          <a:xfrm>
            <a:off x="7063017" y="3702327"/>
            <a:ext cx="1926454" cy="36932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600" dirty="0"/>
              <a:t>11</a:t>
            </a:r>
            <a:endParaRPr lang="zh-CN" altLang="en-US" sz="1600" dirty="0"/>
          </a:p>
        </p:txBody>
      </p:sp>
      <p:sp>
        <p:nvSpPr>
          <p:cNvPr id="94" name="矩形 93">
            <a:extLst>
              <a:ext uri="{FF2B5EF4-FFF2-40B4-BE49-F238E27FC236}">
                <a16:creationId xmlns:a16="http://schemas.microsoft.com/office/drawing/2014/main" id="{53017D55-9892-458F-BCE4-F42A2D8F0E82}"/>
              </a:ext>
            </a:extLst>
          </p:cNvPr>
          <p:cNvSpPr/>
          <p:nvPr/>
        </p:nvSpPr>
        <p:spPr>
          <a:xfrm>
            <a:off x="9949092" y="4063671"/>
            <a:ext cx="1926454" cy="36932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600" dirty="0"/>
              <a:t>15</a:t>
            </a:r>
            <a:endParaRPr lang="zh-CN" altLang="en-US" sz="1600" dirty="0"/>
          </a:p>
        </p:txBody>
      </p:sp>
      <p:sp>
        <p:nvSpPr>
          <p:cNvPr id="95" name="矩形 94">
            <a:extLst>
              <a:ext uri="{FF2B5EF4-FFF2-40B4-BE49-F238E27FC236}">
                <a16:creationId xmlns:a16="http://schemas.microsoft.com/office/drawing/2014/main" id="{461C8949-0724-4D28-98CC-10A129AED3D8}"/>
              </a:ext>
            </a:extLst>
          </p:cNvPr>
          <p:cNvSpPr/>
          <p:nvPr/>
        </p:nvSpPr>
        <p:spPr>
          <a:xfrm>
            <a:off x="7063017" y="4815931"/>
            <a:ext cx="1926454" cy="36932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600" dirty="0"/>
              <a:t>Sum  </a:t>
            </a:r>
            <a:r>
              <a:rPr lang="zh-CN" altLang="en-US" sz="1600" dirty="0"/>
              <a:t>： </a:t>
            </a:r>
            <a:r>
              <a:rPr lang="en-US" altLang="zh-CN" sz="1600" dirty="0"/>
              <a:t>15</a:t>
            </a:r>
            <a:endParaRPr lang="zh-CN" altLang="en-US" sz="1600" dirty="0"/>
          </a:p>
        </p:txBody>
      </p:sp>
    </p:spTree>
    <p:extLst>
      <p:ext uri="{BB962C8B-B14F-4D97-AF65-F5344CB8AC3E}">
        <p14:creationId xmlns:p14="http://schemas.microsoft.com/office/powerpoint/2010/main" val="9385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500" fill="hold"/>
                                        <p:tgtEl>
                                          <p:spTgt spid="91"/>
                                        </p:tgtEl>
                                        <p:attrNameLst>
                                          <p:attrName>ppt_x</p:attrName>
                                        </p:attrNameLst>
                                      </p:cBhvr>
                                      <p:tavLst>
                                        <p:tav tm="0">
                                          <p:val>
                                            <p:strVal val="#ppt_x"/>
                                          </p:val>
                                        </p:tav>
                                        <p:tav tm="100000">
                                          <p:val>
                                            <p:strVal val="#ppt_x"/>
                                          </p:val>
                                        </p:tav>
                                      </p:tavLst>
                                    </p:anim>
                                    <p:anim calcmode="lin" valueType="num">
                                      <p:cBhvr additive="base">
                                        <p:cTn id="12" dur="500" fill="hold"/>
                                        <p:tgtEl>
                                          <p:spTgt spid="9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0"/>
                                        </p:tgtEl>
                                        <p:attrNameLst>
                                          <p:attrName>style.visibility</p:attrName>
                                        </p:attrNameLst>
                                      </p:cBhvr>
                                      <p:to>
                                        <p:strVal val="visible"/>
                                      </p:to>
                                    </p:set>
                                    <p:anim calcmode="lin" valueType="num">
                                      <p:cBhvr additive="base">
                                        <p:cTn id="15" dur="500" fill="hold"/>
                                        <p:tgtEl>
                                          <p:spTgt spid="90"/>
                                        </p:tgtEl>
                                        <p:attrNameLst>
                                          <p:attrName>ppt_x</p:attrName>
                                        </p:attrNameLst>
                                      </p:cBhvr>
                                      <p:tavLst>
                                        <p:tav tm="0">
                                          <p:val>
                                            <p:strVal val="#ppt_x"/>
                                          </p:val>
                                        </p:tav>
                                        <p:tav tm="100000">
                                          <p:val>
                                            <p:strVal val="#ppt_x"/>
                                          </p:val>
                                        </p:tav>
                                      </p:tavLst>
                                    </p:anim>
                                    <p:anim calcmode="lin" valueType="num">
                                      <p:cBhvr additive="base">
                                        <p:cTn id="16"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500"/>
                                        <p:tgtEl>
                                          <p:spTgt spid="7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500"/>
                                        <p:tgtEl>
                                          <p:spTgt spid="80"/>
                                        </p:tgtEl>
                                      </p:cBhvr>
                                    </p:animEffect>
                                  </p:childTnLst>
                                </p:cTn>
                              </p:par>
                              <p:par>
                                <p:cTn id="40" presetID="10" presetClass="entr" presetSubtype="0"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par>
                                <p:cTn id="43" presetID="10"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500"/>
                                        <p:tgtEl>
                                          <p:spTgt spid="5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500"/>
                                        <p:tgtEl>
                                          <p:spTgt spid="7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fade">
                                      <p:cBhvr>
                                        <p:cTn id="56" dur="500"/>
                                        <p:tgtEl>
                                          <p:spTgt spid="7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92"/>
                                        </p:tgtEl>
                                        <p:attrNameLst>
                                          <p:attrName>style.visibility</p:attrName>
                                        </p:attrNameLst>
                                      </p:cBhvr>
                                      <p:to>
                                        <p:strVal val="visible"/>
                                      </p:to>
                                    </p:set>
                                    <p:animEffect transition="in" filter="fade">
                                      <p:cBhvr>
                                        <p:cTn id="64" dur="500"/>
                                        <p:tgtEl>
                                          <p:spTgt spid="92"/>
                                        </p:tgtEl>
                                      </p:cBhvr>
                                    </p:animEffect>
                                  </p:childTnLst>
                                </p:cTn>
                              </p:par>
                              <p:par>
                                <p:cTn id="65" presetID="10"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1" fill="hold" grpId="0" nodeType="clickEffect">
                                  <p:stCondLst>
                                    <p:cond delay="0"/>
                                  </p:stCondLst>
                                  <p:childTnLst>
                                    <p:set>
                                      <p:cBhvr>
                                        <p:cTn id="74" dur="1" fill="hold">
                                          <p:stCondLst>
                                            <p:cond delay="0"/>
                                          </p:stCondLst>
                                        </p:cTn>
                                        <p:tgtEl>
                                          <p:spTgt spid="72"/>
                                        </p:tgtEl>
                                        <p:attrNameLst>
                                          <p:attrName>style.visibility</p:attrName>
                                        </p:attrNameLst>
                                      </p:cBhvr>
                                      <p:to>
                                        <p:strVal val="visible"/>
                                      </p:to>
                                    </p:set>
                                    <p:anim calcmode="lin" valueType="num">
                                      <p:cBhvr additive="base">
                                        <p:cTn id="75" dur="500" fill="hold"/>
                                        <p:tgtEl>
                                          <p:spTgt spid="72"/>
                                        </p:tgtEl>
                                        <p:attrNameLst>
                                          <p:attrName>ppt_x</p:attrName>
                                        </p:attrNameLst>
                                      </p:cBhvr>
                                      <p:tavLst>
                                        <p:tav tm="0">
                                          <p:val>
                                            <p:strVal val="#ppt_x"/>
                                          </p:val>
                                        </p:tav>
                                        <p:tav tm="100000">
                                          <p:val>
                                            <p:strVal val="#ppt_x"/>
                                          </p:val>
                                        </p:tav>
                                      </p:tavLst>
                                    </p:anim>
                                    <p:anim calcmode="lin" valueType="num">
                                      <p:cBhvr additive="base">
                                        <p:cTn id="76" dur="500" fill="hold"/>
                                        <p:tgtEl>
                                          <p:spTgt spid="72"/>
                                        </p:tgtEl>
                                        <p:attrNameLst>
                                          <p:attrName>ppt_y</p:attrName>
                                        </p:attrNameLst>
                                      </p:cBhvr>
                                      <p:tavLst>
                                        <p:tav tm="0">
                                          <p:val>
                                            <p:strVal val="0-#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1" fill="hold" grpId="0" nodeType="clickEffect">
                                  <p:stCondLst>
                                    <p:cond delay="0"/>
                                  </p:stCondLst>
                                  <p:childTnLst>
                                    <p:set>
                                      <p:cBhvr>
                                        <p:cTn id="80" dur="1" fill="hold">
                                          <p:stCondLst>
                                            <p:cond delay="0"/>
                                          </p:stCondLst>
                                        </p:cTn>
                                        <p:tgtEl>
                                          <p:spTgt spid="73"/>
                                        </p:tgtEl>
                                        <p:attrNameLst>
                                          <p:attrName>style.visibility</p:attrName>
                                        </p:attrNameLst>
                                      </p:cBhvr>
                                      <p:to>
                                        <p:strVal val="visible"/>
                                      </p:to>
                                    </p:set>
                                    <p:anim calcmode="lin" valueType="num">
                                      <p:cBhvr additive="base">
                                        <p:cTn id="81" dur="500" fill="hold"/>
                                        <p:tgtEl>
                                          <p:spTgt spid="73"/>
                                        </p:tgtEl>
                                        <p:attrNameLst>
                                          <p:attrName>ppt_x</p:attrName>
                                        </p:attrNameLst>
                                      </p:cBhvr>
                                      <p:tavLst>
                                        <p:tav tm="0">
                                          <p:val>
                                            <p:strVal val="#ppt_x"/>
                                          </p:val>
                                        </p:tav>
                                        <p:tav tm="100000">
                                          <p:val>
                                            <p:strVal val="#ppt_x"/>
                                          </p:val>
                                        </p:tav>
                                      </p:tavLst>
                                    </p:anim>
                                    <p:anim calcmode="lin" valueType="num">
                                      <p:cBhvr additive="base">
                                        <p:cTn id="82" dur="500" fill="hold"/>
                                        <p:tgtEl>
                                          <p:spTgt spid="73"/>
                                        </p:tgtEl>
                                        <p:attrNameLst>
                                          <p:attrName>ppt_y</p:attrName>
                                        </p:attrNameLst>
                                      </p:cBhvr>
                                      <p:tavLst>
                                        <p:tav tm="0">
                                          <p:val>
                                            <p:strVal val="0-#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1" fill="hold" grpId="0" nodeType="clickEffect">
                                  <p:stCondLst>
                                    <p:cond delay="0"/>
                                  </p:stCondLst>
                                  <p:childTnLst>
                                    <p:set>
                                      <p:cBhvr>
                                        <p:cTn id="86" dur="1" fill="hold">
                                          <p:stCondLst>
                                            <p:cond delay="0"/>
                                          </p:stCondLst>
                                        </p:cTn>
                                        <p:tgtEl>
                                          <p:spTgt spid="67"/>
                                        </p:tgtEl>
                                        <p:attrNameLst>
                                          <p:attrName>style.visibility</p:attrName>
                                        </p:attrNameLst>
                                      </p:cBhvr>
                                      <p:to>
                                        <p:strVal val="visible"/>
                                      </p:to>
                                    </p:set>
                                    <p:anim calcmode="lin" valueType="num">
                                      <p:cBhvr additive="base">
                                        <p:cTn id="87" dur="500" fill="hold"/>
                                        <p:tgtEl>
                                          <p:spTgt spid="67"/>
                                        </p:tgtEl>
                                        <p:attrNameLst>
                                          <p:attrName>ppt_x</p:attrName>
                                        </p:attrNameLst>
                                      </p:cBhvr>
                                      <p:tavLst>
                                        <p:tav tm="0">
                                          <p:val>
                                            <p:strVal val="#ppt_x"/>
                                          </p:val>
                                        </p:tav>
                                        <p:tav tm="100000">
                                          <p:val>
                                            <p:strVal val="#ppt_x"/>
                                          </p:val>
                                        </p:tav>
                                      </p:tavLst>
                                    </p:anim>
                                    <p:anim calcmode="lin" valueType="num">
                                      <p:cBhvr additive="base">
                                        <p:cTn id="88" dur="500" fill="hold"/>
                                        <p:tgtEl>
                                          <p:spTgt spid="67"/>
                                        </p:tgtEl>
                                        <p:attrNameLst>
                                          <p:attrName>ppt_y</p:attrName>
                                        </p:attrNameLst>
                                      </p:cBhvr>
                                      <p:tavLst>
                                        <p:tav tm="0">
                                          <p:val>
                                            <p:strVal val="0-#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1" fill="hold" grpId="0" nodeType="clickEffect">
                                  <p:stCondLst>
                                    <p:cond delay="0"/>
                                  </p:stCondLst>
                                  <p:childTnLst>
                                    <p:set>
                                      <p:cBhvr>
                                        <p:cTn id="92" dur="1" fill="hold">
                                          <p:stCondLst>
                                            <p:cond delay="0"/>
                                          </p:stCondLst>
                                        </p:cTn>
                                        <p:tgtEl>
                                          <p:spTgt spid="82"/>
                                        </p:tgtEl>
                                        <p:attrNameLst>
                                          <p:attrName>style.visibility</p:attrName>
                                        </p:attrNameLst>
                                      </p:cBhvr>
                                      <p:to>
                                        <p:strVal val="visible"/>
                                      </p:to>
                                    </p:set>
                                    <p:anim calcmode="lin" valueType="num">
                                      <p:cBhvr additive="base">
                                        <p:cTn id="93" dur="500" fill="hold"/>
                                        <p:tgtEl>
                                          <p:spTgt spid="82"/>
                                        </p:tgtEl>
                                        <p:attrNameLst>
                                          <p:attrName>ppt_x</p:attrName>
                                        </p:attrNameLst>
                                      </p:cBhvr>
                                      <p:tavLst>
                                        <p:tav tm="0">
                                          <p:val>
                                            <p:strVal val="#ppt_x"/>
                                          </p:val>
                                        </p:tav>
                                        <p:tav tm="100000">
                                          <p:val>
                                            <p:strVal val="#ppt_x"/>
                                          </p:val>
                                        </p:tav>
                                      </p:tavLst>
                                    </p:anim>
                                    <p:anim calcmode="lin" valueType="num">
                                      <p:cBhvr additive="base">
                                        <p:cTn id="9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1" fill="hold" grpId="0" nodeType="clickEffect">
                                  <p:stCondLst>
                                    <p:cond delay="0"/>
                                  </p:stCondLst>
                                  <p:childTnLst>
                                    <p:set>
                                      <p:cBhvr>
                                        <p:cTn id="98" dur="1" fill="hold">
                                          <p:stCondLst>
                                            <p:cond delay="0"/>
                                          </p:stCondLst>
                                        </p:cTn>
                                        <p:tgtEl>
                                          <p:spTgt spid="83"/>
                                        </p:tgtEl>
                                        <p:attrNameLst>
                                          <p:attrName>style.visibility</p:attrName>
                                        </p:attrNameLst>
                                      </p:cBhvr>
                                      <p:to>
                                        <p:strVal val="visible"/>
                                      </p:to>
                                    </p:set>
                                    <p:anim calcmode="lin" valueType="num">
                                      <p:cBhvr additive="base">
                                        <p:cTn id="99" dur="500" fill="hold"/>
                                        <p:tgtEl>
                                          <p:spTgt spid="83"/>
                                        </p:tgtEl>
                                        <p:attrNameLst>
                                          <p:attrName>ppt_x</p:attrName>
                                        </p:attrNameLst>
                                      </p:cBhvr>
                                      <p:tavLst>
                                        <p:tav tm="0">
                                          <p:val>
                                            <p:strVal val="#ppt_x"/>
                                          </p:val>
                                        </p:tav>
                                        <p:tav tm="100000">
                                          <p:val>
                                            <p:strVal val="#ppt_x"/>
                                          </p:val>
                                        </p:tav>
                                      </p:tavLst>
                                    </p:anim>
                                    <p:anim calcmode="lin" valueType="num">
                                      <p:cBhvr additive="base">
                                        <p:cTn id="100" dur="500" fill="hold"/>
                                        <p:tgtEl>
                                          <p:spTgt spid="83"/>
                                        </p:tgtEl>
                                        <p:attrNameLst>
                                          <p:attrName>ppt_y</p:attrName>
                                        </p:attrNameLst>
                                      </p:cBhvr>
                                      <p:tavLst>
                                        <p:tav tm="0">
                                          <p:val>
                                            <p:strVal val="0-#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xit" presetSubtype="1" fill="hold" grpId="1" nodeType="clickEffect">
                                  <p:stCondLst>
                                    <p:cond delay="0"/>
                                  </p:stCondLst>
                                  <p:childTnLst>
                                    <p:anim calcmode="lin" valueType="num">
                                      <p:cBhvr additive="base">
                                        <p:cTn id="104" dur="500"/>
                                        <p:tgtEl>
                                          <p:spTgt spid="83"/>
                                        </p:tgtEl>
                                        <p:attrNameLst>
                                          <p:attrName>ppt_x</p:attrName>
                                        </p:attrNameLst>
                                      </p:cBhvr>
                                      <p:tavLst>
                                        <p:tav tm="0">
                                          <p:val>
                                            <p:strVal val="ppt_x"/>
                                          </p:val>
                                        </p:tav>
                                        <p:tav tm="100000">
                                          <p:val>
                                            <p:strVal val="ppt_x"/>
                                          </p:val>
                                        </p:tav>
                                      </p:tavLst>
                                    </p:anim>
                                    <p:anim calcmode="lin" valueType="num">
                                      <p:cBhvr additive="base">
                                        <p:cTn id="105" dur="500"/>
                                        <p:tgtEl>
                                          <p:spTgt spid="83"/>
                                        </p:tgtEl>
                                        <p:attrNameLst>
                                          <p:attrName>ppt_y</p:attrName>
                                        </p:attrNameLst>
                                      </p:cBhvr>
                                      <p:tavLst>
                                        <p:tav tm="0">
                                          <p:val>
                                            <p:strVal val="ppt_y"/>
                                          </p:val>
                                        </p:tav>
                                        <p:tav tm="100000">
                                          <p:val>
                                            <p:strVal val="0-ppt_h/2"/>
                                          </p:val>
                                        </p:tav>
                                      </p:tavLst>
                                    </p:anim>
                                    <p:set>
                                      <p:cBhvr>
                                        <p:cTn id="106" dur="1" fill="hold">
                                          <p:stCondLst>
                                            <p:cond delay="499"/>
                                          </p:stCondLst>
                                        </p:cTn>
                                        <p:tgtEl>
                                          <p:spTgt spid="83"/>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 presetClass="exit" presetSubtype="1" fill="hold" grpId="1" nodeType="clickEffect">
                                  <p:stCondLst>
                                    <p:cond delay="0"/>
                                  </p:stCondLst>
                                  <p:childTnLst>
                                    <p:anim calcmode="lin" valueType="num">
                                      <p:cBhvr additive="base">
                                        <p:cTn id="110" dur="500"/>
                                        <p:tgtEl>
                                          <p:spTgt spid="82"/>
                                        </p:tgtEl>
                                        <p:attrNameLst>
                                          <p:attrName>ppt_x</p:attrName>
                                        </p:attrNameLst>
                                      </p:cBhvr>
                                      <p:tavLst>
                                        <p:tav tm="0">
                                          <p:val>
                                            <p:strVal val="ppt_x"/>
                                          </p:val>
                                        </p:tav>
                                        <p:tav tm="100000">
                                          <p:val>
                                            <p:strVal val="ppt_x"/>
                                          </p:val>
                                        </p:tav>
                                      </p:tavLst>
                                    </p:anim>
                                    <p:anim calcmode="lin" valueType="num">
                                      <p:cBhvr additive="base">
                                        <p:cTn id="111" dur="500"/>
                                        <p:tgtEl>
                                          <p:spTgt spid="82"/>
                                        </p:tgtEl>
                                        <p:attrNameLst>
                                          <p:attrName>ppt_y</p:attrName>
                                        </p:attrNameLst>
                                      </p:cBhvr>
                                      <p:tavLst>
                                        <p:tav tm="0">
                                          <p:val>
                                            <p:strVal val="ppt_y"/>
                                          </p:val>
                                        </p:tav>
                                        <p:tav tm="100000">
                                          <p:val>
                                            <p:strVal val="0-ppt_h/2"/>
                                          </p:val>
                                        </p:tav>
                                      </p:tavLst>
                                    </p:anim>
                                    <p:set>
                                      <p:cBhvr>
                                        <p:cTn id="112" dur="1" fill="hold">
                                          <p:stCondLst>
                                            <p:cond delay="499"/>
                                          </p:stCondLst>
                                        </p:cTn>
                                        <p:tgtEl>
                                          <p:spTgt spid="82"/>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2" presetClass="entr" presetSubtype="1" fill="hold" grpId="0" nodeType="clickEffect">
                                  <p:stCondLst>
                                    <p:cond delay="0"/>
                                  </p:stCondLst>
                                  <p:childTnLst>
                                    <p:set>
                                      <p:cBhvr>
                                        <p:cTn id="116" dur="1" fill="hold">
                                          <p:stCondLst>
                                            <p:cond delay="0"/>
                                          </p:stCondLst>
                                        </p:cTn>
                                        <p:tgtEl>
                                          <p:spTgt spid="93"/>
                                        </p:tgtEl>
                                        <p:attrNameLst>
                                          <p:attrName>style.visibility</p:attrName>
                                        </p:attrNameLst>
                                      </p:cBhvr>
                                      <p:to>
                                        <p:strVal val="visible"/>
                                      </p:to>
                                    </p:set>
                                    <p:anim calcmode="lin" valueType="num">
                                      <p:cBhvr additive="base">
                                        <p:cTn id="117" dur="500" fill="hold"/>
                                        <p:tgtEl>
                                          <p:spTgt spid="93"/>
                                        </p:tgtEl>
                                        <p:attrNameLst>
                                          <p:attrName>ppt_x</p:attrName>
                                        </p:attrNameLst>
                                      </p:cBhvr>
                                      <p:tavLst>
                                        <p:tav tm="0">
                                          <p:val>
                                            <p:strVal val="#ppt_x"/>
                                          </p:val>
                                        </p:tav>
                                        <p:tav tm="100000">
                                          <p:val>
                                            <p:strVal val="#ppt_x"/>
                                          </p:val>
                                        </p:tav>
                                      </p:tavLst>
                                    </p:anim>
                                    <p:anim calcmode="lin" valueType="num">
                                      <p:cBhvr additive="base">
                                        <p:cTn id="118" dur="500" fill="hold"/>
                                        <p:tgtEl>
                                          <p:spTgt spid="93"/>
                                        </p:tgtEl>
                                        <p:attrNameLst>
                                          <p:attrName>ppt_y</p:attrName>
                                        </p:attrNameLst>
                                      </p:cBhvr>
                                      <p:tavLst>
                                        <p:tav tm="0">
                                          <p:val>
                                            <p:strVal val="0-#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xit" presetSubtype="1" fill="hold" grpId="1" nodeType="clickEffect">
                                  <p:stCondLst>
                                    <p:cond delay="0"/>
                                  </p:stCondLst>
                                  <p:childTnLst>
                                    <p:anim calcmode="lin" valueType="num">
                                      <p:cBhvr additive="base">
                                        <p:cTn id="122" dur="500"/>
                                        <p:tgtEl>
                                          <p:spTgt spid="93"/>
                                        </p:tgtEl>
                                        <p:attrNameLst>
                                          <p:attrName>ppt_x</p:attrName>
                                        </p:attrNameLst>
                                      </p:cBhvr>
                                      <p:tavLst>
                                        <p:tav tm="0">
                                          <p:val>
                                            <p:strVal val="ppt_x"/>
                                          </p:val>
                                        </p:tav>
                                        <p:tav tm="100000">
                                          <p:val>
                                            <p:strVal val="ppt_x"/>
                                          </p:val>
                                        </p:tav>
                                      </p:tavLst>
                                    </p:anim>
                                    <p:anim calcmode="lin" valueType="num">
                                      <p:cBhvr additive="base">
                                        <p:cTn id="123" dur="500"/>
                                        <p:tgtEl>
                                          <p:spTgt spid="93"/>
                                        </p:tgtEl>
                                        <p:attrNameLst>
                                          <p:attrName>ppt_y</p:attrName>
                                        </p:attrNameLst>
                                      </p:cBhvr>
                                      <p:tavLst>
                                        <p:tav tm="0">
                                          <p:val>
                                            <p:strVal val="ppt_y"/>
                                          </p:val>
                                        </p:tav>
                                        <p:tav tm="100000">
                                          <p:val>
                                            <p:strVal val="0-ppt_h/2"/>
                                          </p:val>
                                        </p:tav>
                                      </p:tavLst>
                                    </p:anim>
                                    <p:set>
                                      <p:cBhvr>
                                        <p:cTn id="124" dur="1" fill="hold">
                                          <p:stCondLst>
                                            <p:cond delay="499"/>
                                          </p:stCondLst>
                                        </p:cTn>
                                        <p:tgtEl>
                                          <p:spTgt spid="93"/>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2" presetClass="exit" presetSubtype="1" fill="hold" grpId="1" nodeType="clickEffect">
                                  <p:stCondLst>
                                    <p:cond delay="0"/>
                                  </p:stCondLst>
                                  <p:childTnLst>
                                    <p:anim calcmode="lin" valueType="num">
                                      <p:cBhvr additive="base">
                                        <p:cTn id="128" dur="500"/>
                                        <p:tgtEl>
                                          <p:spTgt spid="67"/>
                                        </p:tgtEl>
                                        <p:attrNameLst>
                                          <p:attrName>ppt_x</p:attrName>
                                        </p:attrNameLst>
                                      </p:cBhvr>
                                      <p:tavLst>
                                        <p:tav tm="0">
                                          <p:val>
                                            <p:strVal val="ppt_x"/>
                                          </p:val>
                                        </p:tav>
                                        <p:tav tm="100000">
                                          <p:val>
                                            <p:strVal val="ppt_x"/>
                                          </p:val>
                                        </p:tav>
                                      </p:tavLst>
                                    </p:anim>
                                    <p:anim calcmode="lin" valueType="num">
                                      <p:cBhvr additive="base">
                                        <p:cTn id="129" dur="500"/>
                                        <p:tgtEl>
                                          <p:spTgt spid="67"/>
                                        </p:tgtEl>
                                        <p:attrNameLst>
                                          <p:attrName>ppt_y</p:attrName>
                                        </p:attrNameLst>
                                      </p:cBhvr>
                                      <p:tavLst>
                                        <p:tav tm="0">
                                          <p:val>
                                            <p:strVal val="ppt_y"/>
                                          </p:val>
                                        </p:tav>
                                        <p:tav tm="100000">
                                          <p:val>
                                            <p:strVal val="0-ppt_h/2"/>
                                          </p:val>
                                        </p:tav>
                                      </p:tavLst>
                                    </p:anim>
                                    <p:set>
                                      <p:cBhvr>
                                        <p:cTn id="130" dur="1" fill="hold">
                                          <p:stCondLst>
                                            <p:cond delay="499"/>
                                          </p:stCondLst>
                                        </p:cTn>
                                        <p:tgtEl>
                                          <p:spTgt spid="67"/>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94"/>
                                        </p:tgtEl>
                                        <p:attrNameLst>
                                          <p:attrName>style.visibility</p:attrName>
                                        </p:attrNameLst>
                                      </p:cBhvr>
                                      <p:to>
                                        <p:strVal val="visible"/>
                                      </p:to>
                                    </p:set>
                                    <p:animEffect transition="in" filter="fade">
                                      <p:cBhvr>
                                        <p:cTn id="135" dur="500"/>
                                        <p:tgtEl>
                                          <p:spTgt spid="94"/>
                                        </p:tgtEl>
                                      </p:cBhvr>
                                    </p:animEffect>
                                  </p:childTnLst>
                                </p:cTn>
                              </p:par>
                            </p:childTnLst>
                          </p:cTn>
                        </p:par>
                      </p:childTnLst>
                    </p:cTn>
                  </p:par>
                  <p:par>
                    <p:cTn id="136" fill="hold">
                      <p:stCondLst>
                        <p:cond delay="indefinite"/>
                      </p:stCondLst>
                      <p:childTnLst>
                        <p:par>
                          <p:cTn id="137" fill="hold">
                            <p:stCondLst>
                              <p:cond delay="0"/>
                            </p:stCondLst>
                            <p:childTnLst>
                              <p:par>
                                <p:cTn id="138" presetID="2" presetClass="exit" presetSubtype="1" fill="hold" grpId="1" nodeType="clickEffect">
                                  <p:stCondLst>
                                    <p:cond delay="0"/>
                                  </p:stCondLst>
                                  <p:childTnLst>
                                    <p:anim calcmode="lin" valueType="num">
                                      <p:cBhvr additive="base">
                                        <p:cTn id="139" dur="500"/>
                                        <p:tgtEl>
                                          <p:spTgt spid="73"/>
                                        </p:tgtEl>
                                        <p:attrNameLst>
                                          <p:attrName>ppt_x</p:attrName>
                                        </p:attrNameLst>
                                      </p:cBhvr>
                                      <p:tavLst>
                                        <p:tav tm="0">
                                          <p:val>
                                            <p:strVal val="ppt_x"/>
                                          </p:val>
                                        </p:tav>
                                        <p:tav tm="100000">
                                          <p:val>
                                            <p:strVal val="ppt_x"/>
                                          </p:val>
                                        </p:tav>
                                      </p:tavLst>
                                    </p:anim>
                                    <p:anim calcmode="lin" valueType="num">
                                      <p:cBhvr additive="base">
                                        <p:cTn id="140" dur="500"/>
                                        <p:tgtEl>
                                          <p:spTgt spid="73"/>
                                        </p:tgtEl>
                                        <p:attrNameLst>
                                          <p:attrName>ppt_y</p:attrName>
                                        </p:attrNameLst>
                                      </p:cBhvr>
                                      <p:tavLst>
                                        <p:tav tm="0">
                                          <p:val>
                                            <p:strVal val="ppt_y"/>
                                          </p:val>
                                        </p:tav>
                                        <p:tav tm="100000">
                                          <p:val>
                                            <p:strVal val="0-ppt_h/2"/>
                                          </p:val>
                                        </p:tav>
                                      </p:tavLst>
                                    </p:anim>
                                    <p:set>
                                      <p:cBhvr>
                                        <p:cTn id="141" dur="1" fill="hold">
                                          <p:stCondLst>
                                            <p:cond delay="499"/>
                                          </p:stCondLst>
                                        </p:cTn>
                                        <p:tgtEl>
                                          <p:spTgt spid="73"/>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1" nodeType="clickEffect">
                                  <p:stCondLst>
                                    <p:cond delay="0"/>
                                  </p:stCondLst>
                                  <p:childTnLst>
                                    <p:animEffect transition="out" filter="fade">
                                      <p:cBhvr>
                                        <p:cTn id="145" dur="500"/>
                                        <p:tgtEl>
                                          <p:spTgt spid="72"/>
                                        </p:tgtEl>
                                      </p:cBhvr>
                                    </p:animEffect>
                                    <p:set>
                                      <p:cBhvr>
                                        <p:cTn id="146" dur="1" fill="hold">
                                          <p:stCondLst>
                                            <p:cond delay="499"/>
                                          </p:stCondLst>
                                        </p:cTn>
                                        <p:tgtEl>
                                          <p:spTgt spid="72"/>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95"/>
                                        </p:tgtEl>
                                        <p:attrNameLst>
                                          <p:attrName>style.visibility</p:attrName>
                                        </p:attrNameLst>
                                      </p:cBhvr>
                                      <p:to>
                                        <p:strVal val="visible"/>
                                      </p:to>
                                    </p:set>
                                    <p:animEffect transition="in" filter="fade">
                                      <p:cBhvr>
                                        <p:cTn id="15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3" grpId="0" animBg="1"/>
      <p:bldP spid="54" grpId="0" animBg="1"/>
      <p:bldP spid="57" grpId="0" animBg="1"/>
      <p:bldP spid="62" grpId="0" animBg="1"/>
      <p:bldP spid="63" grpId="0" animBg="1"/>
      <p:bldP spid="67" grpId="0" animBg="1"/>
      <p:bldP spid="67" grpId="1" animBg="1"/>
      <p:bldP spid="68" grpId="0" animBg="1"/>
      <p:bldP spid="70" grpId="0" animBg="1"/>
      <p:bldP spid="72" grpId="0" animBg="1"/>
      <p:bldP spid="72" grpId="1" animBg="1"/>
      <p:bldP spid="73" grpId="0" animBg="1"/>
      <p:bldP spid="73" grpId="1" animBg="1"/>
      <p:bldP spid="75" grpId="0" animBg="1"/>
      <p:bldP spid="76" grpId="0" animBg="1"/>
      <p:bldP spid="77" grpId="0" animBg="1"/>
      <p:bldP spid="80" grpId="0"/>
      <p:bldP spid="82" grpId="0" animBg="1"/>
      <p:bldP spid="82" grpId="1" animBg="1"/>
      <p:bldP spid="83" grpId="0" animBg="1"/>
      <p:bldP spid="83" grpId="1" animBg="1"/>
      <p:bldP spid="85" grpId="0" animBg="1"/>
      <p:bldP spid="92" grpId="0" animBg="1"/>
      <p:bldP spid="93" grpId="0" animBg="1"/>
      <p:bldP spid="93" grpId="1" animBg="1"/>
      <p:bldP spid="94" grpId="0" animBg="1"/>
      <p:bldP spid="9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square" rtlCol="0">
            <a:spAutoFit/>
          </a:bodyPr>
          <a:lstStyle/>
          <a:p>
            <a:r>
              <a:rPr lang="en-US" altLang="zh-CN" dirty="0"/>
              <a:t>01 </a:t>
            </a:r>
            <a:r>
              <a:rPr lang="zh-CN" altLang="en-US" dirty="0"/>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p:spPr>
        <p:txBody>
          <a:bodyPr/>
          <a:lstStyle/>
          <a:p>
            <a:pPr algn="ctr"/>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415772" cy="461665"/>
          </a:xfrm>
          <a:prstGeom prst="rect">
            <a:avLst/>
          </a:prstGeom>
          <a:noFill/>
        </p:spPr>
        <p:txBody>
          <a:bodyPr wrap="none" rtlCol="0">
            <a:spAutoFit/>
          </a:bodyPr>
          <a:lstStyle/>
          <a:p>
            <a:r>
              <a:rPr lang="zh-CN" altLang="en-US" sz="2400" b="1" dirty="0">
                <a:solidFill>
                  <a:srgbClr val="FF0000"/>
                </a:solidFill>
              </a:rPr>
              <a:t>切换时机</a:t>
            </a:r>
            <a:endParaRPr lang="en-US" altLang="zh-CN" sz="2400" b="1" dirty="0">
              <a:solidFill>
                <a:srgbClr val="FF0000"/>
              </a:solidFill>
            </a:endParaRPr>
          </a:p>
        </p:txBody>
      </p:sp>
      <p:sp>
        <p:nvSpPr>
          <p:cNvPr id="171" name="文本框 170">
            <a:extLst>
              <a:ext uri="{FF2B5EF4-FFF2-40B4-BE49-F238E27FC236}">
                <a16:creationId xmlns:a16="http://schemas.microsoft.com/office/drawing/2014/main" id="{102DFE96-496A-4671-8F14-E297DABA2CAB}"/>
              </a:ext>
            </a:extLst>
          </p:cNvPr>
          <p:cNvSpPr txBox="1"/>
          <p:nvPr/>
        </p:nvSpPr>
        <p:spPr>
          <a:xfrm>
            <a:off x="1336918" y="1492770"/>
            <a:ext cx="9507731" cy="5115439"/>
          </a:xfrm>
          <a:prstGeom prst="rect">
            <a:avLst/>
          </a:prstGeom>
          <a:noFill/>
        </p:spPr>
        <p:txBody>
          <a:bodyPr wrap="square" rtlCol="0">
            <a:spAutoFit/>
          </a:bodyPr>
          <a:lstStyle/>
          <a:p>
            <a:pPr algn="l">
              <a:lnSpc>
                <a:spcPct val="150000"/>
              </a:lnSpc>
            </a:pPr>
            <a:r>
              <a:rPr lang="zh-CN" altLang="en-US" sz="2000" b="1" dirty="0"/>
              <a:t>操作系统是</a:t>
            </a:r>
            <a:r>
              <a:rPr lang="zh-CN" altLang="en-US" sz="2000" b="1" dirty="0">
                <a:solidFill>
                  <a:srgbClr val="FF0000"/>
                </a:solidFill>
              </a:rPr>
              <a:t>中断驱动</a:t>
            </a:r>
            <a:r>
              <a:rPr lang="zh-CN" altLang="en-US" sz="2000" b="1" dirty="0"/>
              <a:t>的，引起进程切换的中断分成一下三种</a:t>
            </a:r>
            <a:endParaRPr lang="en-US" altLang="zh-CN" sz="2000" b="1" dirty="0"/>
          </a:p>
          <a:p>
            <a:pPr marL="342900" indent="-342900" algn="l">
              <a:lnSpc>
                <a:spcPct val="150000"/>
              </a:lnSpc>
              <a:buFont typeface="Wingdings" panose="05000000000000000000" pitchFamily="2" charset="2"/>
              <a:buChar char="Ø"/>
            </a:pPr>
            <a:r>
              <a:rPr lang="zh-CN" altLang="en-US" sz="2000" b="1" dirty="0">
                <a:solidFill>
                  <a:srgbClr val="FF0000"/>
                </a:solidFill>
              </a:rPr>
              <a:t>中断</a:t>
            </a:r>
            <a:r>
              <a:rPr lang="zh-CN" altLang="en-US" sz="2000" b="1" dirty="0"/>
              <a:t>：中断发生时，操作系统保存当前运行进程（称为旧进程）的现场信息，调度新进程运行。</a:t>
            </a:r>
            <a:endParaRPr lang="en-US" altLang="zh-CN" sz="2000" b="1" dirty="0"/>
          </a:p>
          <a:p>
            <a:pPr marL="342900" indent="-342900" algn="l">
              <a:lnSpc>
                <a:spcPct val="150000"/>
              </a:lnSpc>
              <a:buFont typeface="Wingdings" panose="05000000000000000000" pitchFamily="2" charset="2"/>
              <a:buChar char="Ø"/>
            </a:pPr>
            <a:r>
              <a:rPr lang="zh-CN" altLang="en-US" sz="2000" b="1" dirty="0">
                <a:solidFill>
                  <a:srgbClr val="FF0000"/>
                </a:solidFill>
              </a:rPr>
              <a:t>异常</a:t>
            </a:r>
            <a:r>
              <a:rPr lang="zh-CN" altLang="en-US" sz="2000" b="1" dirty="0"/>
              <a:t>：当</a:t>
            </a:r>
            <a:r>
              <a:rPr lang="en-US" altLang="zh-CN" sz="2000" b="1" dirty="0"/>
              <a:t>CPU</a:t>
            </a:r>
            <a:r>
              <a:rPr lang="zh-CN" altLang="en-US" sz="2000" b="1" dirty="0"/>
              <a:t>在一条指令执行时检查到有一个或多个预定义的条件或错误产生时就会产生异常</a:t>
            </a:r>
            <a:endParaRPr lang="en-US" altLang="zh-CN" sz="2000" b="1" dirty="0"/>
          </a:p>
          <a:p>
            <a:pPr marL="342900" indent="-342900" algn="l">
              <a:lnSpc>
                <a:spcPct val="150000"/>
              </a:lnSpc>
              <a:buFont typeface="Wingdings" panose="05000000000000000000" pitchFamily="2" charset="2"/>
              <a:buChar char="Ø"/>
            </a:pPr>
            <a:r>
              <a:rPr lang="zh-CN" altLang="en-US" sz="2000" b="1" dirty="0">
                <a:solidFill>
                  <a:srgbClr val="FF0000"/>
                </a:solidFill>
              </a:rPr>
              <a:t>系统调用</a:t>
            </a:r>
            <a:r>
              <a:rPr lang="zh-CN" altLang="en-US" sz="2000" b="1" dirty="0"/>
              <a:t>：系统调用是对操作系统服务的一种显示请求，阻塞型系统调用发生时，则阻塞当前运行进程，操作系统调度操作系统的内核程序运行</a:t>
            </a:r>
            <a:endParaRPr lang="en-US" altLang="zh-CN" sz="2000" b="1" dirty="0"/>
          </a:p>
          <a:p>
            <a:pPr algn="l">
              <a:lnSpc>
                <a:spcPct val="150000"/>
              </a:lnSpc>
            </a:pPr>
            <a:endParaRPr lang="en-US" altLang="zh-CN" sz="2000" b="1" dirty="0"/>
          </a:p>
          <a:p>
            <a:pPr algn="l">
              <a:lnSpc>
                <a:spcPct val="150000"/>
              </a:lnSpc>
            </a:pPr>
            <a:r>
              <a:rPr lang="zh-CN" altLang="en-US" sz="2000" b="1" dirty="0"/>
              <a:t>       中断发生时，操作系统暂停当前运行进程的执行，将</a:t>
            </a:r>
            <a:r>
              <a:rPr lang="en-US" altLang="zh-CN" sz="2000" b="1" dirty="0"/>
              <a:t>CPU</a:t>
            </a:r>
            <a:r>
              <a:rPr lang="zh-CN" altLang="en-US" sz="2000" b="1" dirty="0"/>
              <a:t>的执行模式切换到核心态，并通过执行进程调度程序选中一个新的就绪进程准备投入运行，这时完成进程上下文切换。</a:t>
            </a:r>
            <a:endParaRPr lang="en-US" altLang="zh-CN" sz="2000" b="1" dirty="0"/>
          </a:p>
        </p:txBody>
      </p:sp>
    </p:spTree>
    <p:extLst>
      <p:ext uri="{BB962C8B-B14F-4D97-AF65-F5344CB8AC3E}">
        <p14:creationId xmlns:p14="http://schemas.microsoft.com/office/powerpoint/2010/main" val="288177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xEl>
                                              <p:pRg st="1" end="1"/>
                                            </p:txEl>
                                          </p:spTgt>
                                        </p:tgtEl>
                                        <p:attrNameLst>
                                          <p:attrName>style.visibility</p:attrName>
                                        </p:attrNameLst>
                                      </p:cBhvr>
                                      <p:to>
                                        <p:strVal val="visible"/>
                                      </p:to>
                                    </p:set>
                                    <p:animEffect transition="in" filter="fade">
                                      <p:cBhvr>
                                        <p:cTn id="7" dur="500"/>
                                        <p:tgtEl>
                                          <p:spTgt spid="17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
                                            <p:txEl>
                                              <p:pRg st="2" end="2"/>
                                            </p:txEl>
                                          </p:spTgt>
                                        </p:tgtEl>
                                        <p:attrNameLst>
                                          <p:attrName>style.visibility</p:attrName>
                                        </p:attrNameLst>
                                      </p:cBhvr>
                                      <p:to>
                                        <p:strVal val="visible"/>
                                      </p:to>
                                    </p:set>
                                    <p:animEffect transition="in" filter="fade">
                                      <p:cBhvr>
                                        <p:cTn id="12" dur="500"/>
                                        <p:tgtEl>
                                          <p:spTgt spid="17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
                                            <p:txEl>
                                              <p:pRg st="3" end="3"/>
                                            </p:txEl>
                                          </p:spTgt>
                                        </p:tgtEl>
                                        <p:attrNameLst>
                                          <p:attrName>style.visibility</p:attrName>
                                        </p:attrNameLst>
                                      </p:cBhvr>
                                      <p:to>
                                        <p:strVal val="visible"/>
                                      </p:to>
                                    </p:set>
                                    <p:animEffect transition="in" filter="fade">
                                      <p:cBhvr>
                                        <p:cTn id="17" dur="500"/>
                                        <p:tgtEl>
                                          <p:spTgt spid="1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文本框 8"/>
          <p:cNvSpPr txBox="1"/>
          <p:nvPr/>
        </p:nvSpPr>
        <p:spPr>
          <a:xfrm>
            <a:off x="0" y="68541"/>
            <a:ext cx="12192000" cy="369332"/>
          </a:xfrm>
          <a:prstGeom prst="rect">
            <a:avLst/>
          </a:prstGeom>
          <a:noFill/>
        </p:spPr>
        <p:txBody>
          <a:bodyPr wrap="square" rtlCol="0">
            <a:spAutoFit/>
          </a:bodyPr>
          <a:lstStyle/>
          <a:p>
            <a:pPr algn="ctr"/>
            <a:r>
              <a:rPr lang="zh-CN" altLang="en-US" dirty="0">
                <a:solidFill>
                  <a:schemeClr val="bg1"/>
                </a:solidFill>
              </a:rPr>
              <a:t>前情提要</a:t>
            </a:r>
          </a:p>
        </p:txBody>
      </p:sp>
      <p:sp>
        <p:nvSpPr>
          <p:cNvPr id="25" name="矩形 24">
            <a:extLst>
              <a:ext uri="{FF2B5EF4-FFF2-40B4-BE49-F238E27FC236}">
                <a16:creationId xmlns:a16="http://schemas.microsoft.com/office/drawing/2014/main" id="{9A1701BF-A612-497A-A888-0424C8B828E1}"/>
              </a:ext>
            </a:extLst>
          </p:cNvPr>
          <p:cNvSpPr/>
          <p:nvPr/>
        </p:nvSpPr>
        <p:spPr>
          <a:xfrm>
            <a:off x="1362729" y="1034632"/>
            <a:ext cx="4659642" cy="2449540"/>
          </a:xfrm>
          <a:prstGeom prst="rect">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701DA512-DD74-46F9-93AF-1194F9BDABB7}"/>
              </a:ext>
            </a:extLst>
          </p:cNvPr>
          <p:cNvSpPr/>
          <p:nvPr/>
        </p:nvSpPr>
        <p:spPr>
          <a:xfrm>
            <a:off x="6150814" y="1034632"/>
            <a:ext cx="4659642" cy="2449540"/>
          </a:xfrm>
          <a:prstGeom prst="rect">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4C3D11C9-66DA-4D28-8742-CAFA7405912D}"/>
              </a:ext>
            </a:extLst>
          </p:cNvPr>
          <p:cNvSpPr/>
          <p:nvPr/>
        </p:nvSpPr>
        <p:spPr>
          <a:xfrm>
            <a:off x="6145054" y="3594517"/>
            <a:ext cx="4659640" cy="2449540"/>
          </a:xfrm>
          <a:prstGeom prst="rect">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FF0FC34-1903-4F5E-9A9D-B32FCD1BC51E}"/>
              </a:ext>
            </a:extLst>
          </p:cNvPr>
          <p:cNvSpPr/>
          <p:nvPr/>
        </p:nvSpPr>
        <p:spPr>
          <a:xfrm>
            <a:off x="1356968" y="3594517"/>
            <a:ext cx="4659640" cy="2449540"/>
          </a:xfrm>
          <a:prstGeom prst="rect">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9A88B36F-D3AE-4551-A0A2-C27E5AFA0353}"/>
              </a:ext>
            </a:extLst>
          </p:cNvPr>
          <p:cNvGrpSpPr/>
          <p:nvPr/>
        </p:nvGrpSpPr>
        <p:grpSpPr>
          <a:xfrm>
            <a:off x="1524608" y="1160070"/>
            <a:ext cx="809837" cy="1113914"/>
            <a:chOff x="611284" y="1140955"/>
            <a:chExt cx="809837" cy="1113914"/>
          </a:xfrm>
        </p:grpSpPr>
        <p:sp>
          <p:nvSpPr>
            <p:cNvPr id="30" name="文本框 29">
              <a:extLst>
                <a:ext uri="{FF2B5EF4-FFF2-40B4-BE49-F238E27FC236}">
                  <a16:creationId xmlns:a16="http://schemas.microsoft.com/office/drawing/2014/main" id="{E914AF59-CB9A-4E48-B2E2-B32DF37EB08D}"/>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31" name="组合 30">
              <a:extLst>
                <a:ext uri="{FF2B5EF4-FFF2-40B4-BE49-F238E27FC236}">
                  <a16:creationId xmlns:a16="http://schemas.microsoft.com/office/drawing/2014/main" id="{1E9B5632-FF08-4AF2-8CC7-4FC8034AA861}"/>
                </a:ext>
              </a:extLst>
            </p:cNvPr>
            <p:cNvGrpSpPr/>
            <p:nvPr/>
          </p:nvGrpSpPr>
          <p:grpSpPr>
            <a:xfrm rot="11641273">
              <a:off x="1059438" y="1140955"/>
              <a:ext cx="246536" cy="1113914"/>
              <a:chOff x="499860" y="916478"/>
              <a:chExt cx="1125740" cy="5086389"/>
            </a:xfrm>
          </p:grpSpPr>
          <p:cxnSp>
            <p:nvCxnSpPr>
              <p:cNvPr id="32" name="直接连接符 31">
                <a:extLst>
                  <a:ext uri="{FF2B5EF4-FFF2-40B4-BE49-F238E27FC236}">
                    <a16:creationId xmlns:a16="http://schemas.microsoft.com/office/drawing/2014/main" id="{CFFB59DF-014B-44E6-89F1-66002D5000A2}"/>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33" name="矩形 32">
                <a:extLst>
                  <a:ext uri="{FF2B5EF4-FFF2-40B4-BE49-F238E27FC236}">
                    <a16:creationId xmlns:a16="http://schemas.microsoft.com/office/drawing/2014/main" id="{07900ABA-BB7F-46B8-8CEE-3FD97881A62F}"/>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34" name="矩形 33">
            <a:extLst>
              <a:ext uri="{FF2B5EF4-FFF2-40B4-BE49-F238E27FC236}">
                <a16:creationId xmlns:a16="http://schemas.microsoft.com/office/drawing/2014/main" id="{57667C09-0C30-4A00-B2A8-9CD8BD159AD5}"/>
              </a:ext>
            </a:extLst>
          </p:cNvPr>
          <p:cNvSpPr/>
          <p:nvPr/>
        </p:nvSpPr>
        <p:spPr>
          <a:xfrm>
            <a:off x="2425671" y="1106374"/>
            <a:ext cx="2954655"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操作系统有哪些特征</a:t>
            </a:r>
            <a:endParaRPr lang="en-US" altLang="zh-CN" sz="2400" b="1" dirty="0">
              <a:solidFill>
                <a:schemeClr val="accent1">
                  <a:lumMod val="50000"/>
                </a:schemeClr>
              </a:solidFill>
            </a:endParaRPr>
          </a:p>
        </p:txBody>
      </p:sp>
      <p:sp>
        <p:nvSpPr>
          <p:cNvPr id="35" name="矩形 34">
            <a:extLst>
              <a:ext uri="{FF2B5EF4-FFF2-40B4-BE49-F238E27FC236}">
                <a16:creationId xmlns:a16="http://schemas.microsoft.com/office/drawing/2014/main" id="{F7BDC2A0-40A9-4AC0-872B-BDD064412DA2}"/>
              </a:ext>
            </a:extLst>
          </p:cNvPr>
          <p:cNvSpPr/>
          <p:nvPr/>
        </p:nvSpPr>
        <p:spPr>
          <a:xfrm>
            <a:off x="2425672" y="1583294"/>
            <a:ext cx="3458662" cy="1332481"/>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400" dirty="0">
                <a:solidFill>
                  <a:srgbClr val="404040"/>
                </a:solidFill>
                <a:latin typeface="+mj-ea"/>
              </a:rPr>
              <a:t>并发性</a:t>
            </a:r>
            <a:endParaRPr lang="en-US" altLang="zh-CN" sz="1400" dirty="0">
              <a:solidFill>
                <a:srgbClr val="404040"/>
              </a:solidFill>
              <a:latin typeface="+mj-ea"/>
            </a:endParaRPr>
          </a:p>
          <a:p>
            <a:pPr marL="285750" indent="-285750">
              <a:lnSpc>
                <a:spcPct val="120000"/>
              </a:lnSpc>
              <a:spcBef>
                <a:spcPts val="600"/>
              </a:spcBef>
              <a:buFont typeface="Arial" panose="020B0604020202020204" pitchFamily="34" charset="0"/>
              <a:buChar char="•"/>
            </a:pPr>
            <a:r>
              <a:rPr lang="zh-CN" altLang="en-US" sz="1400" dirty="0"/>
              <a:t>共享性</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虚拟性</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异步性</a:t>
            </a:r>
          </a:p>
        </p:txBody>
      </p:sp>
      <p:grpSp>
        <p:nvGrpSpPr>
          <p:cNvPr id="36" name="组合 35">
            <a:extLst>
              <a:ext uri="{FF2B5EF4-FFF2-40B4-BE49-F238E27FC236}">
                <a16:creationId xmlns:a16="http://schemas.microsoft.com/office/drawing/2014/main" id="{4CF68CDD-637E-401E-A056-92C816B457AC}"/>
              </a:ext>
            </a:extLst>
          </p:cNvPr>
          <p:cNvGrpSpPr/>
          <p:nvPr/>
        </p:nvGrpSpPr>
        <p:grpSpPr>
          <a:xfrm>
            <a:off x="6325208" y="1160070"/>
            <a:ext cx="809837" cy="1113914"/>
            <a:chOff x="611284" y="1140955"/>
            <a:chExt cx="809837" cy="1113914"/>
          </a:xfrm>
        </p:grpSpPr>
        <p:sp>
          <p:nvSpPr>
            <p:cNvPr id="37" name="文本框 36">
              <a:extLst>
                <a:ext uri="{FF2B5EF4-FFF2-40B4-BE49-F238E27FC236}">
                  <a16:creationId xmlns:a16="http://schemas.microsoft.com/office/drawing/2014/main" id="{3BA23525-DA77-4E8A-B7E9-0C945BAD4E6E}"/>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38" name="组合 37">
              <a:extLst>
                <a:ext uri="{FF2B5EF4-FFF2-40B4-BE49-F238E27FC236}">
                  <a16:creationId xmlns:a16="http://schemas.microsoft.com/office/drawing/2014/main" id="{60B5C82A-642C-4909-A979-5EDF7053CEB6}"/>
                </a:ext>
              </a:extLst>
            </p:cNvPr>
            <p:cNvGrpSpPr/>
            <p:nvPr/>
          </p:nvGrpSpPr>
          <p:grpSpPr>
            <a:xfrm rot="11641273">
              <a:off x="1059438" y="1140955"/>
              <a:ext cx="246536" cy="1113914"/>
              <a:chOff x="499860" y="916478"/>
              <a:chExt cx="1125740" cy="5086389"/>
            </a:xfrm>
          </p:grpSpPr>
          <p:cxnSp>
            <p:nvCxnSpPr>
              <p:cNvPr id="39" name="直接连接符 38">
                <a:extLst>
                  <a:ext uri="{FF2B5EF4-FFF2-40B4-BE49-F238E27FC236}">
                    <a16:creationId xmlns:a16="http://schemas.microsoft.com/office/drawing/2014/main" id="{C5A355F5-1021-4885-9CFD-61DB5AF05427}"/>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40" name="矩形 39">
                <a:extLst>
                  <a:ext uri="{FF2B5EF4-FFF2-40B4-BE49-F238E27FC236}">
                    <a16:creationId xmlns:a16="http://schemas.microsoft.com/office/drawing/2014/main" id="{9C4DA397-7B61-4895-9C5B-2A0449EC3F9F}"/>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41" name="矩形 40">
            <a:extLst>
              <a:ext uri="{FF2B5EF4-FFF2-40B4-BE49-F238E27FC236}">
                <a16:creationId xmlns:a16="http://schemas.microsoft.com/office/drawing/2014/main" id="{9AA2A5AA-7862-41FA-AB52-FB2E1A72E61D}"/>
              </a:ext>
            </a:extLst>
          </p:cNvPr>
          <p:cNvSpPr/>
          <p:nvPr/>
        </p:nvSpPr>
        <p:spPr>
          <a:xfrm>
            <a:off x="7226271" y="1106374"/>
            <a:ext cx="2646878"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操作系统主要功能</a:t>
            </a:r>
            <a:endParaRPr lang="en-US" altLang="zh-CN" sz="2400" b="1" dirty="0">
              <a:solidFill>
                <a:schemeClr val="accent1">
                  <a:lumMod val="50000"/>
                </a:schemeClr>
              </a:solidFill>
            </a:endParaRPr>
          </a:p>
        </p:txBody>
      </p:sp>
      <p:sp>
        <p:nvSpPr>
          <p:cNvPr id="42" name="矩形 41">
            <a:extLst>
              <a:ext uri="{FF2B5EF4-FFF2-40B4-BE49-F238E27FC236}">
                <a16:creationId xmlns:a16="http://schemas.microsoft.com/office/drawing/2014/main" id="{9AD8BCE8-A87D-4554-971B-C7715AE18DA0}"/>
              </a:ext>
            </a:extLst>
          </p:cNvPr>
          <p:cNvSpPr/>
          <p:nvPr/>
        </p:nvSpPr>
        <p:spPr>
          <a:xfrm>
            <a:off x="7226272" y="1583294"/>
            <a:ext cx="3458662" cy="166795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400" dirty="0"/>
              <a:t>处理机管理</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存储器管理</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设备管理</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文件管理</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用户接口</a:t>
            </a:r>
          </a:p>
        </p:txBody>
      </p:sp>
      <p:grpSp>
        <p:nvGrpSpPr>
          <p:cNvPr id="47" name="组合 46">
            <a:extLst>
              <a:ext uri="{FF2B5EF4-FFF2-40B4-BE49-F238E27FC236}">
                <a16:creationId xmlns:a16="http://schemas.microsoft.com/office/drawing/2014/main" id="{5758E6E1-C0CD-40D1-8748-29D2570C8C5B}"/>
              </a:ext>
            </a:extLst>
          </p:cNvPr>
          <p:cNvGrpSpPr/>
          <p:nvPr/>
        </p:nvGrpSpPr>
        <p:grpSpPr>
          <a:xfrm>
            <a:off x="1501268" y="3750870"/>
            <a:ext cx="809837" cy="1113914"/>
            <a:chOff x="611284" y="1140955"/>
            <a:chExt cx="809837" cy="1113914"/>
          </a:xfrm>
        </p:grpSpPr>
        <p:sp>
          <p:nvSpPr>
            <p:cNvPr id="48" name="文本框 47">
              <a:extLst>
                <a:ext uri="{FF2B5EF4-FFF2-40B4-BE49-F238E27FC236}">
                  <a16:creationId xmlns:a16="http://schemas.microsoft.com/office/drawing/2014/main" id="{54AB36C7-0227-4183-9FF7-A8F3CDA7C17B}"/>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49" name="组合 48">
              <a:extLst>
                <a:ext uri="{FF2B5EF4-FFF2-40B4-BE49-F238E27FC236}">
                  <a16:creationId xmlns:a16="http://schemas.microsoft.com/office/drawing/2014/main" id="{91611BC3-690C-4F24-8C28-8A834154AF38}"/>
                </a:ext>
              </a:extLst>
            </p:cNvPr>
            <p:cNvGrpSpPr/>
            <p:nvPr/>
          </p:nvGrpSpPr>
          <p:grpSpPr>
            <a:xfrm rot="11641273">
              <a:off x="1059438" y="1140955"/>
              <a:ext cx="246536" cy="1113914"/>
              <a:chOff x="499860" y="916478"/>
              <a:chExt cx="1125740" cy="5086389"/>
            </a:xfrm>
          </p:grpSpPr>
          <p:cxnSp>
            <p:nvCxnSpPr>
              <p:cNvPr id="50" name="直接连接符 49">
                <a:extLst>
                  <a:ext uri="{FF2B5EF4-FFF2-40B4-BE49-F238E27FC236}">
                    <a16:creationId xmlns:a16="http://schemas.microsoft.com/office/drawing/2014/main" id="{4BB7A47B-A2F0-4CAB-9679-157AAEE657B5}"/>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1" name="矩形 50">
                <a:extLst>
                  <a:ext uri="{FF2B5EF4-FFF2-40B4-BE49-F238E27FC236}">
                    <a16:creationId xmlns:a16="http://schemas.microsoft.com/office/drawing/2014/main" id="{0BD4121E-C3E8-49BF-9A30-C3386D6FF6FD}"/>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52" name="矩形 51">
            <a:extLst>
              <a:ext uri="{FF2B5EF4-FFF2-40B4-BE49-F238E27FC236}">
                <a16:creationId xmlns:a16="http://schemas.microsoft.com/office/drawing/2014/main" id="{8D039D22-CAF5-45B1-95DF-DA7270C2B229}"/>
              </a:ext>
            </a:extLst>
          </p:cNvPr>
          <p:cNvSpPr/>
          <p:nvPr/>
        </p:nvSpPr>
        <p:spPr>
          <a:xfrm>
            <a:off x="2402331" y="3697174"/>
            <a:ext cx="3570208"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操作系统的三种基本类型</a:t>
            </a:r>
            <a:endParaRPr lang="en-US" altLang="zh-CN" sz="2400" b="1" dirty="0">
              <a:solidFill>
                <a:schemeClr val="accent1">
                  <a:lumMod val="50000"/>
                </a:schemeClr>
              </a:solidFill>
            </a:endParaRPr>
          </a:p>
        </p:txBody>
      </p:sp>
      <p:sp>
        <p:nvSpPr>
          <p:cNvPr id="53" name="矩形 52">
            <a:extLst>
              <a:ext uri="{FF2B5EF4-FFF2-40B4-BE49-F238E27FC236}">
                <a16:creationId xmlns:a16="http://schemas.microsoft.com/office/drawing/2014/main" id="{3CC9D2D6-3F7B-40B3-BBFD-341CCDB91D85}"/>
              </a:ext>
            </a:extLst>
          </p:cNvPr>
          <p:cNvSpPr/>
          <p:nvPr/>
        </p:nvSpPr>
        <p:spPr>
          <a:xfrm>
            <a:off x="2402332" y="4174094"/>
            <a:ext cx="3458662" cy="997004"/>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400" dirty="0"/>
              <a:t>批处理操作系统</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分时操作系统</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实时操作系统</a:t>
            </a:r>
          </a:p>
        </p:txBody>
      </p:sp>
      <p:grpSp>
        <p:nvGrpSpPr>
          <p:cNvPr id="54" name="组合 53">
            <a:extLst>
              <a:ext uri="{FF2B5EF4-FFF2-40B4-BE49-F238E27FC236}">
                <a16:creationId xmlns:a16="http://schemas.microsoft.com/office/drawing/2014/main" id="{21E163AB-FBF5-42E3-A6E5-A4832F6860E9}"/>
              </a:ext>
            </a:extLst>
          </p:cNvPr>
          <p:cNvGrpSpPr/>
          <p:nvPr/>
        </p:nvGrpSpPr>
        <p:grpSpPr>
          <a:xfrm>
            <a:off x="6301868" y="3750870"/>
            <a:ext cx="809837" cy="1113914"/>
            <a:chOff x="611284" y="1140955"/>
            <a:chExt cx="809837" cy="1113914"/>
          </a:xfrm>
        </p:grpSpPr>
        <p:sp>
          <p:nvSpPr>
            <p:cNvPr id="55" name="文本框 54">
              <a:extLst>
                <a:ext uri="{FF2B5EF4-FFF2-40B4-BE49-F238E27FC236}">
                  <a16:creationId xmlns:a16="http://schemas.microsoft.com/office/drawing/2014/main" id="{359D0966-A1F0-4FC3-BE3D-2BD3DE7BEDE1}"/>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04</a:t>
              </a:r>
              <a:endParaRPr lang="zh-CN" altLang="en-US" sz="4400" dirty="0">
                <a:solidFill>
                  <a:schemeClr val="accent1">
                    <a:lumMod val="50000"/>
                  </a:schemeClr>
                </a:solidFill>
              </a:endParaRPr>
            </a:p>
          </p:txBody>
        </p:sp>
        <p:grpSp>
          <p:nvGrpSpPr>
            <p:cNvPr id="56" name="组合 55">
              <a:extLst>
                <a:ext uri="{FF2B5EF4-FFF2-40B4-BE49-F238E27FC236}">
                  <a16:creationId xmlns:a16="http://schemas.microsoft.com/office/drawing/2014/main" id="{7D326EEA-AAAC-4207-9F07-A972941B2EFE}"/>
                </a:ext>
              </a:extLst>
            </p:cNvPr>
            <p:cNvGrpSpPr/>
            <p:nvPr/>
          </p:nvGrpSpPr>
          <p:grpSpPr>
            <a:xfrm rot="11641273">
              <a:off x="1059438" y="1140955"/>
              <a:ext cx="246536" cy="1113914"/>
              <a:chOff x="499860" y="916478"/>
              <a:chExt cx="1125740" cy="5086389"/>
            </a:xfrm>
          </p:grpSpPr>
          <p:cxnSp>
            <p:nvCxnSpPr>
              <p:cNvPr id="57" name="直接连接符 56">
                <a:extLst>
                  <a:ext uri="{FF2B5EF4-FFF2-40B4-BE49-F238E27FC236}">
                    <a16:creationId xmlns:a16="http://schemas.microsoft.com/office/drawing/2014/main" id="{CD2B54D8-C218-49FD-972B-7D9CEAE7FBF5}"/>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8" name="矩形 57">
                <a:extLst>
                  <a:ext uri="{FF2B5EF4-FFF2-40B4-BE49-F238E27FC236}">
                    <a16:creationId xmlns:a16="http://schemas.microsoft.com/office/drawing/2014/main" id="{265CCBB4-D9E9-48CC-8577-469E6A6BAD83}"/>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70" name="矩形 69">
            <a:extLst>
              <a:ext uri="{FF2B5EF4-FFF2-40B4-BE49-F238E27FC236}">
                <a16:creationId xmlns:a16="http://schemas.microsoft.com/office/drawing/2014/main" id="{3C82829A-C50B-46CF-8907-B8A2803EF8A3}"/>
              </a:ext>
            </a:extLst>
          </p:cNvPr>
          <p:cNvSpPr/>
          <p:nvPr/>
        </p:nvSpPr>
        <p:spPr>
          <a:xfrm>
            <a:off x="7202931" y="3697174"/>
            <a:ext cx="326243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系统内核执行哪些操作</a:t>
            </a:r>
            <a:endParaRPr lang="en-US" altLang="zh-CN" sz="2400" b="1" dirty="0">
              <a:solidFill>
                <a:schemeClr val="accent1">
                  <a:lumMod val="50000"/>
                </a:schemeClr>
              </a:solidFill>
            </a:endParaRPr>
          </a:p>
        </p:txBody>
      </p:sp>
      <p:sp>
        <p:nvSpPr>
          <p:cNvPr id="71" name="矩形 70">
            <a:extLst>
              <a:ext uri="{FF2B5EF4-FFF2-40B4-BE49-F238E27FC236}">
                <a16:creationId xmlns:a16="http://schemas.microsoft.com/office/drawing/2014/main" id="{5F63141D-9080-4325-B99F-65FA61201596}"/>
              </a:ext>
            </a:extLst>
          </p:cNvPr>
          <p:cNvSpPr/>
          <p:nvPr/>
        </p:nvSpPr>
        <p:spPr>
          <a:xfrm>
            <a:off x="7202932" y="4174094"/>
            <a:ext cx="3458662" cy="1332481"/>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400" dirty="0"/>
              <a:t>时钟管理</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中断机制</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原语</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系统控制的数据结构及处理</a:t>
            </a:r>
          </a:p>
        </p:txBody>
      </p:sp>
      <p:sp>
        <p:nvSpPr>
          <p:cNvPr id="72" name="矩形 71">
            <a:extLst>
              <a:ext uri="{FF2B5EF4-FFF2-40B4-BE49-F238E27FC236}">
                <a16:creationId xmlns:a16="http://schemas.microsoft.com/office/drawing/2014/main" id="{9282C9B0-6C37-40D7-BB47-D49DD8B3C5C1}"/>
              </a:ext>
            </a:extLst>
          </p:cNvPr>
          <p:cNvSpPr/>
          <p:nvPr/>
        </p:nvSpPr>
        <p:spPr>
          <a:xfrm rot="2646635">
            <a:off x="5601322" y="3050056"/>
            <a:ext cx="953974" cy="95397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4058719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1000"/>
                                        <p:tgtEl>
                                          <p:spTgt spid="42"/>
                                        </p:tgtEl>
                                      </p:cBhvr>
                                    </p:animEffect>
                                    <p:anim calcmode="lin" valueType="num">
                                      <p:cBhvr>
                                        <p:cTn id="15" dur="1000" fill="hold"/>
                                        <p:tgtEl>
                                          <p:spTgt spid="42"/>
                                        </p:tgtEl>
                                        <p:attrNameLst>
                                          <p:attrName>ppt_x</p:attrName>
                                        </p:attrNameLst>
                                      </p:cBhvr>
                                      <p:tavLst>
                                        <p:tav tm="0">
                                          <p:val>
                                            <p:strVal val="#ppt_x"/>
                                          </p:val>
                                        </p:tav>
                                        <p:tav tm="100000">
                                          <p:val>
                                            <p:strVal val="#ppt_x"/>
                                          </p:val>
                                        </p:tav>
                                      </p:tavLst>
                                    </p:anim>
                                    <p:anim calcmode="lin" valueType="num">
                                      <p:cBhvr>
                                        <p:cTn id="1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1000"/>
                                        <p:tgtEl>
                                          <p:spTgt spid="53"/>
                                        </p:tgtEl>
                                      </p:cBhvr>
                                    </p:animEffect>
                                    <p:anim calcmode="lin" valueType="num">
                                      <p:cBhvr>
                                        <p:cTn id="22" dur="1000" fill="hold"/>
                                        <p:tgtEl>
                                          <p:spTgt spid="53"/>
                                        </p:tgtEl>
                                        <p:attrNameLst>
                                          <p:attrName>ppt_x</p:attrName>
                                        </p:attrNameLst>
                                      </p:cBhvr>
                                      <p:tavLst>
                                        <p:tav tm="0">
                                          <p:val>
                                            <p:strVal val="#ppt_x"/>
                                          </p:val>
                                        </p:tav>
                                        <p:tav tm="100000">
                                          <p:val>
                                            <p:strVal val="#ppt_x"/>
                                          </p:val>
                                        </p:tav>
                                      </p:tavLst>
                                    </p:anim>
                                    <p:anim calcmode="lin" valueType="num">
                                      <p:cBhvr>
                                        <p:cTn id="23"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1000"/>
                                        <p:tgtEl>
                                          <p:spTgt spid="71"/>
                                        </p:tgtEl>
                                      </p:cBhvr>
                                    </p:animEffect>
                                    <p:anim calcmode="lin" valueType="num">
                                      <p:cBhvr>
                                        <p:cTn id="29" dur="1000" fill="hold"/>
                                        <p:tgtEl>
                                          <p:spTgt spid="71"/>
                                        </p:tgtEl>
                                        <p:attrNameLst>
                                          <p:attrName>ppt_x</p:attrName>
                                        </p:attrNameLst>
                                      </p:cBhvr>
                                      <p:tavLst>
                                        <p:tav tm="0">
                                          <p:val>
                                            <p:strVal val="#ppt_x"/>
                                          </p:val>
                                        </p:tav>
                                        <p:tav tm="100000">
                                          <p:val>
                                            <p:strVal val="#ppt_x"/>
                                          </p:val>
                                        </p:tav>
                                      </p:tavLst>
                                    </p:anim>
                                    <p:anim calcmode="lin" valueType="num">
                                      <p:cBhvr>
                                        <p:cTn id="30"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2" grpId="0"/>
      <p:bldP spid="53" grpId="0"/>
      <p:bldP spid="7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square" rtlCol="0">
            <a:spAutoFit/>
          </a:bodyPr>
          <a:lstStyle/>
          <a:p>
            <a:r>
              <a:rPr lang="en-US" altLang="zh-CN" dirty="0"/>
              <a:t>01 </a:t>
            </a:r>
            <a:r>
              <a:rPr lang="zh-CN" altLang="en-US" dirty="0"/>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p:spPr>
        <p:txBody>
          <a:bodyPr/>
          <a:lstStyle/>
          <a:p>
            <a:pPr algn="ctr"/>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415772" cy="461665"/>
          </a:xfrm>
          <a:prstGeom prst="rect">
            <a:avLst/>
          </a:prstGeom>
          <a:noFill/>
        </p:spPr>
        <p:txBody>
          <a:bodyPr wrap="none" rtlCol="0">
            <a:spAutoFit/>
          </a:bodyPr>
          <a:lstStyle/>
          <a:p>
            <a:r>
              <a:rPr lang="zh-CN" altLang="en-US" sz="2400" b="1" dirty="0">
                <a:solidFill>
                  <a:srgbClr val="FF0000"/>
                </a:solidFill>
              </a:rPr>
              <a:t>进程切换</a:t>
            </a:r>
            <a:endParaRPr lang="en-US" altLang="zh-CN" sz="2400" b="1" dirty="0">
              <a:solidFill>
                <a:srgbClr val="FF0000"/>
              </a:solidFill>
            </a:endParaRPr>
          </a:p>
        </p:txBody>
      </p:sp>
      <p:sp>
        <p:nvSpPr>
          <p:cNvPr id="25" name="Line 25">
            <a:extLst>
              <a:ext uri="{FF2B5EF4-FFF2-40B4-BE49-F238E27FC236}">
                <a16:creationId xmlns:a16="http://schemas.microsoft.com/office/drawing/2014/main" id="{1A3FF78A-861D-4FC7-B9A9-BA69C1F23E77}"/>
              </a:ext>
            </a:extLst>
          </p:cNvPr>
          <p:cNvSpPr>
            <a:spLocks noChangeShapeType="1"/>
          </p:cNvSpPr>
          <p:nvPr/>
        </p:nvSpPr>
        <p:spPr bwMode="auto">
          <a:xfrm>
            <a:off x="10481842" y="2157085"/>
            <a:ext cx="0" cy="2981325"/>
          </a:xfrm>
          <a:prstGeom prst="line">
            <a:avLst/>
          </a:prstGeom>
          <a:noFill/>
          <a:ln w="28575"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26" name="Line 49">
            <a:extLst>
              <a:ext uri="{FF2B5EF4-FFF2-40B4-BE49-F238E27FC236}">
                <a16:creationId xmlns:a16="http://schemas.microsoft.com/office/drawing/2014/main" id="{9418229E-D1A8-42E9-A686-86BFA0E702F0}"/>
              </a:ext>
            </a:extLst>
          </p:cNvPr>
          <p:cNvSpPr>
            <a:spLocks noChangeShapeType="1"/>
          </p:cNvSpPr>
          <p:nvPr/>
        </p:nvSpPr>
        <p:spPr bwMode="auto">
          <a:xfrm>
            <a:off x="8970542" y="3481060"/>
            <a:ext cx="1739900" cy="0"/>
          </a:xfrm>
          <a:prstGeom prst="line">
            <a:avLst/>
          </a:prstGeom>
          <a:noFill/>
          <a:ln w="28575" cmpd="sng">
            <a:solidFill>
              <a:srgbClr val="11576A"/>
            </a:solidFill>
            <a:prstDash val="lgDash"/>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grpSp>
        <p:nvGrpSpPr>
          <p:cNvPr id="27" name="组合 26">
            <a:extLst>
              <a:ext uri="{FF2B5EF4-FFF2-40B4-BE49-F238E27FC236}">
                <a16:creationId xmlns:a16="http://schemas.microsoft.com/office/drawing/2014/main" id="{9B9F2ADE-F4C2-463C-9C7A-70389AD18C59}"/>
              </a:ext>
            </a:extLst>
          </p:cNvPr>
          <p:cNvGrpSpPr/>
          <p:nvPr/>
        </p:nvGrpSpPr>
        <p:grpSpPr>
          <a:xfrm>
            <a:off x="5905916" y="2414260"/>
            <a:ext cx="1007007" cy="775455"/>
            <a:chOff x="2554032" y="1407998"/>
            <a:chExt cx="1007007" cy="775455"/>
          </a:xfrm>
        </p:grpSpPr>
        <p:sp>
          <p:nvSpPr>
            <p:cNvPr id="28" name="Line 17">
              <a:extLst>
                <a:ext uri="{FF2B5EF4-FFF2-40B4-BE49-F238E27FC236}">
                  <a16:creationId xmlns:a16="http://schemas.microsoft.com/office/drawing/2014/main" id="{976CCBC8-85A3-44DF-8D21-AD4C3926A0BE}"/>
                </a:ext>
              </a:extLst>
            </p:cNvPr>
            <p:cNvSpPr>
              <a:spLocks noChangeShapeType="1"/>
            </p:cNvSpPr>
            <p:nvPr/>
          </p:nvSpPr>
          <p:spPr bwMode="auto">
            <a:xfrm>
              <a:off x="2694483" y="1722323"/>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29" name="Line 18">
              <a:extLst>
                <a:ext uri="{FF2B5EF4-FFF2-40B4-BE49-F238E27FC236}">
                  <a16:creationId xmlns:a16="http://schemas.microsoft.com/office/drawing/2014/main" id="{0D38590C-77D8-48C6-9C8E-6B643FE3B4A1}"/>
                </a:ext>
              </a:extLst>
            </p:cNvPr>
            <p:cNvSpPr>
              <a:spLocks noChangeShapeType="1"/>
            </p:cNvSpPr>
            <p:nvPr/>
          </p:nvSpPr>
          <p:spPr bwMode="auto">
            <a:xfrm>
              <a:off x="2694483" y="1769948"/>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30" name="Line 19">
              <a:extLst>
                <a:ext uri="{FF2B5EF4-FFF2-40B4-BE49-F238E27FC236}">
                  <a16:creationId xmlns:a16="http://schemas.microsoft.com/office/drawing/2014/main" id="{F15734EF-AA5B-4D0D-8385-E3A82C021277}"/>
                </a:ext>
              </a:extLst>
            </p:cNvPr>
            <p:cNvSpPr>
              <a:spLocks noChangeShapeType="1"/>
            </p:cNvSpPr>
            <p:nvPr/>
          </p:nvSpPr>
          <p:spPr bwMode="auto">
            <a:xfrm>
              <a:off x="2694483" y="1817573"/>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31" name="Line 20">
              <a:extLst>
                <a:ext uri="{FF2B5EF4-FFF2-40B4-BE49-F238E27FC236}">
                  <a16:creationId xmlns:a16="http://schemas.microsoft.com/office/drawing/2014/main" id="{A17A8511-7083-43B9-854C-3B8227B58D8E}"/>
                </a:ext>
              </a:extLst>
            </p:cNvPr>
            <p:cNvSpPr>
              <a:spLocks noChangeShapeType="1"/>
            </p:cNvSpPr>
            <p:nvPr/>
          </p:nvSpPr>
          <p:spPr bwMode="auto">
            <a:xfrm>
              <a:off x="2694483" y="1865198"/>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32" name="Line 21">
              <a:extLst>
                <a:ext uri="{FF2B5EF4-FFF2-40B4-BE49-F238E27FC236}">
                  <a16:creationId xmlns:a16="http://schemas.microsoft.com/office/drawing/2014/main" id="{17356CDB-9F63-4084-80DB-FF7BC1FBBB0A}"/>
                </a:ext>
              </a:extLst>
            </p:cNvPr>
            <p:cNvSpPr>
              <a:spLocks noChangeShapeType="1"/>
            </p:cNvSpPr>
            <p:nvPr/>
          </p:nvSpPr>
          <p:spPr bwMode="auto">
            <a:xfrm>
              <a:off x="2694483" y="1912823"/>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33" name="Text Box 23">
              <a:extLst>
                <a:ext uri="{FF2B5EF4-FFF2-40B4-BE49-F238E27FC236}">
                  <a16:creationId xmlns:a16="http://schemas.microsoft.com/office/drawing/2014/main" id="{2E83FE0C-B849-43B3-80D1-E77694724F7D}"/>
                </a:ext>
              </a:extLst>
            </p:cNvPr>
            <p:cNvSpPr txBox="1">
              <a:spLocks noChangeArrowheads="1"/>
            </p:cNvSpPr>
            <p:nvPr/>
          </p:nvSpPr>
          <p:spPr bwMode="auto">
            <a:xfrm>
              <a:off x="2554032" y="1875676"/>
              <a:ext cx="100700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en-US" sz="1400" b="1" i="1" dirty="0">
                  <a:solidFill>
                    <a:srgbClr val="11576A"/>
                  </a:solidFill>
                  <a:latin typeface="微软雅黑" pitchFamily="34" charset="-122"/>
                  <a:ea typeface="微软雅黑" pitchFamily="34" charset="-122"/>
                  <a:cs typeface="SimSun" charset="0"/>
                </a:rPr>
                <a:t>k</a:t>
              </a:r>
              <a:r>
                <a:rPr lang="en-US" sz="1400" b="1" dirty="0">
                  <a:solidFill>
                    <a:srgbClr val="11576A"/>
                  </a:solidFill>
                  <a:latin typeface="微软雅黑" pitchFamily="34" charset="-122"/>
                  <a:ea typeface="微软雅黑" pitchFamily="34" charset="-122"/>
                  <a:cs typeface="SimSun" charset="0"/>
                </a:rPr>
                <a:t>: </a:t>
              </a:r>
              <a:r>
                <a:rPr lang="en-US" sz="1400" b="1" dirty="0">
                  <a:solidFill>
                    <a:schemeClr val="hlink"/>
                  </a:solidFill>
                  <a:latin typeface="微软雅黑" pitchFamily="34" charset="-122"/>
                  <a:ea typeface="微软雅黑" pitchFamily="34" charset="-122"/>
                  <a:cs typeface="SimSun" charset="0"/>
                </a:rPr>
                <a:t>sleep()</a:t>
              </a:r>
              <a:endParaRPr lang="en-US" sz="1400" b="1" dirty="0">
                <a:latin typeface="微软雅黑" pitchFamily="34" charset="-122"/>
                <a:ea typeface="微软雅黑" pitchFamily="34" charset="-122"/>
                <a:cs typeface="SimSun" charset="0"/>
              </a:endParaRPr>
            </a:p>
          </p:txBody>
        </p:sp>
        <p:sp>
          <p:nvSpPr>
            <p:cNvPr id="34" name="Text Box 78">
              <a:extLst>
                <a:ext uri="{FF2B5EF4-FFF2-40B4-BE49-F238E27FC236}">
                  <a16:creationId xmlns:a16="http://schemas.microsoft.com/office/drawing/2014/main" id="{BD0CB499-D58D-4478-B211-3D73DD2C931D}"/>
                </a:ext>
              </a:extLst>
            </p:cNvPr>
            <p:cNvSpPr txBox="1">
              <a:spLocks noChangeArrowheads="1"/>
            </p:cNvSpPr>
            <p:nvPr/>
          </p:nvSpPr>
          <p:spPr bwMode="auto">
            <a:xfrm>
              <a:off x="2605583" y="1407998"/>
              <a:ext cx="85151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en-US" sz="1800" b="1">
                  <a:solidFill>
                    <a:srgbClr val="11576A"/>
                  </a:solidFill>
                  <a:latin typeface="微软雅黑" pitchFamily="34" charset="-122"/>
                  <a:ea typeface="微软雅黑" pitchFamily="34" charset="-122"/>
                  <a:cs typeface="SimSun" charset="0"/>
                </a:rPr>
                <a:t>main{</a:t>
              </a:r>
            </a:p>
          </p:txBody>
        </p:sp>
      </p:grpSp>
      <p:grpSp>
        <p:nvGrpSpPr>
          <p:cNvPr id="35" name="组合 34">
            <a:extLst>
              <a:ext uri="{FF2B5EF4-FFF2-40B4-BE49-F238E27FC236}">
                <a16:creationId xmlns:a16="http://schemas.microsoft.com/office/drawing/2014/main" id="{6A6527C0-B0C4-4810-A034-EE8A1F2CC040}"/>
              </a:ext>
            </a:extLst>
          </p:cNvPr>
          <p:cNvGrpSpPr/>
          <p:nvPr/>
        </p:nvGrpSpPr>
        <p:grpSpPr>
          <a:xfrm>
            <a:off x="5868568" y="2068272"/>
            <a:ext cx="5871740" cy="419855"/>
            <a:chOff x="2516684" y="1062010"/>
            <a:chExt cx="5871740" cy="419855"/>
          </a:xfrm>
        </p:grpSpPr>
        <p:sp>
          <p:nvSpPr>
            <p:cNvPr id="36" name="Text Box 12">
              <a:extLst>
                <a:ext uri="{FF2B5EF4-FFF2-40B4-BE49-F238E27FC236}">
                  <a16:creationId xmlns:a16="http://schemas.microsoft.com/office/drawing/2014/main" id="{CA142A00-E51A-4E98-A78B-2D7D22A6D03A}"/>
                </a:ext>
              </a:extLst>
            </p:cNvPr>
            <p:cNvSpPr txBox="1">
              <a:spLocks noChangeArrowheads="1"/>
            </p:cNvSpPr>
            <p:nvPr/>
          </p:nvSpPr>
          <p:spPr bwMode="auto">
            <a:xfrm>
              <a:off x="2516684" y="1081755"/>
              <a:ext cx="95586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zh-CN" altLang="en-US" sz="2000" b="1">
                  <a:solidFill>
                    <a:srgbClr val="11576A"/>
                  </a:solidFill>
                  <a:latin typeface="微软雅黑" pitchFamily="34" charset="-122"/>
                  <a:ea typeface="微软雅黑" pitchFamily="34" charset="-122"/>
                  <a:cs typeface="SimSun" charset="0"/>
                </a:rPr>
                <a:t>程序</a:t>
              </a:r>
              <a:r>
                <a:rPr lang="en-US" sz="2000" b="1">
                  <a:solidFill>
                    <a:srgbClr val="11576A"/>
                  </a:solidFill>
                  <a:latin typeface="微软雅黑" pitchFamily="34" charset="-122"/>
                  <a:ea typeface="微软雅黑" pitchFamily="34" charset="-122"/>
                  <a:cs typeface="SimSun" charset="0"/>
                </a:rPr>
                <a:t> 1</a:t>
              </a:r>
            </a:p>
          </p:txBody>
        </p:sp>
        <p:sp>
          <p:nvSpPr>
            <p:cNvPr id="37" name="Text Box 13">
              <a:extLst>
                <a:ext uri="{FF2B5EF4-FFF2-40B4-BE49-F238E27FC236}">
                  <a16:creationId xmlns:a16="http://schemas.microsoft.com/office/drawing/2014/main" id="{A29D993C-17EA-4BEA-9F32-A06568584B10}"/>
                </a:ext>
              </a:extLst>
            </p:cNvPr>
            <p:cNvSpPr txBox="1">
              <a:spLocks noChangeArrowheads="1"/>
            </p:cNvSpPr>
            <p:nvPr/>
          </p:nvSpPr>
          <p:spPr bwMode="auto">
            <a:xfrm>
              <a:off x="5818684" y="1062705"/>
              <a:ext cx="95586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zh-CN" altLang="en-US" sz="2000" b="1">
                  <a:solidFill>
                    <a:srgbClr val="11576A"/>
                  </a:solidFill>
                  <a:latin typeface="微软雅黑" pitchFamily="34" charset="-122"/>
                  <a:ea typeface="微软雅黑" pitchFamily="34" charset="-122"/>
                  <a:cs typeface="SimSun" charset="0"/>
                </a:rPr>
                <a:t>程序</a:t>
              </a:r>
              <a:r>
                <a:rPr lang="en-US" sz="2000" b="1">
                  <a:solidFill>
                    <a:srgbClr val="11576A"/>
                  </a:solidFill>
                  <a:latin typeface="微软雅黑" pitchFamily="34" charset="-122"/>
                  <a:ea typeface="微软雅黑" pitchFamily="34" charset="-122"/>
                  <a:cs typeface="SimSun" charset="0"/>
                </a:rPr>
                <a:t> 2</a:t>
              </a:r>
            </a:p>
          </p:txBody>
        </p:sp>
        <p:sp>
          <p:nvSpPr>
            <p:cNvPr id="38" name="Text Box 14">
              <a:extLst>
                <a:ext uri="{FF2B5EF4-FFF2-40B4-BE49-F238E27FC236}">
                  <a16:creationId xmlns:a16="http://schemas.microsoft.com/office/drawing/2014/main" id="{3D91D18D-1511-4668-9420-249F97BC865E}"/>
                </a:ext>
              </a:extLst>
            </p:cNvPr>
            <p:cNvSpPr txBox="1">
              <a:spLocks noChangeArrowheads="1"/>
            </p:cNvSpPr>
            <p:nvPr/>
          </p:nvSpPr>
          <p:spPr bwMode="auto">
            <a:xfrm>
              <a:off x="4141266" y="1062010"/>
              <a:ext cx="121058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zh-CN" altLang="en-US" sz="2000" b="1">
                  <a:solidFill>
                    <a:srgbClr val="11576A"/>
                  </a:solidFill>
                  <a:latin typeface="微软雅黑" pitchFamily="34" charset="-122"/>
                  <a:ea typeface="微软雅黑" pitchFamily="34" charset="-122"/>
                  <a:cs typeface="SimSun" charset="0"/>
                </a:rPr>
                <a:t>操作系统</a:t>
              </a:r>
              <a:endParaRPr lang="en-US" sz="2000" b="1">
                <a:solidFill>
                  <a:srgbClr val="11576A"/>
                </a:solidFill>
                <a:latin typeface="微软雅黑" pitchFamily="34" charset="-122"/>
                <a:ea typeface="微软雅黑" pitchFamily="34" charset="-122"/>
                <a:cs typeface="SimSun" charset="0"/>
              </a:endParaRPr>
            </a:p>
          </p:txBody>
        </p:sp>
        <p:sp>
          <p:nvSpPr>
            <p:cNvPr id="39" name="Text Box 15">
              <a:extLst>
                <a:ext uri="{FF2B5EF4-FFF2-40B4-BE49-F238E27FC236}">
                  <a16:creationId xmlns:a16="http://schemas.microsoft.com/office/drawing/2014/main" id="{F890BDC3-FE02-42EB-8948-072534C1A711}"/>
                </a:ext>
              </a:extLst>
            </p:cNvPr>
            <p:cNvSpPr txBox="1">
              <a:spLocks noChangeArrowheads="1"/>
            </p:cNvSpPr>
            <p:nvPr/>
          </p:nvSpPr>
          <p:spPr bwMode="auto">
            <a:xfrm>
              <a:off x="7272413" y="1117474"/>
              <a:ext cx="111601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lgn="ctr">
                <a:lnSpc>
                  <a:spcPct val="80000"/>
                </a:lnSpc>
                <a:buFont typeface="Monotype Sorts" charset="0"/>
                <a:buNone/>
              </a:pPr>
              <a:r>
                <a:rPr lang="en-US" altLang="zh-CN" sz="2000" b="1">
                  <a:solidFill>
                    <a:srgbClr val="11576A"/>
                  </a:solidFill>
                  <a:latin typeface="微软雅黑" pitchFamily="34" charset="-122"/>
                  <a:ea typeface="微软雅黑" pitchFamily="34" charset="-122"/>
                  <a:cs typeface="SimSun" charset="0"/>
                </a:rPr>
                <a:t>I/O</a:t>
              </a:r>
              <a:r>
                <a:rPr lang="zh-CN" altLang="en-US" sz="2000" b="1">
                  <a:solidFill>
                    <a:srgbClr val="11576A"/>
                  </a:solidFill>
                  <a:latin typeface="微软雅黑" pitchFamily="34" charset="-122"/>
                  <a:ea typeface="微软雅黑" pitchFamily="34" charset="-122"/>
                  <a:cs typeface="SimSun" charset="0"/>
                </a:rPr>
                <a:t>设备</a:t>
              </a:r>
              <a:endParaRPr lang="en-US" sz="2000" b="1">
                <a:solidFill>
                  <a:srgbClr val="11576A"/>
                </a:solidFill>
                <a:latin typeface="微软雅黑" pitchFamily="34" charset="-122"/>
                <a:ea typeface="微软雅黑" pitchFamily="34" charset="-122"/>
                <a:cs typeface="SimSun" charset="0"/>
              </a:endParaRPr>
            </a:p>
          </p:txBody>
        </p:sp>
        <p:sp>
          <p:nvSpPr>
            <p:cNvPr id="40" name="Line 81">
              <a:extLst>
                <a:ext uri="{FF2B5EF4-FFF2-40B4-BE49-F238E27FC236}">
                  <a16:creationId xmlns:a16="http://schemas.microsoft.com/office/drawing/2014/main" id="{6D57027B-0298-417E-A5E2-B83A00956707}"/>
                </a:ext>
              </a:extLst>
            </p:cNvPr>
            <p:cNvSpPr>
              <a:spLocks noChangeShapeType="1"/>
            </p:cNvSpPr>
            <p:nvPr/>
          </p:nvSpPr>
          <p:spPr bwMode="auto">
            <a:xfrm>
              <a:off x="2570658" y="1435370"/>
              <a:ext cx="5803900" cy="0"/>
            </a:xfrm>
            <a:prstGeom prst="line">
              <a:avLst/>
            </a:prstGeom>
            <a:noFill/>
            <a:ln w="28575"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grpSp>
      <p:grpSp>
        <p:nvGrpSpPr>
          <p:cNvPr id="41" name="组合 40">
            <a:extLst>
              <a:ext uri="{FF2B5EF4-FFF2-40B4-BE49-F238E27FC236}">
                <a16:creationId xmlns:a16="http://schemas.microsoft.com/office/drawing/2014/main" id="{B36C1C43-7BEE-49D4-812D-A1BF53BD38F4}"/>
              </a:ext>
            </a:extLst>
          </p:cNvPr>
          <p:cNvGrpSpPr/>
          <p:nvPr/>
        </p:nvGrpSpPr>
        <p:grpSpPr>
          <a:xfrm>
            <a:off x="6900442" y="2804785"/>
            <a:ext cx="1730145" cy="792538"/>
            <a:chOff x="3548558" y="1798523"/>
            <a:chExt cx="1730145" cy="792538"/>
          </a:xfrm>
        </p:grpSpPr>
        <p:sp>
          <p:nvSpPr>
            <p:cNvPr id="42" name="Line 26">
              <a:extLst>
                <a:ext uri="{FF2B5EF4-FFF2-40B4-BE49-F238E27FC236}">
                  <a16:creationId xmlns:a16="http://schemas.microsoft.com/office/drawing/2014/main" id="{10C83211-8849-4D37-8C83-4E9D94330C98}"/>
                </a:ext>
              </a:extLst>
            </p:cNvPr>
            <p:cNvSpPr>
              <a:spLocks noChangeShapeType="1"/>
            </p:cNvSpPr>
            <p:nvPr/>
          </p:nvSpPr>
          <p:spPr bwMode="auto">
            <a:xfrm>
              <a:off x="3548558" y="2027123"/>
              <a:ext cx="571500" cy="0"/>
            </a:xfrm>
            <a:prstGeom prst="line">
              <a:avLst/>
            </a:prstGeom>
            <a:noFill/>
            <a:ln w="28575" cmpd="sng">
              <a:solidFill>
                <a:srgbClr val="11576A"/>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grpSp>
          <p:nvGrpSpPr>
            <p:cNvPr id="43" name="Group 31">
              <a:extLst>
                <a:ext uri="{FF2B5EF4-FFF2-40B4-BE49-F238E27FC236}">
                  <a16:creationId xmlns:a16="http://schemas.microsoft.com/office/drawing/2014/main" id="{1635BE9B-DEB8-4016-86FA-9F36551DD3F4}"/>
                </a:ext>
              </a:extLst>
            </p:cNvPr>
            <p:cNvGrpSpPr>
              <a:grpSpLocks/>
            </p:cNvGrpSpPr>
            <p:nvPr/>
          </p:nvGrpSpPr>
          <p:grpSpPr bwMode="auto">
            <a:xfrm>
              <a:off x="4218483" y="2141423"/>
              <a:ext cx="736600" cy="238125"/>
              <a:chOff x="0" y="0"/>
              <a:chExt cx="488" cy="200"/>
            </a:xfrm>
          </p:grpSpPr>
          <p:sp>
            <p:nvSpPr>
              <p:cNvPr id="46" name="Line 35">
                <a:extLst>
                  <a:ext uri="{FF2B5EF4-FFF2-40B4-BE49-F238E27FC236}">
                    <a16:creationId xmlns:a16="http://schemas.microsoft.com/office/drawing/2014/main" id="{C147B868-90F6-4915-BA44-D95423B95185}"/>
                  </a:ext>
                </a:extLst>
              </p:cNvPr>
              <p:cNvSpPr>
                <a:spLocks noChangeShapeType="1"/>
              </p:cNvSpPr>
              <p:nvPr/>
            </p:nvSpPr>
            <p:spPr bwMode="auto">
              <a:xfrm>
                <a:off x="0" y="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47" name="Line 36">
                <a:extLst>
                  <a:ext uri="{FF2B5EF4-FFF2-40B4-BE49-F238E27FC236}">
                    <a16:creationId xmlns:a16="http://schemas.microsoft.com/office/drawing/2014/main" id="{41934140-3F09-4467-A98B-B607D8DC0EC9}"/>
                  </a:ext>
                </a:extLst>
              </p:cNvPr>
              <p:cNvSpPr>
                <a:spLocks noChangeShapeType="1"/>
              </p:cNvSpPr>
              <p:nvPr/>
            </p:nvSpPr>
            <p:spPr bwMode="auto">
              <a:xfrm>
                <a:off x="0" y="4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48" name="Line 37">
                <a:extLst>
                  <a:ext uri="{FF2B5EF4-FFF2-40B4-BE49-F238E27FC236}">
                    <a16:creationId xmlns:a16="http://schemas.microsoft.com/office/drawing/2014/main" id="{80CA506F-5A79-47C1-977C-2F7B04B21E01}"/>
                  </a:ext>
                </a:extLst>
              </p:cNvPr>
              <p:cNvSpPr>
                <a:spLocks noChangeShapeType="1"/>
              </p:cNvSpPr>
              <p:nvPr/>
            </p:nvSpPr>
            <p:spPr bwMode="auto">
              <a:xfrm>
                <a:off x="0" y="8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49" name="Line 38">
                <a:extLst>
                  <a:ext uri="{FF2B5EF4-FFF2-40B4-BE49-F238E27FC236}">
                    <a16:creationId xmlns:a16="http://schemas.microsoft.com/office/drawing/2014/main" id="{DE52F3A3-A960-4C82-BB72-02D68445DE3A}"/>
                  </a:ext>
                </a:extLst>
              </p:cNvPr>
              <p:cNvSpPr>
                <a:spLocks noChangeShapeType="1"/>
              </p:cNvSpPr>
              <p:nvPr/>
            </p:nvSpPr>
            <p:spPr bwMode="auto">
              <a:xfrm>
                <a:off x="0" y="12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50" name="Line 39">
                <a:extLst>
                  <a:ext uri="{FF2B5EF4-FFF2-40B4-BE49-F238E27FC236}">
                    <a16:creationId xmlns:a16="http://schemas.microsoft.com/office/drawing/2014/main" id="{2D2BA5C0-B7EC-4DCF-AF70-7821F2651D52}"/>
                  </a:ext>
                </a:extLst>
              </p:cNvPr>
              <p:cNvSpPr>
                <a:spLocks noChangeShapeType="1"/>
              </p:cNvSpPr>
              <p:nvPr/>
            </p:nvSpPr>
            <p:spPr bwMode="auto">
              <a:xfrm>
                <a:off x="0" y="16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51" name="Line 40">
                <a:extLst>
                  <a:ext uri="{FF2B5EF4-FFF2-40B4-BE49-F238E27FC236}">
                    <a16:creationId xmlns:a16="http://schemas.microsoft.com/office/drawing/2014/main" id="{DA02D7BB-8BDB-4A22-87DA-37A83777F924}"/>
                  </a:ext>
                </a:extLst>
              </p:cNvPr>
              <p:cNvSpPr>
                <a:spLocks noChangeShapeType="1"/>
              </p:cNvSpPr>
              <p:nvPr/>
            </p:nvSpPr>
            <p:spPr bwMode="auto">
              <a:xfrm>
                <a:off x="0" y="20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grpSp>
        <p:sp>
          <p:nvSpPr>
            <p:cNvPr id="44" name="Text Box 46">
              <a:extLst>
                <a:ext uri="{FF2B5EF4-FFF2-40B4-BE49-F238E27FC236}">
                  <a16:creationId xmlns:a16="http://schemas.microsoft.com/office/drawing/2014/main" id="{1A856800-5DA3-4B5E-B8B1-9533C4D5E2FD}"/>
                </a:ext>
              </a:extLst>
            </p:cNvPr>
            <p:cNvSpPr txBox="1">
              <a:spLocks noChangeArrowheads="1"/>
            </p:cNvSpPr>
            <p:nvPr/>
          </p:nvSpPr>
          <p:spPr bwMode="auto">
            <a:xfrm>
              <a:off x="4048879" y="2283284"/>
              <a:ext cx="122982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en-US" sz="1400" b="1" dirty="0" err="1">
                  <a:solidFill>
                    <a:schemeClr val="hlink"/>
                  </a:solidFill>
                  <a:latin typeface="微软雅黑" pitchFamily="34" charset="-122"/>
                  <a:ea typeface="微软雅黑" pitchFamily="34" charset="-122"/>
                  <a:cs typeface="SimSun" charset="0"/>
                </a:rPr>
                <a:t>add_timer</a:t>
              </a:r>
              <a:r>
                <a:rPr lang="en-US" sz="1400" b="1" dirty="0">
                  <a:solidFill>
                    <a:schemeClr val="hlink"/>
                  </a:solidFill>
                  <a:latin typeface="微软雅黑" pitchFamily="34" charset="-122"/>
                  <a:ea typeface="微软雅黑" pitchFamily="34" charset="-122"/>
                  <a:cs typeface="SimSun" charset="0"/>
                </a:rPr>
                <a:t>()</a:t>
              </a:r>
            </a:p>
          </p:txBody>
        </p:sp>
        <p:sp>
          <p:nvSpPr>
            <p:cNvPr id="45" name="Text Box 83">
              <a:extLst>
                <a:ext uri="{FF2B5EF4-FFF2-40B4-BE49-F238E27FC236}">
                  <a16:creationId xmlns:a16="http://schemas.microsoft.com/office/drawing/2014/main" id="{255EC5FC-CE89-4194-9A1B-EB8095A1F3F5}"/>
                </a:ext>
              </a:extLst>
            </p:cNvPr>
            <p:cNvSpPr txBox="1">
              <a:spLocks noChangeArrowheads="1"/>
            </p:cNvSpPr>
            <p:nvPr/>
          </p:nvSpPr>
          <p:spPr bwMode="auto">
            <a:xfrm>
              <a:off x="4117583" y="1798523"/>
              <a:ext cx="88036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en-US" sz="1800" b="1">
                  <a:solidFill>
                    <a:srgbClr val="11576A"/>
                  </a:solidFill>
                  <a:latin typeface="微软雅黑" pitchFamily="34" charset="-122"/>
                  <a:ea typeface="微软雅黑" pitchFamily="34" charset="-122"/>
                  <a:cs typeface="SimSun" charset="0"/>
                </a:rPr>
                <a:t>sleep{</a:t>
              </a:r>
            </a:p>
          </p:txBody>
        </p:sp>
      </p:grpSp>
      <p:grpSp>
        <p:nvGrpSpPr>
          <p:cNvPr id="52" name="组合 51">
            <a:extLst>
              <a:ext uri="{FF2B5EF4-FFF2-40B4-BE49-F238E27FC236}">
                <a16:creationId xmlns:a16="http://schemas.microsoft.com/office/drawing/2014/main" id="{7D1621D0-AC9B-44AB-AF25-A7F7AAF43C97}"/>
              </a:ext>
            </a:extLst>
          </p:cNvPr>
          <p:cNvGrpSpPr/>
          <p:nvPr/>
        </p:nvGrpSpPr>
        <p:grpSpPr>
          <a:xfrm>
            <a:off x="8945142" y="3633459"/>
            <a:ext cx="1256341" cy="1104901"/>
            <a:chOff x="5593258" y="2627197"/>
            <a:chExt cx="1256341" cy="1104901"/>
          </a:xfrm>
        </p:grpSpPr>
        <p:sp>
          <p:nvSpPr>
            <p:cNvPr id="53" name="Line 41">
              <a:extLst>
                <a:ext uri="{FF2B5EF4-FFF2-40B4-BE49-F238E27FC236}">
                  <a16:creationId xmlns:a16="http://schemas.microsoft.com/office/drawing/2014/main" id="{15D54BED-39AB-40CF-9E16-BE86F2C77071}"/>
                </a:ext>
              </a:extLst>
            </p:cNvPr>
            <p:cNvSpPr>
              <a:spLocks noChangeShapeType="1"/>
            </p:cNvSpPr>
            <p:nvPr/>
          </p:nvSpPr>
          <p:spPr bwMode="auto">
            <a:xfrm>
              <a:off x="6067921" y="2970098"/>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54" name="Line 42">
              <a:extLst>
                <a:ext uri="{FF2B5EF4-FFF2-40B4-BE49-F238E27FC236}">
                  <a16:creationId xmlns:a16="http://schemas.microsoft.com/office/drawing/2014/main" id="{30B9AF77-6FD0-456A-B654-13D6BB6A133A}"/>
                </a:ext>
              </a:extLst>
            </p:cNvPr>
            <p:cNvSpPr>
              <a:spLocks noChangeShapeType="1"/>
            </p:cNvSpPr>
            <p:nvPr/>
          </p:nvSpPr>
          <p:spPr bwMode="auto">
            <a:xfrm>
              <a:off x="6067921" y="3017723"/>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55" name="Line 43">
              <a:extLst>
                <a:ext uri="{FF2B5EF4-FFF2-40B4-BE49-F238E27FC236}">
                  <a16:creationId xmlns:a16="http://schemas.microsoft.com/office/drawing/2014/main" id="{31D721EA-42A0-4D47-8D64-42EEB38DF685}"/>
                </a:ext>
              </a:extLst>
            </p:cNvPr>
            <p:cNvSpPr>
              <a:spLocks noChangeShapeType="1"/>
            </p:cNvSpPr>
            <p:nvPr/>
          </p:nvSpPr>
          <p:spPr bwMode="auto">
            <a:xfrm>
              <a:off x="6067921" y="3065348"/>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56" name="Line 44">
              <a:extLst>
                <a:ext uri="{FF2B5EF4-FFF2-40B4-BE49-F238E27FC236}">
                  <a16:creationId xmlns:a16="http://schemas.microsoft.com/office/drawing/2014/main" id="{C9AAC6EF-CEF5-4538-93B0-FF04A6443762}"/>
                </a:ext>
              </a:extLst>
            </p:cNvPr>
            <p:cNvSpPr>
              <a:spLocks noChangeShapeType="1"/>
            </p:cNvSpPr>
            <p:nvPr/>
          </p:nvSpPr>
          <p:spPr bwMode="auto">
            <a:xfrm>
              <a:off x="6067921" y="3112973"/>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57" name="Line 45">
              <a:extLst>
                <a:ext uri="{FF2B5EF4-FFF2-40B4-BE49-F238E27FC236}">
                  <a16:creationId xmlns:a16="http://schemas.microsoft.com/office/drawing/2014/main" id="{56880FBC-76F2-4A46-80E3-3131B6E99FE9}"/>
                </a:ext>
              </a:extLst>
            </p:cNvPr>
            <p:cNvSpPr>
              <a:spLocks noChangeShapeType="1"/>
            </p:cNvSpPr>
            <p:nvPr/>
          </p:nvSpPr>
          <p:spPr bwMode="auto">
            <a:xfrm>
              <a:off x="6067921" y="3160598"/>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58" name="Line 50">
              <a:extLst>
                <a:ext uri="{FF2B5EF4-FFF2-40B4-BE49-F238E27FC236}">
                  <a16:creationId xmlns:a16="http://schemas.microsoft.com/office/drawing/2014/main" id="{B0E368C2-2113-4163-A6C6-6C0E539720FF}"/>
                </a:ext>
              </a:extLst>
            </p:cNvPr>
            <p:cNvSpPr>
              <a:spLocks noChangeShapeType="1"/>
            </p:cNvSpPr>
            <p:nvPr/>
          </p:nvSpPr>
          <p:spPr bwMode="auto">
            <a:xfrm>
              <a:off x="5593258" y="2846273"/>
              <a:ext cx="393700" cy="0"/>
            </a:xfrm>
            <a:prstGeom prst="line">
              <a:avLst/>
            </a:prstGeom>
            <a:noFill/>
            <a:ln w="28575" cmpd="sng">
              <a:solidFill>
                <a:srgbClr val="11576A"/>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grpSp>
          <p:nvGrpSpPr>
            <p:cNvPr id="59" name="Group 48">
              <a:extLst>
                <a:ext uri="{FF2B5EF4-FFF2-40B4-BE49-F238E27FC236}">
                  <a16:creationId xmlns:a16="http://schemas.microsoft.com/office/drawing/2014/main" id="{66E512D5-D295-4729-B940-DBD9B2706467}"/>
                </a:ext>
              </a:extLst>
            </p:cNvPr>
            <p:cNvGrpSpPr>
              <a:grpSpLocks/>
            </p:cNvGrpSpPr>
            <p:nvPr/>
          </p:nvGrpSpPr>
          <p:grpSpPr bwMode="auto">
            <a:xfrm>
              <a:off x="6067921" y="3208223"/>
              <a:ext cx="736600" cy="238125"/>
              <a:chOff x="0" y="0"/>
              <a:chExt cx="488" cy="200"/>
            </a:xfrm>
          </p:grpSpPr>
          <p:sp>
            <p:nvSpPr>
              <p:cNvPr id="68" name="Line 52">
                <a:extLst>
                  <a:ext uri="{FF2B5EF4-FFF2-40B4-BE49-F238E27FC236}">
                    <a16:creationId xmlns:a16="http://schemas.microsoft.com/office/drawing/2014/main" id="{E81B4E98-3491-4D53-9EE5-969F36A1FB91}"/>
                  </a:ext>
                </a:extLst>
              </p:cNvPr>
              <p:cNvSpPr>
                <a:spLocks noChangeShapeType="1"/>
              </p:cNvSpPr>
              <p:nvPr/>
            </p:nvSpPr>
            <p:spPr bwMode="auto">
              <a:xfrm>
                <a:off x="0" y="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69" name="Line 53">
                <a:extLst>
                  <a:ext uri="{FF2B5EF4-FFF2-40B4-BE49-F238E27FC236}">
                    <a16:creationId xmlns:a16="http://schemas.microsoft.com/office/drawing/2014/main" id="{46BF6C97-03F8-488A-9817-377044D6C55B}"/>
                  </a:ext>
                </a:extLst>
              </p:cNvPr>
              <p:cNvSpPr>
                <a:spLocks noChangeShapeType="1"/>
              </p:cNvSpPr>
              <p:nvPr/>
            </p:nvSpPr>
            <p:spPr bwMode="auto">
              <a:xfrm>
                <a:off x="0" y="4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70" name="Line 54">
                <a:extLst>
                  <a:ext uri="{FF2B5EF4-FFF2-40B4-BE49-F238E27FC236}">
                    <a16:creationId xmlns:a16="http://schemas.microsoft.com/office/drawing/2014/main" id="{7BA40020-11CF-40AF-9E13-1DED200822DA}"/>
                  </a:ext>
                </a:extLst>
              </p:cNvPr>
              <p:cNvSpPr>
                <a:spLocks noChangeShapeType="1"/>
              </p:cNvSpPr>
              <p:nvPr/>
            </p:nvSpPr>
            <p:spPr bwMode="auto">
              <a:xfrm>
                <a:off x="0" y="8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71" name="Line 55">
                <a:extLst>
                  <a:ext uri="{FF2B5EF4-FFF2-40B4-BE49-F238E27FC236}">
                    <a16:creationId xmlns:a16="http://schemas.microsoft.com/office/drawing/2014/main" id="{03FB1809-5CD5-4D29-9933-9292B6F2373C}"/>
                  </a:ext>
                </a:extLst>
              </p:cNvPr>
              <p:cNvSpPr>
                <a:spLocks noChangeShapeType="1"/>
              </p:cNvSpPr>
              <p:nvPr/>
            </p:nvSpPr>
            <p:spPr bwMode="auto">
              <a:xfrm>
                <a:off x="0" y="12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72" name="Line 56">
                <a:extLst>
                  <a:ext uri="{FF2B5EF4-FFF2-40B4-BE49-F238E27FC236}">
                    <a16:creationId xmlns:a16="http://schemas.microsoft.com/office/drawing/2014/main" id="{24A9C30E-BBC5-4A32-8D1A-9391FC9D8CC3}"/>
                  </a:ext>
                </a:extLst>
              </p:cNvPr>
              <p:cNvSpPr>
                <a:spLocks noChangeShapeType="1"/>
              </p:cNvSpPr>
              <p:nvPr/>
            </p:nvSpPr>
            <p:spPr bwMode="auto">
              <a:xfrm>
                <a:off x="0" y="16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73" name="Line 57">
                <a:extLst>
                  <a:ext uri="{FF2B5EF4-FFF2-40B4-BE49-F238E27FC236}">
                    <a16:creationId xmlns:a16="http://schemas.microsoft.com/office/drawing/2014/main" id="{60731D34-3720-47A2-8424-966C6D5A387F}"/>
                  </a:ext>
                </a:extLst>
              </p:cNvPr>
              <p:cNvSpPr>
                <a:spLocks noChangeShapeType="1"/>
              </p:cNvSpPr>
              <p:nvPr/>
            </p:nvSpPr>
            <p:spPr bwMode="auto">
              <a:xfrm>
                <a:off x="0" y="20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grpSp>
        <p:sp>
          <p:nvSpPr>
            <p:cNvPr id="60" name="Text Box 79">
              <a:extLst>
                <a:ext uri="{FF2B5EF4-FFF2-40B4-BE49-F238E27FC236}">
                  <a16:creationId xmlns:a16="http://schemas.microsoft.com/office/drawing/2014/main" id="{1CE2118A-E4B1-4686-BB4D-175B963C4998}"/>
                </a:ext>
              </a:extLst>
            </p:cNvPr>
            <p:cNvSpPr txBox="1">
              <a:spLocks noChangeArrowheads="1"/>
            </p:cNvSpPr>
            <p:nvPr/>
          </p:nvSpPr>
          <p:spPr bwMode="auto">
            <a:xfrm>
              <a:off x="5998084" y="2627197"/>
              <a:ext cx="85151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en-US" sz="1800" b="1">
                  <a:solidFill>
                    <a:srgbClr val="11576A"/>
                  </a:solidFill>
                  <a:latin typeface="微软雅黑" pitchFamily="34" charset="-122"/>
                  <a:ea typeface="微软雅黑" pitchFamily="34" charset="-122"/>
                  <a:cs typeface="SimSun" charset="0"/>
                </a:rPr>
                <a:t>main{</a:t>
              </a:r>
            </a:p>
          </p:txBody>
        </p:sp>
        <p:grpSp>
          <p:nvGrpSpPr>
            <p:cNvPr id="61" name="Group 84">
              <a:extLst>
                <a:ext uri="{FF2B5EF4-FFF2-40B4-BE49-F238E27FC236}">
                  <a16:creationId xmlns:a16="http://schemas.microsoft.com/office/drawing/2014/main" id="{2C5CA42D-612F-44D1-8A8E-EB719D260C29}"/>
                </a:ext>
              </a:extLst>
            </p:cNvPr>
            <p:cNvGrpSpPr>
              <a:grpSpLocks/>
            </p:cNvGrpSpPr>
            <p:nvPr/>
          </p:nvGrpSpPr>
          <p:grpSpPr bwMode="auto">
            <a:xfrm>
              <a:off x="6067921" y="3493973"/>
              <a:ext cx="736600" cy="238125"/>
              <a:chOff x="0" y="0"/>
              <a:chExt cx="488" cy="200"/>
            </a:xfrm>
          </p:grpSpPr>
          <p:sp>
            <p:nvSpPr>
              <p:cNvPr id="62" name="Line 88">
                <a:extLst>
                  <a:ext uri="{FF2B5EF4-FFF2-40B4-BE49-F238E27FC236}">
                    <a16:creationId xmlns:a16="http://schemas.microsoft.com/office/drawing/2014/main" id="{62F1B85D-3E65-4CAA-9F77-45DB92FC84EA}"/>
                  </a:ext>
                </a:extLst>
              </p:cNvPr>
              <p:cNvSpPr>
                <a:spLocks noChangeShapeType="1"/>
              </p:cNvSpPr>
              <p:nvPr/>
            </p:nvSpPr>
            <p:spPr bwMode="auto">
              <a:xfrm>
                <a:off x="0" y="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63" name="Line 89">
                <a:extLst>
                  <a:ext uri="{FF2B5EF4-FFF2-40B4-BE49-F238E27FC236}">
                    <a16:creationId xmlns:a16="http://schemas.microsoft.com/office/drawing/2014/main" id="{2A7ECD7F-4F0F-40DC-9B0E-C61BF45545AC}"/>
                  </a:ext>
                </a:extLst>
              </p:cNvPr>
              <p:cNvSpPr>
                <a:spLocks noChangeShapeType="1"/>
              </p:cNvSpPr>
              <p:nvPr/>
            </p:nvSpPr>
            <p:spPr bwMode="auto">
              <a:xfrm>
                <a:off x="0" y="4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64" name="Line 90">
                <a:extLst>
                  <a:ext uri="{FF2B5EF4-FFF2-40B4-BE49-F238E27FC236}">
                    <a16:creationId xmlns:a16="http://schemas.microsoft.com/office/drawing/2014/main" id="{2E4C2D76-F8E1-41CE-83F2-4B89EFD5D84A}"/>
                  </a:ext>
                </a:extLst>
              </p:cNvPr>
              <p:cNvSpPr>
                <a:spLocks noChangeShapeType="1"/>
              </p:cNvSpPr>
              <p:nvPr/>
            </p:nvSpPr>
            <p:spPr bwMode="auto">
              <a:xfrm>
                <a:off x="0" y="8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65" name="Line 91">
                <a:extLst>
                  <a:ext uri="{FF2B5EF4-FFF2-40B4-BE49-F238E27FC236}">
                    <a16:creationId xmlns:a16="http://schemas.microsoft.com/office/drawing/2014/main" id="{85A6B719-70EC-4F7F-BFB2-2D6D5FA3DB29}"/>
                  </a:ext>
                </a:extLst>
              </p:cNvPr>
              <p:cNvSpPr>
                <a:spLocks noChangeShapeType="1"/>
              </p:cNvSpPr>
              <p:nvPr/>
            </p:nvSpPr>
            <p:spPr bwMode="auto">
              <a:xfrm>
                <a:off x="0" y="12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66" name="Line 92">
                <a:extLst>
                  <a:ext uri="{FF2B5EF4-FFF2-40B4-BE49-F238E27FC236}">
                    <a16:creationId xmlns:a16="http://schemas.microsoft.com/office/drawing/2014/main" id="{32E247D0-30D5-4C9D-A2EA-A692C91CF07E}"/>
                  </a:ext>
                </a:extLst>
              </p:cNvPr>
              <p:cNvSpPr>
                <a:spLocks noChangeShapeType="1"/>
              </p:cNvSpPr>
              <p:nvPr/>
            </p:nvSpPr>
            <p:spPr bwMode="auto">
              <a:xfrm>
                <a:off x="0" y="16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67" name="Line 93">
                <a:extLst>
                  <a:ext uri="{FF2B5EF4-FFF2-40B4-BE49-F238E27FC236}">
                    <a16:creationId xmlns:a16="http://schemas.microsoft.com/office/drawing/2014/main" id="{E9399042-0F7E-4C04-BBCE-37A743AB7E47}"/>
                  </a:ext>
                </a:extLst>
              </p:cNvPr>
              <p:cNvSpPr>
                <a:spLocks noChangeShapeType="1"/>
              </p:cNvSpPr>
              <p:nvPr/>
            </p:nvSpPr>
            <p:spPr bwMode="auto">
              <a:xfrm>
                <a:off x="0" y="20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grpSp>
      </p:grpSp>
      <p:sp>
        <p:nvSpPr>
          <p:cNvPr id="74" name="Line 98">
            <a:extLst>
              <a:ext uri="{FF2B5EF4-FFF2-40B4-BE49-F238E27FC236}">
                <a16:creationId xmlns:a16="http://schemas.microsoft.com/office/drawing/2014/main" id="{8A50291D-126D-450F-860B-B1E6C3C2E7DE}"/>
              </a:ext>
            </a:extLst>
          </p:cNvPr>
          <p:cNvSpPr>
            <a:spLocks noChangeShapeType="1"/>
          </p:cNvSpPr>
          <p:nvPr/>
        </p:nvSpPr>
        <p:spPr bwMode="auto">
          <a:xfrm>
            <a:off x="6290842" y="5881360"/>
            <a:ext cx="1282700" cy="0"/>
          </a:xfrm>
          <a:prstGeom prst="line">
            <a:avLst/>
          </a:prstGeom>
          <a:noFill/>
          <a:ln w="28575" cmpd="sng">
            <a:solidFill>
              <a:srgbClr val="11576A"/>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grpSp>
        <p:nvGrpSpPr>
          <p:cNvPr id="75" name="组合 74">
            <a:extLst>
              <a:ext uri="{FF2B5EF4-FFF2-40B4-BE49-F238E27FC236}">
                <a16:creationId xmlns:a16="http://schemas.microsoft.com/office/drawing/2014/main" id="{E208C03D-971E-4AD0-88AE-37F5B27AD001}"/>
              </a:ext>
            </a:extLst>
          </p:cNvPr>
          <p:cNvGrpSpPr/>
          <p:nvPr/>
        </p:nvGrpSpPr>
        <p:grpSpPr>
          <a:xfrm>
            <a:off x="5420878" y="5120551"/>
            <a:ext cx="2076464" cy="977741"/>
            <a:chOff x="2068994" y="4114289"/>
            <a:chExt cx="2076464" cy="977741"/>
          </a:xfrm>
        </p:grpSpPr>
        <p:sp>
          <p:nvSpPr>
            <p:cNvPr id="76" name="Text Box 24">
              <a:extLst>
                <a:ext uri="{FF2B5EF4-FFF2-40B4-BE49-F238E27FC236}">
                  <a16:creationId xmlns:a16="http://schemas.microsoft.com/office/drawing/2014/main" id="{A8E0296D-1447-4B4A-A5DB-01E8C627892E}"/>
                </a:ext>
              </a:extLst>
            </p:cNvPr>
            <p:cNvSpPr txBox="1">
              <a:spLocks noChangeArrowheads="1"/>
            </p:cNvSpPr>
            <p:nvPr/>
          </p:nvSpPr>
          <p:spPr bwMode="auto">
            <a:xfrm>
              <a:off x="2068994" y="4114289"/>
              <a:ext cx="70724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en-US" sz="1800" b="1" i="1">
                  <a:solidFill>
                    <a:srgbClr val="11576A"/>
                  </a:solidFill>
                  <a:latin typeface="微软雅黑" pitchFamily="34" charset="-122"/>
                  <a:ea typeface="微软雅黑" pitchFamily="34" charset="-122"/>
                  <a:cs typeface="SimSun" charset="0"/>
                </a:rPr>
                <a:t>k</a:t>
              </a:r>
              <a:r>
                <a:rPr lang="en-US" sz="1800" b="1">
                  <a:solidFill>
                    <a:srgbClr val="11576A"/>
                  </a:solidFill>
                  <a:latin typeface="微软雅黑" pitchFamily="34" charset="-122"/>
                  <a:ea typeface="微软雅黑" pitchFamily="34" charset="-122"/>
                  <a:cs typeface="SimSun" charset="0"/>
                </a:rPr>
                <a:t>+1:</a:t>
              </a:r>
            </a:p>
          </p:txBody>
        </p:sp>
        <p:grpSp>
          <p:nvGrpSpPr>
            <p:cNvPr id="77" name="Group 24">
              <a:extLst>
                <a:ext uri="{FF2B5EF4-FFF2-40B4-BE49-F238E27FC236}">
                  <a16:creationId xmlns:a16="http://schemas.microsoft.com/office/drawing/2014/main" id="{F2F9F0D1-2511-4AAF-A717-D6EE32F78299}"/>
                </a:ext>
              </a:extLst>
            </p:cNvPr>
            <p:cNvGrpSpPr>
              <a:grpSpLocks/>
            </p:cNvGrpSpPr>
            <p:nvPr/>
          </p:nvGrpSpPr>
          <p:grpSpPr bwMode="auto">
            <a:xfrm>
              <a:off x="2694483" y="4255973"/>
              <a:ext cx="736600" cy="238125"/>
              <a:chOff x="0" y="0"/>
              <a:chExt cx="488" cy="200"/>
            </a:xfrm>
          </p:grpSpPr>
          <p:sp>
            <p:nvSpPr>
              <p:cNvPr id="87" name="Line 28">
                <a:extLst>
                  <a:ext uri="{FF2B5EF4-FFF2-40B4-BE49-F238E27FC236}">
                    <a16:creationId xmlns:a16="http://schemas.microsoft.com/office/drawing/2014/main" id="{C738D9FD-43E4-4C7E-8D1A-7614E83062D4}"/>
                  </a:ext>
                </a:extLst>
              </p:cNvPr>
              <p:cNvSpPr>
                <a:spLocks noChangeShapeType="1"/>
              </p:cNvSpPr>
              <p:nvPr/>
            </p:nvSpPr>
            <p:spPr bwMode="auto">
              <a:xfrm>
                <a:off x="0" y="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88" name="Line 29">
                <a:extLst>
                  <a:ext uri="{FF2B5EF4-FFF2-40B4-BE49-F238E27FC236}">
                    <a16:creationId xmlns:a16="http://schemas.microsoft.com/office/drawing/2014/main" id="{BC3170DB-5159-41CB-AF32-F6FC8FFB8239}"/>
                  </a:ext>
                </a:extLst>
              </p:cNvPr>
              <p:cNvSpPr>
                <a:spLocks noChangeShapeType="1"/>
              </p:cNvSpPr>
              <p:nvPr/>
            </p:nvSpPr>
            <p:spPr bwMode="auto">
              <a:xfrm>
                <a:off x="0" y="4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89" name="Line 30">
                <a:extLst>
                  <a:ext uri="{FF2B5EF4-FFF2-40B4-BE49-F238E27FC236}">
                    <a16:creationId xmlns:a16="http://schemas.microsoft.com/office/drawing/2014/main" id="{9084CD1B-311C-4B70-93F6-20BBBCD00FC2}"/>
                  </a:ext>
                </a:extLst>
              </p:cNvPr>
              <p:cNvSpPr>
                <a:spLocks noChangeShapeType="1"/>
              </p:cNvSpPr>
              <p:nvPr/>
            </p:nvSpPr>
            <p:spPr bwMode="auto">
              <a:xfrm>
                <a:off x="0" y="8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90" name="Line 31">
                <a:extLst>
                  <a:ext uri="{FF2B5EF4-FFF2-40B4-BE49-F238E27FC236}">
                    <a16:creationId xmlns:a16="http://schemas.microsoft.com/office/drawing/2014/main" id="{7B9FA358-466F-49D8-9978-DA231CED7F43}"/>
                  </a:ext>
                </a:extLst>
              </p:cNvPr>
              <p:cNvSpPr>
                <a:spLocks noChangeShapeType="1"/>
              </p:cNvSpPr>
              <p:nvPr/>
            </p:nvSpPr>
            <p:spPr bwMode="auto">
              <a:xfrm>
                <a:off x="0" y="12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91" name="Line 32">
                <a:extLst>
                  <a:ext uri="{FF2B5EF4-FFF2-40B4-BE49-F238E27FC236}">
                    <a16:creationId xmlns:a16="http://schemas.microsoft.com/office/drawing/2014/main" id="{FB20AEB4-EB6A-47CF-AF3B-61D405535EA2}"/>
                  </a:ext>
                </a:extLst>
              </p:cNvPr>
              <p:cNvSpPr>
                <a:spLocks noChangeShapeType="1"/>
              </p:cNvSpPr>
              <p:nvPr/>
            </p:nvSpPr>
            <p:spPr bwMode="auto">
              <a:xfrm>
                <a:off x="0" y="16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92" name="Line 33">
                <a:extLst>
                  <a:ext uri="{FF2B5EF4-FFF2-40B4-BE49-F238E27FC236}">
                    <a16:creationId xmlns:a16="http://schemas.microsoft.com/office/drawing/2014/main" id="{8BB64E45-E048-4C31-A1FD-38ACF5A6581F}"/>
                  </a:ext>
                </a:extLst>
              </p:cNvPr>
              <p:cNvSpPr>
                <a:spLocks noChangeShapeType="1"/>
              </p:cNvSpPr>
              <p:nvPr/>
            </p:nvSpPr>
            <p:spPr bwMode="auto">
              <a:xfrm>
                <a:off x="0" y="20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grpSp>
        <p:sp>
          <p:nvSpPr>
            <p:cNvPr id="78" name="Line 76">
              <a:extLst>
                <a:ext uri="{FF2B5EF4-FFF2-40B4-BE49-F238E27FC236}">
                  <a16:creationId xmlns:a16="http://schemas.microsoft.com/office/drawing/2014/main" id="{B53F51A9-DF82-41B8-B886-C3D08CA0652C}"/>
                </a:ext>
              </a:extLst>
            </p:cNvPr>
            <p:cNvSpPr>
              <a:spLocks noChangeShapeType="1"/>
            </p:cNvSpPr>
            <p:nvPr/>
          </p:nvSpPr>
          <p:spPr bwMode="auto">
            <a:xfrm flipH="1">
              <a:off x="3472358" y="4255973"/>
              <a:ext cx="673100" cy="0"/>
            </a:xfrm>
            <a:prstGeom prst="line">
              <a:avLst/>
            </a:prstGeom>
            <a:noFill/>
            <a:ln w="28575" cmpd="sng">
              <a:solidFill>
                <a:srgbClr val="11576A"/>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79" name="Text Box 82">
              <a:extLst>
                <a:ext uri="{FF2B5EF4-FFF2-40B4-BE49-F238E27FC236}">
                  <a16:creationId xmlns:a16="http://schemas.microsoft.com/office/drawing/2014/main" id="{3080C02E-9E77-4D94-B976-C48108E548C7}"/>
                </a:ext>
              </a:extLst>
            </p:cNvPr>
            <p:cNvSpPr txBox="1">
              <a:spLocks noChangeArrowheads="1"/>
            </p:cNvSpPr>
            <p:nvPr/>
          </p:nvSpPr>
          <p:spPr bwMode="auto">
            <a:xfrm>
              <a:off x="2605584" y="4722698"/>
              <a:ext cx="27443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en-US" sz="1800" b="1">
                  <a:solidFill>
                    <a:srgbClr val="11576A"/>
                  </a:solidFill>
                  <a:latin typeface="微软雅黑" pitchFamily="34" charset="-122"/>
                  <a:ea typeface="微软雅黑" pitchFamily="34" charset="-122"/>
                  <a:cs typeface="SimSun" charset="0"/>
                </a:rPr>
                <a:t>}</a:t>
              </a:r>
            </a:p>
          </p:txBody>
        </p:sp>
        <p:grpSp>
          <p:nvGrpSpPr>
            <p:cNvPr id="80" name="Group 96">
              <a:extLst>
                <a:ext uri="{FF2B5EF4-FFF2-40B4-BE49-F238E27FC236}">
                  <a16:creationId xmlns:a16="http://schemas.microsoft.com/office/drawing/2014/main" id="{800C7EC7-5741-47C6-8170-D21A1C072C9E}"/>
                </a:ext>
              </a:extLst>
            </p:cNvPr>
            <p:cNvGrpSpPr>
              <a:grpSpLocks/>
            </p:cNvGrpSpPr>
            <p:nvPr/>
          </p:nvGrpSpPr>
          <p:grpSpPr bwMode="auto">
            <a:xfrm>
              <a:off x="2694483" y="4494098"/>
              <a:ext cx="736600" cy="238125"/>
              <a:chOff x="0" y="0"/>
              <a:chExt cx="488" cy="200"/>
            </a:xfrm>
          </p:grpSpPr>
          <p:sp>
            <p:nvSpPr>
              <p:cNvPr id="81" name="Line 100">
                <a:extLst>
                  <a:ext uri="{FF2B5EF4-FFF2-40B4-BE49-F238E27FC236}">
                    <a16:creationId xmlns:a16="http://schemas.microsoft.com/office/drawing/2014/main" id="{8319EADE-DCCB-4A91-9197-B8587F941290}"/>
                  </a:ext>
                </a:extLst>
              </p:cNvPr>
              <p:cNvSpPr>
                <a:spLocks noChangeShapeType="1"/>
              </p:cNvSpPr>
              <p:nvPr/>
            </p:nvSpPr>
            <p:spPr bwMode="auto">
              <a:xfrm>
                <a:off x="0" y="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82" name="Line 101">
                <a:extLst>
                  <a:ext uri="{FF2B5EF4-FFF2-40B4-BE49-F238E27FC236}">
                    <a16:creationId xmlns:a16="http://schemas.microsoft.com/office/drawing/2014/main" id="{BB776FE5-75D9-434B-B944-163F59B330B9}"/>
                  </a:ext>
                </a:extLst>
              </p:cNvPr>
              <p:cNvSpPr>
                <a:spLocks noChangeShapeType="1"/>
              </p:cNvSpPr>
              <p:nvPr/>
            </p:nvSpPr>
            <p:spPr bwMode="auto">
              <a:xfrm>
                <a:off x="0" y="4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83" name="Line 102">
                <a:extLst>
                  <a:ext uri="{FF2B5EF4-FFF2-40B4-BE49-F238E27FC236}">
                    <a16:creationId xmlns:a16="http://schemas.microsoft.com/office/drawing/2014/main" id="{62652223-81F1-4ABC-8D54-102AED20FD6F}"/>
                  </a:ext>
                </a:extLst>
              </p:cNvPr>
              <p:cNvSpPr>
                <a:spLocks noChangeShapeType="1"/>
              </p:cNvSpPr>
              <p:nvPr/>
            </p:nvSpPr>
            <p:spPr bwMode="auto">
              <a:xfrm>
                <a:off x="0" y="8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84" name="Line 103">
                <a:extLst>
                  <a:ext uri="{FF2B5EF4-FFF2-40B4-BE49-F238E27FC236}">
                    <a16:creationId xmlns:a16="http://schemas.microsoft.com/office/drawing/2014/main" id="{21391531-B640-4243-BA58-6B68BAF7EFF4}"/>
                  </a:ext>
                </a:extLst>
              </p:cNvPr>
              <p:cNvSpPr>
                <a:spLocks noChangeShapeType="1"/>
              </p:cNvSpPr>
              <p:nvPr/>
            </p:nvSpPr>
            <p:spPr bwMode="auto">
              <a:xfrm>
                <a:off x="0" y="12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85" name="Line 104">
                <a:extLst>
                  <a:ext uri="{FF2B5EF4-FFF2-40B4-BE49-F238E27FC236}">
                    <a16:creationId xmlns:a16="http://schemas.microsoft.com/office/drawing/2014/main" id="{6696DB2F-EA74-417A-819F-C120129D28E7}"/>
                  </a:ext>
                </a:extLst>
              </p:cNvPr>
              <p:cNvSpPr>
                <a:spLocks noChangeShapeType="1"/>
              </p:cNvSpPr>
              <p:nvPr/>
            </p:nvSpPr>
            <p:spPr bwMode="auto">
              <a:xfrm>
                <a:off x="0" y="16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86" name="Line 105">
                <a:extLst>
                  <a:ext uri="{FF2B5EF4-FFF2-40B4-BE49-F238E27FC236}">
                    <a16:creationId xmlns:a16="http://schemas.microsoft.com/office/drawing/2014/main" id="{63F9CEB0-E50C-4D8F-8161-B938E905766C}"/>
                  </a:ext>
                </a:extLst>
              </p:cNvPr>
              <p:cNvSpPr>
                <a:spLocks noChangeShapeType="1"/>
              </p:cNvSpPr>
              <p:nvPr/>
            </p:nvSpPr>
            <p:spPr bwMode="auto">
              <a:xfrm>
                <a:off x="0" y="20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grpSp>
      </p:grpSp>
      <p:grpSp>
        <p:nvGrpSpPr>
          <p:cNvPr id="93" name="组合 92">
            <a:extLst>
              <a:ext uri="{FF2B5EF4-FFF2-40B4-BE49-F238E27FC236}">
                <a16:creationId xmlns:a16="http://schemas.microsoft.com/office/drawing/2014/main" id="{8A91CCE8-C6BB-4932-A05B-25422C93CE4B}"/>
              </a:ext>
            </a:extLst>
          </p:cNvPr>
          <p:cNvGrpSpPr/>
          <p:nvPr/>
        </p:nvGrpSpPr>
        <p:grpSpPr>
          <a:xfrm>
            <a:off x="5897142" y="3547735"/>
            <a:ext cx="2670206" cy="788432"/>
            <a:chOff x="2545258" y="2541473"/>
            <a:chExt cx="2670206" cy="788432"/>
          </a:xfrm>
        </p:grpSpPr>
        <p:sp>
          <p:nvSpPr>
            <p:cNvPr id="94" name="Line 47">
              <a:extLst>
                <a:ext uri="{FF2B5EF4-FFF2-40B4-BE49-F238E27FC236}">
                  <a16:creationId xmlns:a16="http://schemas.microsoft.com/office/drawing/2014/main" id="{0911DF60-6CDE-43AA-84A8-84B89F81EC52}"/>
                </a:ext>
              </a:extLst>
            </p:cNvPr>
            <p:cNvSpPr>
              <a:spLocks noChangeShapeType="1"/>
            </p:cNvSpPr>
            <p:nvPr/>
          </p:nvSpPr>
          <p:spPr bwMode="auto">
            <a:xfrm>
              <a:off x="4205783" y="2550998"/>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95" name="Line 48">
              <a:extLst>
                <a:ext uri="{FF2B5EF4-FFF2-40B4-BE49-F238E27FC236}">
                  <a16:creationId xmlns:a16="http://schemas.microsoft.com/office/drawing/2014/main" id="{94E80A9F-88DA-4FFF-A1F2-72365CB15787}"/>
                </a:ext>
              </a:extLst>
            </p:cNvPr>
            <p:cNvSpPr>
              <a:spLocks noChangeShapeType="1"/>
            </p:cNvSpPr>
            <p:nvPr/>
          </p:nvSpPr>
          <p:spPr bwMode="auto">
            <a:xfrm>
              <a:off x="4205783" y="2598623"/>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96" name="Line 80">
              <a:extLst>
                <a:ext uri="{FF2B5EF4-FFF2-40B4-BE49-F238E27FC236}">
                  <a16:creationId xmlns:a16="http://schemas.microsoft.com/office/drawing/2014/main" id="{540EE2E2-A449-4AF7-A0CE-730D08C2C469}"/>
                </a:ext>
              </a:extLst>
            </p:cNvPr>
            <p:cNvSpPr>
              <a:spLocks noChangeShapeType="1"/>
            </p:cNvSpPr>
            <p:nvPr/>
          </p:nvSpPr>
          <p:spPr bwMode="auto">
            <a:xfrm>
              <a:off x="4205783" y="2646248"/>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97" name="Text Box 84">
              <a:extLst>
                <a:ext uri="{FF2B5EF4-FFF2-40B4-BE49-F238E27FC236}">
                  <a16:creationId xmlns:a16="http://schemas.microsoft.com/office/drawing/2014/main" id="{F1838247-E8DD-47CB-BB8B-83EA2EEE5387}"/>
                </a:ext>
              </a:extLst>
            </p:cNvPr>
            <p:cNvSpPr txBox="1">
              <a:spLocks noChangeArrowheads="1"/>
            </p:cNvSpPr>
            <p:nvPr/>
          </p:nvSpPr>
          <p:spPr bwMode="auto">
            <a:xfrm>
              <a:off x="4154984" y="2960573"/>
              <a:ext cx="27443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en-US" sz="1800" b="1">
                  <a:solidFill>
                    <a:srgbClr val="11576A"/>
                  </a:solidFill>
                  <a:latin typeface="微软雅黑" pitchFamily="34" charset="-122"/>
                  <a:ea typeface="微软雅黑" pitchFamily="34" charset="-122"/>
                  <a:cs typeface="SimSun" charset="0"/>
                </a:rPr>
                <a:t>}</a:t>
              </a:r>
            </a:p>
          </p:txBody>
        </p:sp>
        <p:sp>
          <p:nvSpPr>
            <p:cNvPr id="98" name="Line 107">
              <a:extLst>
                <a:ext uri="{FF2B5EF4-FFF2-40B4-BE49-F238E27FC236}">
                  <a16:creationId xmlns:a16="http://schemas.microsoft.com/office/drawing/2014/main" id="{871032D1-EC38-42C1-B86B-3BBAC59114F6}"/>
                </a:ext>
              </a:extLst>
            </p:cNvPr>
            <p:cNvSpPr>
              <a:spLocks noChangeShapeType="1"/>
            </p:cNvSpPr>
            <p:nvPr/>
          </p:nvSpPr>
          <p:spPr bwMode="auto">
            <a:xfrm>
              <a:off x="4205783" y="2693873"/>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99" name="Line 108">
              <a:extLst>
                <a:ext uri="{FF2B5EF4-FFF2-40B4-BE49-F238E27FC236}">
                  <a16:creationId xmlns:a16="http://schemas.microsoft.com/office/drawing/2014/main" id="{7C316581-2E89-4D5E-9C6A-06DFF08E9BF9}"/>
                </a:ext>
              </a:extLst>
            </p:cNvPr>
            <p:cNvSpPr>
              <a:spLocks noChangeShapeType="1"/>
            </p:cNvSpPr>
            <p:nvPr/>
          </p:nvSpPr>
          <p:spPr bwMode="auto">
            <a:xfrm>
              <a:off x="4205783" y="2741498"/>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00" name="Line 109">
              <a:extLst>
                <a:ext uri="{FF2B5EF4-FFF2-40B4-BE49-F238E27FC236}">
                  <a16:creationId xmlns:a16="http://schemas.microsoft.com/office/drawing/2014/main" id="{D4E6B8AC-D3AD-4C78-A1C5-B9D61228DE0C}"/>
                </a:ext>
              </a:extLst>
            </p:cNvPr>
            <p:cNvSpPr>
              <a:spLocks noChangeShapeType="1"/>
            </p:cNvSpPr>
            <p:nvPr/>
          </p:nvSpPr>
          <p:spPr bwMode="auto">
            <a:xfrm>
              <a:off x="4205783" y="2789123"/>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01" name="AutoShape 125">
              <a:extLst>
                <a:ext uri="{FF2B5EF4-FFF2-40B4-BE49-F238E27FC236}">
                  <a16:creationId xmlns:a16="http://schemas.microsoft.com/office/drawing/2014/main" id="{17B562FF-9F9F-4041-9F7B-9254E2B8FB8C}"/>
                </a:ext>
              </a:extLst>
            </p:cNvPr>
            <p:cNvSpPr>
              <a:spLocks/>
            </p:cNvSpPr>
            <p:nvPr/>
          </p:nvSpPr>
          <p:spPr bwMode="auto">
            <a:xfrm>
              <a:off x="3994646" y="2541473"/>
              <a:ext cx="74613" cy="266700"/>
            </a:xfrm>
            <a:prstGeom prst="leftBrace">
              <a:avLst>
                <a:gd name="adj1" fmla="val 39716"/>
                <a:gd name="adj2" fmla="val 50000"/>
              </a:avLst>
            </a:prstGeom>
            <a:noFill/>
            <a:ln w="19050" cmpd="sng">
              <a:solidFill>
                <a:srgbClr val="11576A"/>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buFont typeface="Monotype Sorts" charset="0"/>
                <a:buNone/>
              </a:pPr>
              <a:endParaRPr lang="zh-CN" altLang="en-US">
                <a:solidFill>
                  <a:srgbClr val="11576A"/>
                </a:solidFill>
                <a:latin typeface="微软雅黑" pitchFamily="34" charset="-122"/>
                <a:ea typeface="微软雅黑" pitchFamily="34" charset="-122"/>
                <a:cs typeface="SimSun" charset="0"/>
              </a:endParaRPr>
            </a:p>
          </p:txBody>
        </p:sp>
        <p:sp>
          <p:nvSpPr>
            <p:cNvPr id="102" name="Oval 126">
              <a:extLst>
                <a:ext uri="{FF2B5EF4-FFF2-40B4-BE49-F238E27FC236}">
                  <a16:creationId xmlns:a16="http://schemas.microsoft.com/office/drawing/2014/main" id="{833F3760-49DB-4F70-BE1D-0D522C858C14}"/>
                </a:ext>
              </a:extLst>
            </p:cNvPr>
            <p:cNvSpPr>
              <a:spLocks noChangeArrowheads="1"/>
            </p:cNvSpPr>
            <p:nvPr/>
          </p:nvSpPr>
          <p:spPr bwMode="auto">
            <a:xfrm>
              <a:off x="2545258" y="2570051"/>
              <a:ext cx="1079500" cy="514350"/>
            </a:xfrm>
            <a:prstGeom prst="ellipse">
              <a:avLst/>
            </a:prstGeom>
            <a:solidFill>
              <a:schemeClr val="accent2"/>
            </a:solidFill>
            <a:ln>
              <a:noFill/>
            </a:ln>
            <a:effectLst>
              <a:outerShdw blurRad="63500" dist="107763" dir="2700000" algn="ctr" rotWithShape="0">
                <a:srgbClr val="B2B2B2">
                  <a:alpha val="71999"/>
                </a:srgbClr>
              </a:outerShdw>
            </a:effectLst>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lnSpc>
                  <a:spcPct val="75000"/>
                </a:lnSpc>
              </a:pPr>
              <a:r>
                <a:rPr lang="zh-CN" altLang="en-US" b="1">
                  <a:solidFill>
                    <a:schemeClr val="bg1"/>
                  </a:solidFill>
                  <a:latin typeface="微软雅黑" pitchFamily="34" charset="-122"/>
                  <a:ea typeface="微软雅黑" pitchFamily="34" charset="-122"/>
                </a:rPr>
                <a:t>保存现场</a:t>
              </a:r>
              <a:endParaRPr lang="en-US" b="1">
                <a:solidFill>
                  <a:schemeClr val="bg1"/>
                </a:solidFill>
                <a:latin typeface="微软雅黑" pitchFamily="34" charset="-122"/>
                <a:ea typeface="微软雅黑" pitchFamily="34" charset="-122"/>
              </a:endParaRPr>
            </a:p>
          </p:txBody>
        </p:sp>
        <p:sp>
          <p:nvSpPr>
            <p:cNvPr id="103" name="Line 127">
              <a:extLst>
                <a:ext uri="{FF2B5EF4-FFF2-40B4-BE49-F238E27FC236}">
                  <a16:creationId xmlns:a16="http://schemas.microsoft.com/office/drawing/2014/main" id="{E7E50756-1335-4F41-8BB8-64217E5D7989}"/>
                </a:ext>
              </a:extLst>
            </p:cNvPr>
            <p:cNvSpPr>
              <a:spLocks noChangeShapeType="1"/>
            </p:cNvSpPr>
            <p:nvPr/>
          </p:nvSpPr>
          <p:spPr bwMode="auto">
            <a:xfrm flipH="1">
              <a:off x="3612058" y="2674823"/>
              <a:ext cx="355600" cy="28575"/>
            </a:xfrm>
            <a:prstGeom prst="line">
              <a:avLst/>
            </a:prstGeom>
            <a:noFill/>
            <a:ln w="28575"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solidFill>
                  <a:srgbClr val="11576A"/>
                </a:solidFill>
                <a:latin typeface="微软雅黑" pitchFamily="34" charset="-122"/>
                <a:ea typeface="微软雅黑" pitchFamily="34" charset="-122"/>
              </a:endParaRPr>
            </a:p>
          </p:txBody>
        </p:sp>
        <p:sp>
          <p:nvSpPr>
            <p:cNvPr id="104" name="Text Box 131">
              <a:extLst>
                <a:ext uri="{FF2B5EF4-FFF2-40B4-BE49-F238E27FC236}">
                  <a16:creationId xmlns:a16="http://schemas.microsoft.com/office/drawing/2014/main" id="{5FEF202D-39D3-4A0B-A683-36AE38208830}"/>
                </a:ext>
              </a:extLst>
            </p:cNvPr>
            <p:cNvSpPr txBox="1">
              <a:spLocks noChangeArrowheads="1"/>
            </p:cNvSpPr>
            <p:nvPr/>
          </p:nvSpPr>
          <p:spPr bwMode="auto">
            <a:xfrm>
              <a:off x="4096247" y="2752902"/>
              <a:ext cx="111921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en-US" sz="1400" b="1" dirty="0">
                  <a:solidFill>
                    <a:schemeClr val="hlink"/>
                  </a:solidFill>
                  <a:latin typeface="微软雅黑" pitchFamily="34" charset="-122"/>
                  <a:ea typeface="微软雅黑" pitchFamily="34" charset="-122"/>
                  <a:cs typeface="SimSun" charset="0"/>
                </a:rPr>
                <a:t>schedule()</a:t>
              </a:r>
            </a:p>
          </p:txBody>
        </p:sp>
      </p:grpSp>
      <p:grpSp>
        <p:nvGrpSpPr>
          <p:cNvPr id="105" name="组合 104">
            <a:extLst>
              <a:ext uri="{FF2B5EF4-FFF2-40B4-BE49-F238E27FC236}">
                <a16:creationId xmlns:a16="http://schemas.microsoft.com/office/drawing/2014/main" id="{ADF2DDE7-9410-472F-BD18-3E91F4AB6A69}"/>
              </a:ext>
            </a:extLst>
          </p:cNvPr>
          <p:cNvGrpSpPr/>
          <p:nvPr/>
        </p:nvGrpSpPr>
        <p:grpSpPr>
          <a:xfrm>
            <a:off x="10770767" y="3376283"/>
            <a:ext cx="736600" cy="1190625"/>
            <a:chOff x="7418883" y="2370021"/>
            <a:chExt cx="736600" cy="1190625"/>
          </a:xfrm>
        </p:grpSpPr>
        <p:grpSp>
          <p:nvGrpSpPr>
            <p:cNvPr id="106" name="Group 55">
              <a:extLst>
                <a:ext uri="{FF2B5EF4-FFF2-40B4-BE49-F238E27FC236}">
                  <a16:creationId xmlns:a16="http://schemas.microsoft.com/office/drawing/2014/main" id="{341449C8-52CD-4FEF-933F-2FB7776BD3CF}"/>
                </a:ext>
              </a:extLst>
            </p:cNvPr>
            <p:cNvGrpSpPr>
              <a:grpSpLocks/>
            </p:cNvGrpSpPr>
            <p:nvPr/>
          </p:nvGrpSpPr>
          <p:grpSpPr bwMode="auto">
            <a:xfrm>
              <a:off x="7418883" y="2465271"/>
              <a:ext cx="736600" cy="238125"/>
              <a:chOff x="0" y="0"/>
              <a:chExt cx="488" cy="200"/>
            </a:xfrm>
          </p:grpSpPr>
          <p:sp>
            <p:nvSpPr>
              <p:cNvPr id="130" name="Line 59">
                <a:extLst>
                  <a:ext uri="{FF2B5EF4-FFF2-40B4-BE49-F238E27FC236}">
                    <a16:creationId xmlns:a16="http://schemas.microsoft.com/office/drawing/2014/main" id="{1C351DD7-06CA-4A52-9A2E-CCAF47182DB1}"/>
                  </a:ext>
                </a:extLst>
              </p:cNvPr>
              <p:cNvSpPr>
                <a:spLocks noChangeShapeType="1"/>
              </p:cNvSpPr>
              <p:nvPr/>
            </p:nvSpPr>
            <p:spPr bwMode="auto">
              <a:xfrm>
                <a:off x="0" y="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31" name="Line 60">
                <a:extLst>
                  <a:ext uri="{FF2B5EF4-FFF2-40B4-BE49-F238E27FC236}">
                    <a16:creationId xmlns:a16="http://schemas.microsoft.com/office/drawing/2014/main" id="{C0560478-7A9B-413F-9060-7825B12A18B0}"/>
                  </a:ext>
                </a:extLst>
              </p:cNvPr>
              <p:cNvSpPr>
                <a:spLocks noChangeShapeType="1"/>
              </p:cNvSpPr>
              <p:nvPr/>
            </p:nvSpPr>
            <p:spPr bwMode="auto">
              <a:xfrm>
                <a:off x="0" y="4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32" name="Line 61">
                <a:extLst>
                  <a:ext uri="{FF2B5EF4-FFF2-40B4-BE49-F238E27FC236}">
                    <a16:creationId xmlns:a16="http://schemas.microsoft.com/office/drawing/2014/main" id="{423A6E66-1C40-4F0B-9147-4795C5CE523F}"/>
                  </a:ext>
                </a:extLst>
              </p:cNvPr>
              <p:cNvSpPr>
                <a:spLocks noChangeShapeType="1"/>
              </p:cNvSpPr>
              <p:nvPr/>
            </p:nvSpPr>
            <p:spPr bwMode="auto">
              <a:xfrm>
                <a:off x="0" y="8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33" name="Line 62">
                <a:extLst>
                  <a:ext uri="{FF2B5EF4-FFF2-40B4-BE49-F238E27FC236}">
                    <a16:creationId xmlns:a16="http://schemas.microsoft.com/office/drawing/2014/main" id="{9E41C160-272D-4646-9F53-A8EF9063DE48}"/>
                  </a:ext>
                </a:extLst>
              </p:cNvPr>
              <p:cNvSpPr>
                <a:spLocks noChangeShapeType="1"/>
              </p:cNvSpPr>
              <p:nvPr/>
            </p:nvSpPr>
            <p:spPr bwMode="auto">
              <a:xfrm>
                <a:off x="0" y="12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34" name="Line 63">
                <a:extLst>
                  <a:ext uri="{FF2B5EF4-FFF2-40B4-BE49-F238E27FC236}">
                    <a16:creationId xmlns:a16="http://schemas.microsoft.com/office/drawing/2014/main" id="{206320C8-6695-4623-8B4A-23EE3987EF01}"/>
                  </a:ext>
                </a:extLst>
              </p:cNvPr>
              <p:cNvSpPr>
                <a:spLocks noChangeShapeType="1"/>
              </p:cNvSpPr>
              <p:nvPr/>
            </p:nvSpPr>
            <p:spPr bwMode="auto">
              <a:xfrm>
                <a:off x="0" y="16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35" name="Line 64">
                <a:extLst>
                  <a:ext uri="{FF2B5EF4-FFF2-40B4-BE49-F238E27FC236}">
                    <a16:creationId xmlns:a16="http://schemas.microsoft.com/office/drawing/2014/main" id="{29C4E564-3F01-4D53-9C3D-8F353A153769}"/>
                  </a:ext>
                </a:extLst>
              </p:cNvPr>
              <p:cNvSpPr>
                <a:spLocks noChangeShapeType="1"/>
              </p:cNvSpPr>
              <p:nvPr/>
            </p:nvSpPr>
            <p:spPr bwMode="auto">
              <a:xfrm>
                <a:off x="0" y="20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grpSp>
        <p:grpSp>
          <p:nvGrpSpPr>
            <p:cNvPr id="107" name="Group 62">
              <a:extLst>
                <a:ext uri="{FF2B5EF4-FFF2-40B4-BE49-F238E27FC236}">
                  <a16:creationId xmlns:a16="http://schemas.microsoft.com/office/drawing/2014/main" id="{2D61A759-9FEE-4FAF-8EC9-4AEDE6E55462}"/>
                </a:ext>
              </a:extLst>
            </p:cNvPr>
            <p:cNvGrpSpPr>
              <a:grpSpLocks/>
            </p:cNvGrpSpPr>
            <p:nvPr/>
          </p:nvGrpSpPr>
          <p:grpSpPr bwMode="auto">
            <a:xfrm>
              <a:off x="7418883" y="2751021"/>
              <a:ext cx="736600" cy="238125"/>
              <a:chOff x="0" y="0"/>
              <a:chExt cx="488" cy="200"/>
            </a:xfrm>
          </p:grpSpPr>
          <p:sp>
            <p:nvSpPr>
              <p:cNvPr id="124" name="Line 66">
                <a:extLst>
                  <a:ext uri="{FF2B5EF4-FFF2-40B4-BE49-F238E27FC236}">
                    <a16:creationId xmlns:a16="http://schemas.microsoft.com/office/drawing/2014/main" id="{1C7EC515-A8C4-4FC6-9470-B04B06B04C5B}"/>
                  </a:ext>
                </a:extLst>
              </p:cNvPr>
              <p:cNvSpPr>
                <a:spLocks noChangeShapeType="1"/>
              </p:cNvSpPr>
              <p:nvPr/>
            </p:nvSpPr>
            <p:spPr bwMode="auto">
              <a:xfrm>
                <a:off x="0" y="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25" name="Line 67">
                <a:extLst>
                  <a:ext uri="{FF2B5EF4-FFF2-40B4-BE49-F238E27FC236}">
                    <a16:creationId xmlns:a16="http://schemas.microsoft.com/office/drawing/2014/main" id="{7AFA5012-A5BA-42C9-B6F9-97F5CF4E5852}"/>
                  </a:ext>
                </a:extLst>
              </p:cNvPr>
              <p:cNvSpPr>
                <a:spLocks noChangeShapeType="1"/>
              </p:cNvSpPr>
              <p:nvPr/>
            </p:nvSpPr>
            <p:spPr bwMode="auto">
              <a:xfrm>
                <a:off x="0" y="4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26" name="Line 68">
                <a:extLst>
                  <a:ext uri="{FF2B5EF4-FFF2-40B4-BE49-F238E27FC236}">
                    <a16:creationId xmlns:a16="http://schemas.microsoft.com/office/drawing/2014/main" id="{054F9B06-0976-466D-8E24-217FEEA9193C}"/>
                  </a:ext>
                </a:extLst>
              </p:cNvPr>
              <p:cNvSpPr>
                <a:spLocks noChangeShapeType="1"/>
              </p:cNvSpPr>
              <p:nvPr/>
            </p:nvSpPr>
            <p:spPr bwMode="auto">
              <a:xfrm>
                <a:off x="0" y="8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27" name="Line 69">
                <a:extLst>
                  <a:ext uri="{FF2B5EF4-FFF2-40B4-BE49-F238E27FC236}">
                    <a16:creationId xmlns:a16="http://schemas.microsoft.com/office/drawing/2014/main" id="{71C9320E-9BE7-47DB-84D0-97876A3840B7}"/>
                  </a:ext>
                </a:extLst>
              </p:cNvPr>
              <p:cNvSpPr>
                <a:spLocks noChangeShapeType="1"/>
              </p:cNvSpPr>
              <p:nvPr/>
            </p:nvSpPr>
            <p:spPr bwMode="auto">
              <a:xfrm>
                <a:off x="0" y="12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28" name="Line 70">
                <a:extLst>
                  <a:ext uri="{FF2B5EF4-FFF2-40B4-BE49-F238E27FC236}">
                    <a16:creationId xmlns:a16="http://schemas.microsoft.com/office/drawing/2014/main" id="{135EA81C-FB1E-4114-811F-E547BEFD992F}"/>
                  </a:ext>
                </a:extLst>
              </p:cNvPr>
              <p:cNvSpPr>
                <a:spLocks noChangeShapeType="1"/>
              </p:cNvSpPr>
              <p:nvPr/>
            </p:nvSpPr>
            <p:spPr bwMode="auto">
              <a:xfrm>
                <a:off x="0" y="16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29" name="Line 71">
                <a:extLst>
                  <a:ext uri="{FF2B5EF4-FFF2-40B4-BE49-F238E27FC236}">
                    <a16:creationId xmlns:a16="http://schemas.microsoft.com/office/drawing/2014/main" id="{E7AC389F-ADAF-4400-81DA-9D3CC2D51085}"/>
                  </a:ext>
                </a:extLst>
              </p:cNvPr>
              <p:cNvSpPr>
                <a:spLocks noChangeShapeType="1"/>
              </p:cNvSpPr>
              <p:nvPr/>
            </p:nvSpPr>
            <p:spPr bwMode="auto">
              <a:xfrm>
                <a:off x="0" y="200"/>
                <a:ext cx="488"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grpSp>
        <p:sp>
          <p:nvSpPr>
            <p:cNvPr id="108" name="Line 72">
              <a:extLst>
                <a:ext uri="{FF2B5EF4-FFF2-40B4-BE49-F238E27FC236}">
                  <a16:creationId xmlns:a16="http://schemas.microsoft.com/office/drawing/2014/main" id="{0C3FB088-80CB-4597-B26E-217AB0959221}"/>
                </a:ext>
              </a:extLst>
            </p:cNvPr>
            <p:cNvSpPr>
              <a:spLocks noChangeShapeType="1"/>
            </p:cNvSpPr>
            <p:nvPr/>
          </p:nvSpPr>
          <p:spPr bwMode="auto">
            <a:xfrm>
              <a:off x="7418883" y="3370146"/>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09" name="Line 73">
              <a:extLst>
                <a:ext uri="{FF2B5EF4-FFF2-40B4-BE49-F238E27FC236}">
                  <a16:creationId xmlns:a16="http://schemas.microsoft.com/office/drawing/2014/main" id="{D5A3E0C7-EAD8-4C54-8BD7-CB526965EA95}"/>
                </a:ext>
              </a:extLst>
            </p:cNvPr>
            <p:cNvSpPr>
              <a:spLocks noChangeShapeType="1"/>
            </p:cNvSpPr>
            <p:nvPr/>
          </p:nvSpPr>
          <p:spPr bwMode="auto">
            <a:xfrm>
              <a:off x="7418883" y="3417771"/>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10" name="Line 94">
              <a:extLst>
                <a:ext uri="{FF2B5EF4-FFF2-40B4-BE49-F238E27FC236}">
                  <a16:creationId xmlns:a16="http://schemas.microsoft.com/office/drawing/2014/main" id="{60E5E9F5-39EE-49DE-880C-691D8312C955}"/>
                </a:ext>
              </a:extLst>
            </p:cNvPr>
            <p:cNvSpPr>
              <a:spLocks noChangeShapeType="1"/>
            </p:cNvSpPr>
            <p:nvPr/>
          </p:nvSpPr>
          <p:spPr bwMode="auto">
            <a:xfrm>
              <a:off x="7418883" y="3417771"/>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11" name="Line 95">
              <a:extLst>
                <a:ext uri="{FF2B5EF4-FFF2-40B4-BE49-F238E27FC236}">
                  <a16:creationId xmlns:a16="http://schemas.microsoft.com/office/drawing/2014/main" id="{4CC9BA03-005B-43B9-9C8A-697BC014C02D}"/>
                </a:ext>
              </a:extLst>
            </p:cNvPr>
            <p:cNvSpPr>
              <a:spLocks noChangeShapeType="1"/>
            </p:cNvSpPr>
            <p:nvPr/>
          </p:nvSpPr>
          <p:spPr bwMode="auto">
            <a:xfrm>
              <a:off x="7418883" y="3465396"/>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12" name="Line 96">
              <a:extLst>
                <a:ext uri="{FF2B5EF4-FFF2-40B4-BE49-F238E27FC236}">
                  <a16:creationId xmlns:a16="http://schemas.microsoft.com/office/drawing/2014/main" id="{A3EA68F0-AB8D-4241-804D-6D967587B590}"/>
                </a:ext>
              </a:extLst>
            </p:cNvPr>
            <p:cNvSpPr>
              <a:spLocks noChangeShapeType="1"/>
            </p:cNvSpPr>
            <p:nvPr/>
          </p:nvSpPr>
          <p:spPr bwMode="auto">
            <a:xfrm>
              <a:off x="7418883" y="3513021"/>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13" name="Line 97">
              <a:extLst>
                <a:ext uri="{FF2B5EF4-FFF2-40B4-BE49-F238E27FC236}">
                  <a16:creationId xmlns:a16="http://schemas.microsoft.com/office/drawing/2014/main" id="{4024A737-2E58-4FD0-BC13-E35AD8BAA6C9}"/>
                </a:ext>
              </a:extLst>
            </p:cNvPr>
            <p:cNvSpPr>
              <a:spLocks noChangeShapeType="1"/>
            </p:cNvSpPr>
            <p:nvPr/>
          </p:nvSpPr>
          <p:spPr bwMode="auto">
            <a:xfrm>
              <a:off x="7418883" y="3560646"/>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14" name="Line 117">
              <a:extLst>
                <a:ext uri="{FF2B5EF4-FFF2-40B4-BE49-F238E27FC236}">
                  <a16:creationId xmlns:a16="http://schemas.microsoft.com/office/drawing/2014/main" id="{215B50A0-FEF3-40E3-981D-9F8E699E8650}"/>
                </a:ext>
              </a:extLst>
            </p:cNvPr>
            <p:cNvSpPr>
              <a:spLocks noChangeShapeType="1"/>
            </p:cNvSpPr>
            <p:nvPr/>
          </p:nvSpPr>
          <p:spPr bwMode="auto">
            <a:xfrm>
              <a:off x="7418883" y="3036771"/>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15" name="Line 118">
              <a:extLst>
                <a:ext uri="{FF2B5EF4-FFF2-40B4-BE49-F238E27FC236}">
                  <a16:creationId xmlns:a16="http://schemas.microsoft.com/office/drawing/2014/main" id="{6CDBD680-04C4-41B0-9AEB-42187CA946D2}"/>
                </a:ext>
              </a:extLst>
            </p:cNvPr>
            <p:cNvSpPr>
              <a:spLocks noChangeShapeType="1"/>
            </p:cNvSpPr>
            <p:nvPr/>
          </p:nvSpPr>
          <p:spPr bwMode="auto">
            <a:xfrm>
              <a:off x="7418883" y="3084396"/>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16" name="Line 119">
              <a:extLst>
                <a:ext uri="{FF2B5EF4-FFF2-40B4-BE49-F238E27FC236}">
                  <a16:creationId xmlns:a16="http://schemas.microsoft.com/office/drawing/2014/main" id="{8DEAEB46-5A6B-4A10-AFF3-882AF4047258}"/>
                </a:ext>
              </a:extLst>
            </p:cNvPr>
            <p:cNvSpPr>
              <a:spLocks noChangeShapeType="1"/>
            </p:cNvSpPr>
            <p:nvPr/>
          </p:nvSpPr>
          <p:spPr bwMode="auto">
            <a:xfrm>
              <a:off x="7418883" y="3132021"/>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17" name="Line 120">
              <a:extLst>
                <a:ext uri="{FF2B5EF4-FFF2-40B4-BE49-F238E27FC236}">
                  <a16:creationId xmlns:a16="http://schemas.microsoft.com/office/drawing/2014/main" id="{B8FF4C2D-1A75-499D-AEEF-0EA4C686EEA1}"/>
                </a:ext>
              </a:extLst>
            </p:cNvPr>
            <p:cNvSpPr>
              <a:spLocks noChangeShapeType="1"/>
            </p:cNvSpPr>
            <p:nvPr/>
          </p:nvSpPr>
          <p:spPr bwMode="auto">
            <a:xfrm>
              <a:off x="7418883" y="3179646"/>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18" name="Line 121">
              <a:extLst>
                <a:ext uri="{FF2B5EF4-FFF2-40B4-BE49-F238E27FC236}">
                  <a16:creationId xmlns:a16="http://schemas.microsoft.com/office/drawing/2014/main" id="{26ACD8F8-FF11-4D79-9129-2E1CB1D74F92}"/>
                </a:ext>
              </a:extLst>
            </p:cNvPr>
            <p:cNvSpPr>
              <a:spLocks noChangeShapeType="1"/>
            </p:cNvSpPr>
            <p:nvPr/>
          </p:nvSpPr>
          <p:spPr bwMode="auto">
            <a:xfrm>
              <a:off x="7418883" y="3227271"/>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19" name="Line 122">
              <a:extLst>
                <a:ext uri="{FF2B5EF4-FFF2-40B4-BE49-F238E27FC236}">
                  <a16:creationId xmlns:a16="http://schemas.microsoft.com/office/drawing/2014/main" id="{5D17D886-98ED-4768-A370-F15CCE4B7B94}"/>
                </a:ext>
              </a:extLst>
            </p:cNvPr>
            <p:cNvSpPr>
              <a:spLocks noChangeShapeType="1"/>
            </p:cNvSpPr>
            <p:nvPr/>
          </p:nvSpPr>
          <p:spPr bwMode="auto">
            <a:xfrm>
              <a:off x="7418883" y="3227271"/>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20" name="Line 123">
              <a:extLst>
                <a:ext uri="{FF2B5EF4-FFF2-40B4-BE49-F238E27FC236}">
                  <a16:creationId xmlns:a16="http://schemas.microsoft.com/office/drawing/2014/main" id="{8AAB4DAF-9A0A-460F-9CB4-1D70AC207296}"/>
                </a:ext>
              </a:extLst>
            </p:cNvPr>
            <p:cNvSpPr>
              <a:spLocks noChangeShapeType="1"/>
            </p:cNvSpPr>
            <p:nvPr/>
          </p:nvSpPr>
          <p:spPr bwMode="auto">
            <a:xfrm>
              <a:off x="7418883" y="3274896"/>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21" name="Line 124">
              <a:extLst>
                <a:ext uri="{FF2B5EF4-FFF2-40B4-BE49-F238E27FC236}">
                  <a16:creationId xmlns:a16="http://schemas.microsoft.com/office/drawing/2014/main" id="{E1B929D8-0A48-415A-B8AB-82362F7999E6}"/>
                </a:ext>
              </a:extLst>
            </p:cNvPr>
            <p:cNvSpPr>
              <a:spLocks noChangeShapeType="1"/>
            </p:cNvSpPr>
            <p:nvPr/>
          </p:nvSpPr>
          <p:spPr bwMode="auto">
            <a:xfrm>
              <a:off x="7418883" y="3322521"/>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22" name="Line 136">
              <a:extLst>
                <a:ext uri="{FF2B5EF4-FFF2-40B4-BE49-F238E27FC236}">
                  <a16:creationId xmlns:a16="http://schemas.microsoft.com/office/drawing/2014/main" id="{36A223A2-A13D-4F37-91CF-CA4B7BFC9229}"/>
                </a:ext>
              </a:extLst>
            </p:cNvPr>
            <p:cNvSpPr>
              <a:spLocks noChangeShapeType="1"/>
            </p:cNvSpPr>
            <p:nvPr/>
          </p:nvSpPr>
          <p:spPr bwMode="auto">
            <a:xfrm>
              <a:off x="7418883" y="2370021"/>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23" name="Line 137">
              <a:extLst>
                <a:ext uri="{FF2B5EF4-FFF2-40B4-BE49-F238E27FC236}">
                  <a16:creationId xmlns:a16="http://schemas.microsoft.com/office/drawing/2014/main" id="{4CB34C7C-2203-4C86-8FDE-43D05AF3D287}"/>
                </a:ext>
              </a:extLst>
            </p:cNvPr>
            <p:cNvSpPr>
              <a:spLocks noChangeShapeType="1"/>
            </p:cNvSpPr>
            <p:nvPr/>
          </p:nvSpPr>
          <p:spPr bwMode="auto">
            <a:xfrm>
              <a:off x="7418883" y="2417646"/>
              <a:ext cx="736600"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grpSp>
      <p:grpSp>
        <p:nvGrpSpPr>
          <p:cNvPr id="136" name="组合 135">
            <a:extLst>
              <a:ext uri="{FF2B5EF4-FFF2-40B4-BE49-F238E27FC236}">
                <a16:creationId xmlns:a16="http://schemas.microsoft.com/office/drawing/2014/main" id="{8BA59017-925D-44DD-AD79-F660D6626009}"/>
              </a:ext>
            </a:extLst>
          </p:cNvPr>
          <p:cNvGrpSpPr/>
          <p:nvPr/>
        </p:nvGrpSpPr>
        <p:grpSpPr>
          <a:xfrm>
            <a:off x="7301514" y="4570820"/>
            <a:ext cx="4087977" cy="390306"/>
            <a:chOff x="3949630" y="3564558"/>
            <a:chExt cx="4087977" cy="390306"/>
          </a:xfrm>
        </p:grpSpPr>
        <p:sp>
          <p:nvSpPr>
            <p:cNvPr id="137" name="Line 74">
              <a:extLst>
                <a:ext uri="{FF2B5EF4-FFF2-40B4-BE49-F238E27FC236}">
                  <a16:creationId xmlns:a16="http://schemas.microsoft.com/office/drawing/2014/main" id="{BAC213D3-FEE8-4C93-8623-3C6071014FE2}"/>
                </a:ext>
              </a:extLst>
            </p:cNvPr>
            <p:cNvSpPr>
              <a:spLocks noChangeShapeType="1"/>
            </p:cNvSpPr>
            <p:nvPr/>
          </p:nvSpPr>
          <p:spPr bwMode="auto">
            <a:xfrm flipH="1">
              <a:off x="5288458" y="3779723"/>
              <a:ext cx="2070100" cy="0"/>
            </a:xfrm>
            <a:prstGeom prst="line">
              <a:avLst/>
            </a:prstGeom>
            <a:noFill/>
            <a:ln w="28575" cmpd="sng">
              <a:solidFill>
                <a:srgbClr val="11576A"/>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38" name="Text Box 75">
              <a:extLst>
                <a:ext uri="{FF2B5EF4-FFF2-40B4-BE49-F238E27FC236}">
                  <a16:creationId xmlns:a16="http://schemas.microsoft.com/office/drawing/2014/main" id="{C49551B3-8B68-4314-8D56-310CAEE098D4}"/>
                </a:ext>
              </a:extLst>
            </p:cNvPr>
            <p:cNvSpPr txBox="1">
              <a:spLocks noChangeArrowheads="1"/>
            </p:cNvSpPr>
            <p:nvPr/>
          </p:nvSpPr>
          <p:spPr bwMode="auto">
            <a:xfrm>
              <a:off x="3949630" y="3564558"/>
              <a:ext cx="133882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zh-CN" altLang="en-US" sz="1800" b="1" dirty="0">
                  <a:solidFill>
                    <a:srgbClr val="C00000"/>
                  </a:solidFill>
                  <a:latin typeface="微软雅黑" pitchFamily="34" charset="-122"/>
                  <a:ea typeface="微软雅黑" pitchFamily="34" charset="-122"/>
                  <a:cs typeface="SimSun" charset="0"/>
                </a:rPr>
                <a:t>定时时间到</a:t>
              </a:r>
              <a:endParaRPr lang="en-US" sz="1800" b="1" dirty="0">
                <a:solidFill>
                  <a:srgbClr val="C00000"/>
                </a:solidFill>
                <a:latin typeface="微软雅黑" pitchFamily="34" charset="-122"/>
                <a:ea typeface="微软雅黑" pitchFamily="34" charset="-122"/>
                <a:cs typeface="SimSun" charset="0"/>
              </a:endParaRPr>
            </a:p>
          </p:txBody>
        </p:sp>
        <p:sp>
          <p:nvSpPr>
            <p:cNvPr id="139" name="Text Box 77">
              <a:extLst>
                <a:ext uri="{FF2B5EF4-FFF2-40B4-BE49-F238E27FC236}">
                  <a16:creationId xmlns:a16="http://schemas.microsoft.com/office/drawing/2014/main" id="{86E584DE-FA07-416E-A124-9123EF1BC746}"/>
                </a:ext>
              </a:extLst>
            </p:cNvPr>
            <p:cNvSpPr txBox="1">
              <a:spLocks noChangeArrowheads="1"/>
            </p:cNvSpPr>
            <p:nvPr/>
          </p:nvSpPr>
          <p:spPr bwMode="auto">
            <a:xfrm>
              <a:off x="7378452" y="3585532"/>
              <a:ext cx="65915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zh-CN" altLang="en-US" sz="1800" b="1" dirty="0">
                  <a:solidFill>
                    <a:srgbClr val="11576A"/>
                  </a:solidFill>
                  <a:latin typeface="微软雅黑" pitchFamily="34" charset="-122"/>
                  <a:ea typeface="微软雅黑" pitchFamily="34" charset="-122"/>
                  <a:cs typeface="SimSun" charset="0"/>
                </a:rPr>
                <a:t>中断</a:t>
              </a:r>
              <a:endParaRPr lang="en-US" sz="1800" b="1" dirty="0">
                <a:solidFill>
                  <a:srgbClr val="11576A"/>
                </a:solidFill>
                <a:latin typeface="微软雅黑" pitchFamily="34" charset="-122"/>
                <a:ea typeface="微软雅黑" pitchFamily="34" charset="-122"/>
                <a:cs typeface="SimSun" charset="0"/>
              </a:endParaRPr>
            </a:p>
          </p:txBody>
        </p:sp>
      </p:grpSp>
      <p:grpSp>
        <p:nvGrpSpPr>
          <p:cNvPr id="140" name="组合 139">
            <a:extLst>
              <a:ext uri="{FF2B5EF4-FFF2-40B4-BE49-F238E27FC236}">
                <a16:creationId xmlns:a16="http://schemas.microsoft.com/office/drawing/2014/main" id="{05DAAC97-2350-4473-BD5C-2453071E9B6A}"/>
              </a:ext>
            </a:extLst>
          </p:cNvPr>
          <p:cNvGrpSpPr/>
          <p:nvPr/>
        </p:nvGrpSpPr>
        <p:grpSpPr>
          <a:xfrm>
            <a:off x="7394393" y="4862176"/>
            <a:ext cx="3601799" cy="1092100"/>
            <a:chOff x="4042509" y="3735373"/>
            <a:chExt cx="3601799" cy="1092100"/>
          </a:xfrm>
        </p:grpSpPr>
        <p:sp>
          <p:nvSpPr>
            <p:cNvPr id="141" name="Text Box 85">
              <a:extLst>
                <a:ext uri="{FF2B5EF4-FFF2-40B4-BE49-F238E27FC236}">
                  <a16:creationId xmlns:a16="http://schemas.microsoft.com/office/drawing/2014/main" id="{3AA1F14C-A794-4459-A1BB-A88978095489}"/>
                </a:ext>
              </a:extLst>
            </p:cNvPr>
            <p:cNvSpPr txBox="1">
              <a:spLocks noChangeArrowheads="1"/>
            </p:cNvSpPr>
            <p:nvPr/>
          </p:nvSpPr>
          <p:spPr bwMode="auto">
            <a:xfrm>
              <a:off x="4154984" y="4275023"/>
              <a:ext cx="27443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en-US" sz="1800" b="1">
                  <a:solidFill>
                    <a:srgbClr val="11576A"/>
                  </a:solidFill>
                  <a:latin typeface="微软雅黑" pitchFamily="34" charset="-122"/>
                  <a:ea typeface="微软雅黑" pitchFamily="34" charset="-122"/>
                  <a:cs typeface="SimSun" charset="0"/>
                </a:rPr>
                <a:t>}</a:t>
              </a:r>
            </a:p>
          </p:txBody>
        </p:sp>
        <p:sp>
          <p:nvSpPr>
            <p:cNvPr id="142" name="Text Box 86">
              <a:extLst>
                <a:ext uri="{FF2B5EF4-FFF2-40B4-BE49-F238E27FC236}">
                  <a16:creationId xmlns:a16="http://schemas.microsoft.com/office/drawing/2014/main" id="{64DDA105-CFEA-4D3E-9920-5EBB62BDB4F9}"/>
                </a:ext>
              </a:extLst>
            </p:cNvPr>
            <p:cNvSpPr txBox="1">
              <a:spLocks noChangeArrowheads="1"/>
            </p:cNvSpPr>
            <p:nvPr/>
          </p:nvSpPr>
          <p:spPr bwMode="auto">
            <a:xfrm>
              <a:off x="4042509" y="3735373"/>
              <a:ext cx="111921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en-US" sz="1400" b="1" dirty="0">
                  <a:solidFill>
                    <a:schemeClr val="hlink"/>
                  </a:solidFill>
                  <a:latin typeface="微软雅黑" pitchFamily="34" charset="-122"/>
                  <a:ea typeface="微软雅黑" pitchFamily="34" charset="-122"/>
                  <a:cs typeface="SimSun" charset="0"/>
                </a:rPr>
                <a:t>schedule()</a:t>
              </a:r>
            </a:p>
          </p:txBody>
        </p:sp>
        <p:grpSp>
          <p:nvGrpSpPr>
            <p:cNvPr id="143" name="Group 107">
              <a:extLst>
                <a:ext uri="{FF2B5EF4-FFF2-40B4-BE49-F238E27FC236}">
                  <a16:creationId xmlns:a16="http://schemas.microsoft.com/office/drawing/2014/main" id="{857073E3-A353-45CA-AA42-EBF4F3055A7E}"/>
                </a:ext>
              </a:extLst>
            </p:cNvPr>
            <p:cNvGrpSpPr>
              <a:grpSpLocks/>
            </p:cNvGrpSpPr>
            <p:nvPr/>
          </p:nvGrpSpPr>
          <p:grpSpPr bwMode="auto">
            <a:xfrm>
              <a:off x="4205783" y="4008323"/>
              <a:ext cx="736600" cy="238125"/>
              <a:chOff x="0" y="0"/>
              <a:chExt cx="464" cy="200"/>
            </a:xfrm>
          </p:grpSpPr>
          <p:sp>
            <p:nvSpPr>
              <p:cNvPr id="149" name="Line 111">
                <a:extLst>
                  <a:ext uri="{FF2B5EF4-FFF2-40B4-BE49-F238E27FC236}">
                    <a16:creationId xmlns:a16="http://schemas.microsoft.com/office/drawing/2014/main" id="{D45D99F7-8DC6-4209-A400-4F8E34BFA5A3}"/>
                  </a:ext>
                </a:extLst>
              </p:cNvPr>
              <p:cNvSpPr>
                <a:spLocks noChangeShapeType="1"/>
              </p:cNvSpPr>
              <p:nvPr/>
            </p:nvSpPr>
            <p:spPr bwMode="auto">
              <a:xfrm>
                <a:off x="0" y="0"/>
                <a:ext cx="464"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50" name="Line 112">
                <a:extLst>
                  <a:ext uri="{FF2B5EF4-FFF2-40B4-BE49-F238E27FC236}">
                    <a16:creationId xmlns:a16="http://schemas.microsoft.com/office/drawing/2014/main" id="{C01F7FCC-E637-4A70-A493-F48738A788BF}"/>
                  </a:ext>
                </a:extLst>
              </p:cNvPr>
              <p:cNvSpPr>
                <a:spLocks noChangeShapeType="1"/>
              </p:cNvSpPr>
              <p:nvPr/>
            </p:nvSpPr>
            <p:spPr bwMode="auto">
              <a:xfrm>
                <a:off x="0" y="40"/>
                <a:ext cx="464"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51" name="Line 113">
                <a:extLst>
                  <a:ext uri="{FF2B5EF4-FFF2-40B4-BE49-F238E27FC236}">
                    <a16:creationId xmlns:a16="http://schemas.microsoft.com/office/drawing/2014/main" id="{C7024F61-8EB6-4875-89DB-73E13243FEFA}"/>
                  </a:ext>
                </a:extLst>
              </p:cNvPr>
              <p:cNvSpPr>
                <a:spLocks noChangeShapeType="1"/>
              </p:cNvSpPr>
              <p:nvPr/>
            </p:nvSpPr>
            <p:spPr bwMode="auto">
              <a:xfrm>
                <a:off x="0" y="80"/>
                <a:ext cx="464"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52" name="Line 114">
                <a:extLst>
                  <a:ext uri="{FF2B5EF4-FFF2-40B4-BE49-F238E27FC236}">
                    <a16:creationId xmlns:a16="http://schemas.microsoft.com/office/drawing/2014/main" id="{99C6E8ED-6330-4DC4-8A20-40E4473BBD20}"/>
                  </a:ext>
                </a:extLst>
              </p:cNvPr>
              <p:cNvSpPr>
                <a:spLocks noChangeShapeType="1"/>
              </p:cNvSpPr>
              <p:nvPr/>
            </p:nvSpPr>
            <p:spPr bwMode="auto">
              <a:xfrm>
                <a:off x="0" y="120"/>
                <a:ext cx="464"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53" name="Line 115">
                <a:extLst>
                  <a:ext uri="{FF2B5EF4-FFF2-40B4-BE49-F238E27FC236}">
                    <a16:creationId xmlns:a16="http://schemas.microsoft.com/office/drawing/2014/main" id="{C31E887B-E513-4C2B-8BFF-2F425919C053}"/>
                  </a:ext>
                </a:extLst>
              </p:cNvPr>
              <p:cNvSpPr>
                <a:spLocks noChangeShapeType="1"/>
              </p:cNvSpPr>
              <p:nvPr/>
            </p:nvSpPr>
            <p:spPr bwMode="auto">
              <a:xfrm>
                <a:off x="0" y="160"/>
                <a:ext cx="464"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54" name="Line 116">
                <a:extLst>
                  <a:ext uri="{FF2B5EF4-FFF2-40B4-BE49-F238E27FC236}">
                    <a16:creationId xmlns:a16="http://schemas.microsoft.com/office/drawing/2014/main" id="{889AFFC3-AF95-4F92-9C65-FBBD715AD069}"/>
                  </a:ext>
                </a:extLst>
              </p:cNvPr>
              <p:cNvSpPr>
                <a:spLocks noChangeShapeType="1"/>
              </p:cNvSpPr>
              <p:nvPr/>
            </p:nvSpPr>
            <p:spPr bwMode="auto">
              <a:xfrm>
                <a:off x="0" y="200"/>
                <a:ext cx="464" cy="0"/>
              </a:xfrm>
              <a:prstGeom prst="line">
                <a:avLst/>
              </a:prstGeom>
              <a:noFill/>
              <a:ln w="19050"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grpSp>
        <p:sp>
          <p:nvSpPr>
            <p:cNvPr id="144" name="AutoShape 129">
              <a:extLst>
                <a:ext uri="{FF2B5EF4-FFF2-40B4-BE49-F238E27FC236}">
                  <a16:creationId xmlns:a16="http://schemas.microsoft.com/office/drawing/2014/main" id="{B115BCD1-1903-4B4E-B43D-FD34974F931C}"/>
                </a:ext>
              </a:extLst>
            </p:cNvPr>
            <p:cNvSpPr>
              <a:spLocks/>
            </p:cNvSpPr>
            <p:nvPr/>
          </p:nvSpPr>
          <p:spPr bwMode="auto">
            <a:xfrm flipH="1">
              <a:off x="5137646" y="4017848"/>
              <a:ext cx="74612" cy="266700"/>
            </a:xfrm>
            <a:prstGeom prst="leftBrace">
              <a:avLst>
                <a:gd name="adj1" fmla="val 39716"/>
                <a:gd name="adj2" fmla="val 50000"/>
              </a:avLst>
            </a:prstGeom>
            <a:noFill/>
            <a:ln w="19050" cmpd="sng">
              <a:solidFill>
                <a:srgbClr val="11576A"/>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buFont typeface="Monotype Sorts" charset="0"/>
                <a:buNone/>
              </a:pPr>
              <a:endParaRPr lang="zh-CN" altLang="en-US">
                <a:latin typeface="微软雅黑" pitchFamily="34" charset="-122"/>
                <a:ea typeface="微软雅黑" pitchFamily="34" charset="-122"/>
                <a:cs typeface="SimSun" charset="0"/>
              </a:endParaRPr>
            </a:p>
          </p:txBody>
        </p:sp>
        <p:sp>
          <p:nvSpPr>
            <p:cNvPr id="145" name="Line 130">
              <a:extLst>
                <a:ext uri="{FF2B5EF4-FFF2-40B4-BE49-F238E27FC236}">
                  <a16:creationId xmlns:a16="http://schemas.microsoft.com/office/drawing/2014/main" id="{B27A4593-CD4E-45F1-A4D8-5970E170212A}"/>
                </a:ext>
              </a:extLst>
            </p:cNvPr>
            <p:cNvSpPr>
              <a:spLocks noChangeShapeType="1"/>
            </p:cNvSpPr>
            <p:nvPr/>
          </p:nvSpPr>
          <p:spPr bwMode="auto">
            <a:xfrm flipH="1" flipV="1">
              <a:off x="5224958" y="4160723"/>
              <a:ext cx="520700" cy="200025"/>
            </a:xfrm>
            <a:prstGeom prst="line">
              <a:avLst/>
            </a:prstGeom>
            <a:noFill/>
            <a:ln w="28575"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sp>
          <p:nvSpPr>
            <p:cNvPr id="146" name="Oval 128">
              <a:extLst>
                <a:ext uri="{FF2B5EF4-FFF2-40B4-BE49-F238E27FC236}">
                  <a16:creationId xmlns:a16="http://schemas.microsoft.com/office/drawing/2014/main" id="{08F649B5-9A37-437F-9B02-AEF31DE2AB71}"/>
                </a:ext>
              </a:extLst>
            </p:cNvPr>
            <p:cNvSpPr>
              <a:spLocks noChangeArrowheads="1"/>
            </p:cNvSpPr>
            <p:nvPr/>
          </p:nvSpPr>
          <p:spPr bwMode="auto">
            <a:xfrm>
              <a:off x="5377358" y="4313123"/>
              <a:ext cx="1079500" cy="514350"/>
            </a:xfrm>
            <a:prstGeom prst="ellipse">
              <a:avLst/>
            </a:prstGeom>
            <a:solidFill>
              <a:schemeClr val="accent2"/>
            </a:solidFill>
            <a:ln>
              <a:noFill/>
            </a:ln>
            <a:effectLst>
              <a:outerShdw blurRad="63500" dist="107763" dir="2700000" algn="ctr" rotWithShape="0">
                <a:srgbClr val="B2B2B2">
                  <a:alpha val="71999"/>
                </a:srgbClr>
              </a:outerShdw>
            </a:effectLst>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lnSpc>
                  <a:spcPct val="75000"/>
                </a:lnSpc>
              </a:pPr>
              <a:r>
                <a:rPr lang="zh-CN" altLang="en-US" b="1">
                  <a:solidFill>
                    <a:schemeClr val="bg1"/>
                  </a:solidFill>
                  <a:latin typeface="微软雅黑" pitchFamily="34" charset="-122"/>
                  <a:ea typeface="微软雅黑" pitchFamily="34" charset="-122"/>
                </a:rPr>
                <a:t>恢复现场</a:t>
              </a:r>
              <a:endParaRPr lang="en-US" b="1">
                <a:solidFill>
                  <a:schemeClr val="bg1"/>
                </a:solidFill>
                <a:latin typeface="微软雅黑" pitchFamily="34" charset="-122"/>
                <a:ea typeface="微软雅黑" pitchFamily="34" charset="-122"/>
              </a:endParaRPr>
            </a:p>
          </p:txBody>
        </p:sp>
        <p:sp>
          <p:nvSpPr>
            <p:cNvPr id="147" name="Oval 140">
              <a:extLst>
                <a:ext uri="{FF2B5EF4-FFF2-40B4-BE49-F238E27FC236}">
                  <a16:creationId xmlns:a16="http://schemas.microsoft.com/office/drawing/2014/main" id="{822754A5-71EF-45EE-B57B-8D4113976FDB}"/>
                </a:ext>
              </a:extLst>
            </p:cNvPr>
            <p:cNvSpPr>
              <a:spLocks noChangeArrowheads="1"/>
            </p:cNvSpPr>
            <p:nvPr/>
          </p:nvSpPr>
          <p:spPr bwMode="auto">
            <a:xfrm>
              <a:off x="6564808" y="4027373"/>
              <a:ext cx="1079500" cy="514350"/>
            </a:xfrm>
            <a:prstGeom prst="ellipse">
              <a:avLst/>
            </a:prstGeom>
            <a:solidFill>
              <a:schemeClr val="accent2"/>
            </a:solidFill>
            <a:ln>
              <a:noFill/>
            </a:ln>
            <a:effectLst>
              <a:outerShdw blurRad="63500" dist="107763" dir="2700000" algn="ctr" rotWithShape="0">
                <a:srgbClr val="B2B2B2">
                  <a:alpha val="71999"/>
                </a:srgbClr>
              </a:outerShdw>
            </a:effectLst>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a:lnSpc>
                  <a:spcPct val="75000"/>
                </a:lnSpc>
              </a:pPr>
              <a:r>
                <a:rPr lang="zh-CN" altLang="en-US" b="1" dirty="0">
                  <a:solidFill>
                    <a:schemeClr val="bg1"/>
                  </a:solidFill>
                  <a:latin typeface="微软雅黑" pitchFamily="34" charset="-122"/>
                  <a:ea typeface="微软雅黑" pitchFamily="34" charset="-122"/>
                </a:rPr>
                <a:t>保存现场</a:t>
              </a:r>
              <a:endParaRPr lang="en-US" b="1" dirty="0">
                <a:solidFill>
                  <a:schemeClr val="bg1"/>
                </a:solidFill>
                <a:latin typeface="微软雅黑" pitchFamily="34" charset="-122"/>
                <a:ea typeface="微软雅黑" pitchFamily="34" charset="-122"/>
              </a:endParaRPr>
            </a:p>
          </p:txBody>
        </p:sp>
        <p:sp>
          <p:nvSpPr>
            <p:cNvPr id="148" name="Line 141">
              <a:extLst>
                <a:ext uri="{FF2B5EF4-FFF2-40B4-BE49-F238E27FC236}">
                  <a16:creationId xmlns:a16="http://schemas.microsoft.com/office/drawing/2014/main" id="{567DE0EF-7A77-4BAC-B217-6DEDD9EB68C1}"/>
                </a:ext>
              </a:extLst>
            </p:cNvPr>
            <p:cNvSpPr>
              <a:spLocks noChangeShapeType="1"/>
            </p:cNvSpPr>
            <p:nvPr/>
          </p:nvSpPr>
          <p:spPr bwMode="auto">
            <a:xfrm flipH="1" flipV="1">
              <a:off x="5199558" y="4160723"/>
              <a:ext cx="1358900" cy="104775"/>
            </a:xfrm>
            <a:prstGeom prst="line">
              <a:avLst/>
            </a:prstGeom>
            <a:noFill/>
            <a:ln w="28575" cmpd="sng">
              <a:solidFill>
                <a:srgbClr val="11576A"/>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微软雅黑" pitchFamily="34" charset="-122"/>
                <a:ea typeface="微软雅黑" pitchFamily="34" charset="-122"/>
              </a:endParaRPr>
            </a:p>
          </p:txBody>
        </p:sp>
      </p:grpSp>
      <p:grpSp>
        <p:nvGrpSpPr>
          <p:cNvPr id="155" name="组合 154">
            <a:extLst>
              <a:ext uri="{FF2B5EF4-FFF2-40B4-BE49-F238E27FC236}">
                <a16:creationId xmlns:a16="http://schemas.microsoft.com/office/drawing/2014/main" id="{2804D6C4-417B-416C-8C36-C6814166F937}"/>
              </a:ext>
            </a:extLst>
          </p:cNvPr>
          <p:cNvGrpSpPr/>
          <p:nvPr/>
        </p:nvGrpSpPr>
        <p:grpSpPr>
          <a:xfrm>
            <a:off x="3531396" y="2363566"/>
            <a:ext cx="2268000" cy="3314947"/>
            <a:chOff x="179512" y="1357304"/>
            <a:chExt cx="2268000" cy="3314947"/>
          </a:xfrm>
        </p:grpSpPr>
        <p:sp>
          <p:nvSpPr>
            <p:cNvPr id="156" name="Text Box 106">
              <a:extLst>
                <a:ext uri="{FF2B5EF4-FFF2-40B4-BE49-F238E27FC236}">
                  <a16:creationId xmlns:a16="http://schemas.microsoft.com/office/drawing/2014/main" id="{225E526A-9D6A-453D-9A21-498B7ED21516}"/>
                </a:ext>
              </a:extLst>
            </p:cNvPr>
            <p:cNvSpPr txBox="1">
              <a:spLocks noChangeArrowheads="1"/>
            </p:cNvSpPr>
            <p:nvPr/>
          </p:nvSpPr>
          <p:spPr bwMode="auto">
            <a:xfrm>
              <a:off x="660555" y="4302919"/>
              <a:ext cx="110799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zh-CN" altLang="en-US" b="1">
                  <a:solidFill>
                    <a:srgbClr val="11576A"/>
                  </a:solidFill>
                  <a:latin typeface="微软雅黑" pitchFamily="34" charset="-122"/>
                  <a:ea typeface="微软雅黑" pitchFamily="34" charset="-122"/>
                  <a:cs typeface="SimSun" charset="0"/>
                </a:rPr>
                <a:t>地址空间</a:t>
              </a:r>
              <a:endParaRPr lang="en-US" b="1">
                <a:solidFill>
                  <a:srgbClr val="11576A"/>
                </a:solidFill>
                <a:latin typeface="微软雅黑" pitchFamily="34" charset="-122"/>
                <a:ea typeface="微软雅黑" pitchFamily="34" charset="-122"/>
                <a:cs typeface="SimSun" charset="0"/>
              </a:endParaRPr>
            </a:p>
          </p:txBody>
        </p:sp>
        <p:grpSp>
          <p:nvGrpSpPr>
            <p:cNvPr id="157" name="组合 156">
              <a:extLst>
                <a:ext uri="{FF2B5EF4-FFF2-40B4-BE49-F238E27FC236}">
                  <a16:creationId xmlns:a16="http://schemas.microsoft.com/office/drawing/2014/main" id="{4EFC38FB-CD2E-4DC0-8530-02062A3D2BC5}"/>
                </a:ext>
              </a:extLst>
            </p:cNvPr>
            <p:cNvGrpSpPr/>
            <p:nvPr/>
          </p:nvGrpSpPr>
          <p:grpSpPr>
            <a:xfrm>
              <a:off x="179512" y="1357304"/>
              <a:ext cx="2268000" cy="2772000"/>
              <a:chOff x="179512" y="1357304"/>
              <a:chExt cx="2268000" cy="2772000"/>
            </a:xfrm>
          </p:grpSpPr>
          <p:sp>
            <p:nvSpPr>
              <p:cNvPr id="158" name="Text Box 11">
                <a:extLst>
                  <a:ext uri="{FF2B5EF4-FFF2-40B4-BE49-F238E27FC236}">
                    <a16:creationId xmlns:a16="http://schemas.microsoft.com/office/drawing/2014/main" id="{5774185B-4517-4641-AB67-F0AD014E0089}"/>
                  </a:ext>
                </a:extLst>
              </p:cNvPr>
              <p:cNvSpPr txBox="1">
                <a:spLocks noChangeArrowheads="1"/>
              </p:cNvSpPr>
              <p:nvPr/>
            </p:nvSpPr>
            <p:spPr bwMode="auto">
              <a:xfrm rot="16200000">
                <a:off x="901278" y="1754476"/>
                <a:ext cx="57900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en-US" sz="3600" b="1">
                    <a:latin typeface="微软雅黑" pitchFamily="34" charset="-122"/>
                    <a:ea typeface="微软雅黑" pitchFamily="34" charset="-122"/>
                    <a:cs typeface="SimSun" charset="0"/>
                  </a:rPr>
                  <a:t>...</a:t>
                </a:r>
              </a:p>
            </p:txBody>
          </p:sp>
          <p:sp>
            <p:nvSpPr>
              <p:cNvPr id="159" name="矩形 158">
                <a:extLst>
                  <a:ext uri="{FF2B5EF4-FFF2-40B4-BE49-F238E27FC236}">
                    <a16:creationId xmlns:a16="http://schemas.microsoft.com/office/drawing/2014/main" id="{32804F18-1955-40E1-8FAC-E3556DF5F51E}"/>
                  </a:ext>
                </a:extLst>
              </p:cNvPr>
              <p:cNvSpPr/>
              <p:nvPr/>
            </p:nvSpPr>
            <p:spPr>
              <a:xfrm>
                <a:off x="179512" y="1357304"/>
                <a:ext cx="2268000" cy="2772000"/>
              </a:xfrm>
              <a:prstGeom prst="rect">
                <a:avLst/>
              </a:prstGeom>
              <a:gradFill>
                <a:gsLst>
                  <a:gs pos="100000">
                    <a:srgbClr val="33FFFF"/>
                  </a:gs>
                  <a:gs pos="0">
                    <a:srgbClr val="CCFFFF"/>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itchFamily="34" charset="-122"/>
                  <a:ea typeface="微软雅黑" pitchFamily="34" charset="-122"/>
                </a:endParaRPr>
              </a:p>
            </p:txBody>
          </p:sp>
          <p:sp>
            <p:nvSpPr>
              <p:cNvPr id="160" name="矩形 159">
                <a:extLst>
                  <a:ext uri="{FF2B5EF4-FFF2-40B4-BE49-F238E27FC236}">
                    <a16:creationId xmlns:a16="http://schemas.microsoft.com/office/drawing/2014/main" id="{2EB21374-6E86-43CD-B4DB-2297DC7EDDA6}"/>
                  </a:ext>
                </a:extLst>
              </p:cNvPr>
              <p:cNvSpPr/>
              <p:nvPr/>
            </p:nvSpPr>
            <p:spPr>
              <a:xfrm>
                <a:off x="393826" y="1464461"/>
                <a:ext cx="1800000" cy="324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itchFamily="34" charset="-122"/>
                  <a:ea typeface="微软雅黑" pitchFamily="34" charset="-122"/>
                </a:endParaRPr>
              </a:p>
            </p:txBody>
          </p:sp>
          <p:sp>
            <p:nvSpPr>
              <p:cNvPr id="161" name="Text Box 12">
                <a:extLst>
                  <a:ext uri="{FF2B5EF4-FFF2-40B4-BE49-F238E27FC236}">
                    <a16:creationId xmlns:a16="http://schemas.microsoft.com/office/drawing/2014/main" id="{08269D51-D243-4117-8724-D77318CFD101}"/>
                  </a:ext>
                </a:extLst>
              </p:cNvPr>
              <p:cNvSpPr txBox="1">
                <a:spLocks noChangeArrowheads="1"/>
              </p:cNvSpPr>
              <p:nvPr/>
            </p:nvSpPr>
            <p:spPr bwMode="auto">
              <a:xfrm>
                <a:off x="896121" y="1441795"/>
                <a:ext cx="79541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zh-CN" altLang="en-US" b="1">
                    <a:solidFill>
                      <a:schemeClr val="bg1"/>
                    </a:solidFill>
                    <a:latin typeface="微软雅黑" pitchFamily="34" charset="-122"/>
                    <a:ea typeface="微软雅黑" pitchFamily="34" charset="-122"/>
                    <a:cs typeface="SimSun" charset="0"/>
                  </a:rPr>
                  <a:t>进程</a:t>
                </a:r>
                <a:r>
                  <a:rPr lang="en-US" altLang="zh-CN" b="1">
                    <a:solidFill>
                      <a:schemeClr val="bg1"/>
                    </a:solidFill>
                    <a:latin typeface="微软雅黑" pitchFamily="34" charset="-122"/>
                    <a:ea typeface="微软雅黑" pitchFamily="34" charset="-122"/>
                    <a:cs typeface="SimSun" charset="0"/>
                  </a:rPr>
                  <a:t>n</a:t>
                </a:r>
                <a:endParaRPr lang="en-US" b="1">
                  <a:solidFill>
                    <a:schemeClr val="bg1"/>
                  </a:solidFill>
                  <a:latin typeface="微软雅黑" pitchFamily="34" charset="-122"/>
                  <a:ea typeface="微软雅黑" pitchFamily="34" charset="-122"/>
                  <a:cs typeface="SimSun" charset="0"/>
                </a:endParaRPr>
              </a:p>
            </p:txBody>
          </p:sp>
          <p:sp>
            <p:nvSpPr>
              <p:cNvPr id="162" name="矩形 161">
                <a:extLst>
                  <a:ext uri="{FF2B5EF4-FFF2-40B4-BE49-F238E27FC236}">
                    <a16:creationId xmlns:a16="http://schemas.microsoft.com/office/drawing/2014/main" id="{3991E3BC-79EF-4D8D-9E0F-253FF22857C5}"/>
                  </a:ext>
                </a:extLst>
              </p:cNvPr>
              <p:cNvSpPr/>
              <p:nvPr/>
            </p:nvSpPr>
            <p:spPr>
              <a:xfrm>
                <a:off x="393826" y="2357436"/>
                <a:ext cx="1800000" cy="324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itchFamily="34" charset="-122"/>
                  <a:ea typeface="微软雅黑" pitchFamily="34" charset="-122"/>
                </a:endParaRPr>
              </a:p>
            </p:txBody>
          </p:sp>
          <p:sp>
            <p:nvSpPr>
              <p:cNvPr id="163" name="Text Box 12">
                <a:extLst>
                  <a:ext uri="{FF2B5EF4-FFF2-40B4-BE49-F238E27FC236}">
                    <a16:creationId xmlns:a16="http://schemas.microsoft.com/office/drawing/2014/main" id="{DD978824-D121-4CBF-A9DE-3B70B3699376}"/>
                  </a:ext>
                </a:extLst>
              </p:cNvPr>
              <p:cNvSpPr txBox="1">
                <a:spLocks noChangeArrowheads="1"/>
              </p:cNvSpPr>
              <p:nvPr/>
            </p:nvSpPr>
            <p:spPr bwMode="auto">
              <a:xfrm>
                <a:off x="896121" y="2334770"/>
                <a:ext cx="79541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zh-CN" altLang="en-US" b="1">
                    <a:solidFill>
                      <a:schemeClr val="bg1"/>
                    </a:solidFill>
                    <a:latin typeface="微软雅黑" pitchFamily="34" charset="-122"/>
                    <a:ea typeface="微软雅黑" pitchFamily="34" charset="-122"/>
                    <a:cs typeface="SimSun" charset="0"/>
                  </a:rPr>
                  <a:t>进程</a:t>
                </a:r>
                <a:r>
                  <a:rPr lang="en-US" altLang="zh-CN" b="1">
                    <a:solidFill>
                      <a:schemeClr val="bg1"/>
                    </a:solidFill>
                    <a:latin typeface="微软雅黑" pitchFamily="34" charset="-122"/>
                    <a:ea typeface="微软雅黑" pitchFamily="34" charset="-122"/>
                    <a:cs typeface="SimSun" charset="0"/>
                  </a:rPr>
                  <a:t>2</a:t>
                </a:r>
                <a:endParaRPr lang="en-US" b="1">
                  <a:solidFill>
                    <a:schemeClr val="bg1"/>
                  </a:solidFill>
                  <a:latin typeface="微软雅黑" pitchFamily="34" charset="-122"/>
                  <a:ea typeface="微软雅黑" pitchFamily="34" charset="-122"/>
                  <a:cs typeface="SimSun" charset="0"/>
                </a:endParaRPr>
              </a:p>
            </p:txBody>
          </p:sp>
          <p:sp>
            <p:nvSpPr>
              <p:cNvPr id="164" name="矩形 163">
                <a:extLst>
                  <a:ext uri="{FF2B5EF4-FFF2-40B4-BE49-F238E27FC236}">
                    <a16:creationId xmlns:a16="http://schemas.microsoft.com/office/drawing/2014/main" id="{F262C81E-5C1D-4E82-9DCF-C2466DD27C2B}"/>
                  </a:ext>
                </a:extLst>
              </p:cNvPr>
              <p:cNvSpPr/>
              <p:nvPr/>
            </p:nvSpPr>
            <p:spPr>
              <a:xfrm>
                <a:off x="393826" y="2770113"/>
                <a:ext cx="1800000" cy="324000"/>
              </a:xfrm>
              <a:prstGeom prst="rect">
                <a:avLst/>
              </a:prstGeom>
              <a:gradFill>
                <a:gsLst>
                  <a:gs pos="100000">
                    <a:srgbClr val="005072"/>
                  </a:gs>
                  <a:gs pos="0">
                    <a:srgbClr val="0093DD"/>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itchFamily="34" charset="-122"/>
                  <a:ea typeface="微软雅黑" pitchFamily="34" charset="-122"/>
                </a:endParaRPr>
              </a:p>
            </p:txBody>
          </p:sp>
          <p:sp>
            <p:nvSpPr>
              <p:cNvPr id="165" name="Text Box 12">
                <a:extLst>
                  <a:ext uri="{FF2B5EF4-FFF2-40B4-BE49-F238E27FC236}">
                    <a16:creationId xmlns:a16="http://schemas.microsoft.com/office/drawing/2014/main" id="{FB026607-C146-4CA4-810B-9F63F799EF99}"/>
                  </a:ext>
                </a:extLst>
              </p:cNvPr>
              <p:cNvSpPr txBox="1">
                <a:spLocks noChangeArrowheads="1"/>
              </p:cNvSpPr>
              <p:nvPr/>
            </p:nvSpPr>
            <p:spPr bwMode="auto">
              <a:xfrm>
                <a:off x="896121" y="2747447"/>
                <a:ext cx="79541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zh-CN" altLang="en-US" b="1">
                    <a:solidFill>
                      <a:schemeClr val="bg1"/>
                    </a:solidFill>
                    <a:latin typeface="微软雅黑" pitchFamily="34" charset="-122"/>
                    <a:ea typeface="微软雅黑" pitchFamily="34" charset="-122"/>
                    <a:cs typeface="SimSun" charset="0"/>
                  </a:rPr>
                  <a:t>进程</a:t>
                </a:r>
                <a:r>
                  <a:rPr lang="en-US" altLang="zh-CN" b="1">
                    <a:solidFill>
                      <a:schemeClr val="bg1"/>
                    </a:solidFill>
                    <a:latin typeface="微软雅黑" pitchFamily="34" charset="-122"/>
                    <a:ea typeface="微软雅黑" pitchFamily="34" charset="-122"/>
                    <a:cs typeface="SimSun" charset="0"/>
                  </a:rPr>
                  <a:t>1</a:t>
                </a:r>
                <a:endParaRPr lang="en-US" b="1">
                  <a:solidFill>
                    <a:schemeClr val="bg1"/>
                  </a:solidFill>
                  <a:latin typeface="微软雅黑" pitchFamily="34" charset="-122"/>
                  <a:ea typeface="微软雅黑" pitchFamily="34" charset="-122"/>
                  <a:cs typeface="SimSun" charset="0"/>
                </a:endParaRPr>
              </a:p>
            </p:txBody>
          </p:sp>
          <p:sp>
            <p:nvSpPr>
              <p:cNvPr id="166" name="矩形 165">
                <a:extLst>
                  <a:ext uri="{FF2B5EF4-FFF2-40B4-BE49-F238E27FC236}">
                    <a16:creationId xmlns:a16="http://schemas.microsoft.com/office/drawing/2014/main" id="{C95BE5B2-FF0A-48AC-9C4C-3AD9ED18F44C}"/>
                  </a:ext>
                </a:extLst>
              </p:cNvPr>
              <p:cNvSpPr/>
              <p:nvPr/>
            </p:nvSpPr>
            <p:spPr>
              <a:xfrm>
                <a:off x="393826" y="3214692"/>
                <a:ext cx="1800000" cy="324000"/>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itchFamily="34" charset="-122"/>
                  <a:ea typeface="微软雅黑" pitchFamily="34" charset="-122"/>
                </a:endParaRPr>
              </a:p>
            </p:txBody>
          </p:sp>
          <p:sp>
            <p:nvSpPr>
              <p:cNvPr id="167" name="Text Box 12">
                <a:extLst>
                  <a:ext uri="{FF2B5EF4-FFF2-40B4-BE49-F238E27FC236}">
                    <a16:creationId xmlns:a16="http://schemas.microsoft.com/office/drawing/2014/main" id="{6F33C8C1-201D-4236-98D9-D59B1AD97A73}"/>
                  </a:ext>
                </a:extLst>
              </p:cNvPr>
              <p:cNvSpPr txBox="1">
                <a:spLocks noChangeArrowheads="1"/>
              </p:cNvSpPr>
              <p:nvPr/>
            </p:nvSpPr>
            <p:spPr bwMode="auto">
              <a:xfrm>
                <a:off x="512890" y="3192026"/>
                <a:ext cx="15696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zh-CN" altLang="en-US" b="1">
                    <a:solidFill>
                      <a:schemeClr val="bg1"/>
                    </a:solidFill>
                    <a:latin typeface="微软雅黑" pitchFamily="34" charset="-122"/>
                    <a:ea typeface="微软雅黑" pitchFamily="34" charset="-122"/>
                    <a:cs typeface="SimSun" charset="0"/>
                  </a:rPr>
                  <a:t>系统应用软件</a:t>
                </a:r>
                <a:endParaRPr lang="en-US" b="1">
                  <a:solidFill>
                    <a:schemeClr val="bg1"/>
                  </a:solidFill>
                  <a:latin typeface="微软雅黑" pitchFamily="34" charset="-122"/>
                  <a:ea typeface="微软雅黑" pitchFamily="34" charset="-122"/>
                  <a:cs typeface="SimSun" charset="0"/>
                </a:endParaRPr>
              </a:p>
            </p:txBody>
          </p:sp>
          <p:sp>
            <p:nvSpPr>
              <p:cNvPr id="168" name="矩形 167">
                <a:extLst>
                  <a:ext uri="{FF2B5EF4-FFF2-40B4-BE49-F238E27FC236}">
                    <a16:creationId xmlns:a16="http://schemas.microsoft.com/office/drawing/2014/main" id="{A35C1425-8FC3-44A0-9CB4-BC6091A515F2}"/>
                  </a:ext>
                </a:extLst>
              </p:cNvPr>
              <p:cNvSpPr/>
              <p:nvPr/>
            </p:nvSpPr>
            <p:spPr>
              <a:xfrm>
                <a:off x="393826" y="3643320"/>
                <a:ext cx="1800000" cy="324000"/>
              </a:xfrm>
              <a:prstGeom prst="rect">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itchFamily="34" charset="-122"/>
                  <a:ea typeface="微软雅黑" pitchFamily="34" charset="-122"/>
                </a:endParaRPr>
              </a:p>
            </p:txBody>
          </p:sp>
          <p:sp>
            <p:nvSpPr>
              <p:cNvPr id="169" name="Text Box 12">
                <a:extLst>
                  <a:ext uri="{FF2B5EF4-FFF2-40B4-BE49-F238E27FC236}">
                    <a16:creationId xmlns:a16="http://schemas.microsoft.com/office/drawing/2014/main" id="{658F77FE-3123-4F09-8DD9-063829D8FFEA}"/>
                  </a:ext>
                </a:extLst>
              </p:cNvPr>
              <p:cNvSpPr txBox="1">
                <a:spLocks noChangeArrowheads="1"/>
              </p:cNvSpPr>
              <p:nvPr/>
            </p:nvSpPr>
            <p:spPr bwMode="auto">
              <a:xfrm>
                <a:off x="784354" y="3620654"/>
                <a:ext cx="110799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zh-CN" altLang="en-US" b="1">
                    <a:solidFill>
                      <a:schemeClr val="bg1"/>
                    </a:solidFill>
                    <a:latin typeface="微软雅黑" pitchFamily="34" charset="-122"/>
                    <a:ea typeface="微软雅黑" pitchFamily="34" charset="-122"/>
                    <a:cs typeface="SimSun" charset="0"/>
                  </a:rPr>
                  <a:t>操作系统</a:t>
                </a:r>
                <a:endParaRPr lang="en-US" b="1">
                  <a:solidFill>
                    <a:schemeClr val="bg1"/>
                  </a:solidFill>
                  <a:latin typeface="微软雅黑" pitchFamily="34" charset="-122"/>
                  <a:ea typeface="微软雅黑" pitchFamily="34" charset="-122"/>
                  <a:cs typeface="SimSun" charset="0"/>
                </a:endParaRPr>
              </a:p>
            </p:txBody>
          </p:sp>
          <p:sp>
            <p:nvSpPr>
              <p:cNvPr id="170" name="Text Box 11">
                <a:extLst>
                  <a:ext uri="{FF2B5EF4-FFF2-40B4-BE49-F238E27FC236}">
                    <a16:creationId xmlns:a16="http://schemas.microsoft.com/office/drawing/2014/main" id="{D2013974-9F36-4837-94C8-FE8F71A4055F}"/>
                  </a:ext>
                </a:extLst>
              </p:cNvPr>
              <p:cNvSpPr txBox="1">
                <a:spLocks noChangeArrowheads="1"/>
              </p:cNvSpPr>
              <p:nvPr/>
            </p:nvSpPr>
            <p:spPr bwMode="auto">
              <a:xfrm rot="16200000">
                <a:off x="852528" y="1754476"/>
                <a:ext cx="55458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lvl2pPr/>
                <a:lvl3pPr/>
                <a:lvl4pPr/>
                <a:lvl5pPr/>
                <a:lvl6pPr/>
                <a:lvl7pPr/>
                <a:lvl8pPr/>
                <a:lvl9pPr/>
              </a:lstStyle>
              <a:p>
                <a:pPr>
                  <a:buFont typeface="Monotype Sorts" charset="0"/>
                  <a:buNone/>
                </a:pPr>
                <a:r>
                  <a:rPr lang="en-US" sz="3600" b="1">
                    <a:solidFill>
                      <a:srgbClr val="11576A"/>
                    </a:solidFill>
                    <a:ea typeface="SimSun" charset="0"/>
                    <a:cs typeface="SimSun" charset="0"/>
                  </a:rPr>
                  <a:t>...</a:t>
                </a:r>
              </a:p>
            </p:txBody>
          </p:sp>
        </p:grpSp>
      </p:grpSp>
      <p:sp>
        <p:nvSpPr>
          <p:cNvPr id="9" name="文本框 8">
            <a:extLst>
              <a:ext uri="{FF2B5EF4-FFF2-40B4-BE49-F238E27FC236}">
                <a16:creationId xmlns:a16="http://schemas.microsoft.com/office/drawing/2014/main" id="{5222EE54-3A51-4D20-B1ED-8F826000E02F}"/>
              </a:ext>
            </a:extLst>
          </p:cNvPr>
          <p:cNvSpPr txBox="1"/>
          <p:nvPr/>
        </p:nvSpPr>
        <p:spPr>
          <a:xfrm>
            <a:off x="435007" y="2363566"/>
            <a:ext cx="2867790" cy="2807115"/>
          </a:xfrm>
          <a:prstGeom prst="rect">
            <a:avLst/>
          </a:prstGeom>
          <a:noFill/>
        </p:spPr>
        <p:txBody>
          <a:bodyPr wrap="square" rtlCol="0">
            <a:spAutoFit/>
          </a:bodyPr>
          <a:lstStyle/>
          <a:p>
            <a:pPr algn="l">
              <a:lnSpc>
                <a:spcPct val="150000"/>
              </a:lnSpc>
            </a:pPr>
            <a:r>
              <a:rPr lang="zh-CN" altLang="en-US" sz="2000" b="1" dirty="0"/>
              <a:t>当内核进行进程切换时，它需要保存当前运行进程的上下文，以便再次执行该进程时能够回到进程被切换前一刻的环境和状态继续执行下去。</a:t>
            </a:r>
          </a:p>
        </p:txBody>
      </p:sp>
    </p:spTree>
    <p:extLst>
      <p:ext uri="{BB962C8B-B14F-4D97-AF65-F5344CB8AC3E}">
        <p14:creationId xmlns:p14="http://schemas.microsoft.com/office/powerpoint/2010/main" val="153323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left)">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500"/>
                                        <p:tgtEl>
                                          <p:spTgt spid="26"/>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left)">
                                      <p:cBhvr>
                                        <p:cTn id="34" dur="500"/>
                                        <p:tgtEl>
                                          <p:spTgt spid="10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wipe(left)">
                                      <p:cBhvr>
                                        <p:cTn id="39" dur="500"/>
                                        <p:tgtEl>
                                          <p:spTgt spid="9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wipe(left)">
                                      <p:cBhvr>
                                        <p:cTn id="44" dur="500"/>
                                        <p:tgtEl>
                                          <p:spTgt spid="5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36"/>
                                        </p:tgtEl>
                                        <p:attrNameLst>
                                          <p:attrName>style.visibility</p:attrName>
                                        </p:attrNameLst>
                                      </p:cBhvr>
                                      <p:to>
                                        <p:strVal val="visible"/>
                                      </p:to>
                                    </p:set>
                                    <p:animEffect transition="in" filter="wipe(right)">
                                      <p:cBhvr>
                                        <p:cTn id="49" dur="500"/>
                                        <p:tgtEl>
                                          <p:spTgt spid="13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wipe(up)">
                                      <p:cBhvr>
                                        <p:cTn id="54" dur="500"/>
                                        <p:tgtEl>
                                          <p:spTgt spid="14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wipe(right)">
                                      <p:cBhvr>
                                        <p:cTn id="59" dur="500"/>
                                        <p:tgtEl>
                                          <p:spTgt spid="7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wipe(left)">
                                      <p:cBhvr>
                                        <p:cTn id="6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7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square" rtlCol="0">
            <a:spAutoFit/>
          </a:bodyPr>
          <a:lstStyle/>
          <a:p>
            <a:r>
              <a:rPr lang="en-US" altLang="zh-CN" dirty="0"/>
              <a:t>01 </a:t>
            </a:r>
            <a:r>
              <a:rPr lang="zh-CN" altLang="en-US" dirty="0"/>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p:spPr>
        <p:txBody>
          <a:bodyPr/>
          <a:lstStyle/>
          <a:p>
            <a:pPr algn="ctr"/>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339102" cy="461665"/>
          </a:xfrm>
          <a:prstGeom prst="rect">
            <a:avLst/>
          </a:prstGeom>
          <a:noFill/>
        </p:spPr>
        <p:txBody>
          <a:bodyPr wrap="none" rtlCol="0">
            <a:spAutoFit/>
          </a:bodyPr>
          <a:lstStyle/>
          <a:p>
            <a:r>
              <a:rPr lang="zh-CN" altLang="en-US" sz="2400" b="1" dirty="0">
                <a:solidFill>
                  <a:srgbClr val="FF0000"/>
                </a:solidFill>
              </a:rPr>
              <a:t>进程与程序总结</a:t>
            </a:r>
            <a:endParaRPr lang="en-US" altLang="zh-CN" sz="2400" b="1" dirty="0">
              <a:solidFill>
                <a:srgbClr val="FF0000"/>
              </a:solidFill>
            </a:endParaRPr>
          </a:p>
        </p:txBody>
      </p:sp>
      <p:grpSp>
        <p:nvGrpSpPr>
          <p:cNvPr id="171" name="组合 170">
            <a:extLst>
              <a:ext uri="{FF2B5EF4-FFF2-40B4-BE49-F238E27FC236}">
                <a16:creationId xmlns:a16="http://schemas.microsoft.com/office/drawing/2014/main" id="{DB9ED8F1-AB1E-4B81-8EA7-2CD624FB6C9D}"/>
              </a:ext>
            </a:extLst>
          </p:cNvPr>
          <p:cNvGrpSpPr/>
          <p:nvPr/>
        </p:nvGrpSpPr>
        <p:grpSpPr>
          <a:xfrm>
            <a:off x="1084255" y="1781250"/>
            <a:ext cx="10615349" cy="4642250"/>
            <a:chOff x="1078544" y="1577390"/>
            <a:chExt cx="10615349" cy="4642250"/>
          </a:xfrm>
        </p:grpSpPr>
        <p:grpSp>
          <p:nvGrpSpPr>
            <p:cNvPr id="172" name="组合 171">
              <a:extLst>
                <a:ext uri="{FF2B5EF4-FFF2-40B4-BE49-F238E27FC236}">
                  <a16:creationId xmlns:a16="http://schemas.microsoft.com/office/drawing/2014/main" id="{D2A618A6-88B6-4437-98FA-5E354EE34573}"/>
                </a:ext>
              </a:extLst>
            </p:cNvPr>
            <p:cNvGrpSpPr/>
            <p:nvPr/>
          </p:nvGrpSpPr>
          <p:grpSpPr>
            <a:xfrm>
              <a:off x="1078544" y="1631086"/>
              <a:ext cx="809837" cy="1113914"/>
              <a:chOff x="611284" y="1140955"/>
              <a:chExt cx="809837" cy="1113914"/>
            </a:xfrm>
          </p:grpSpPr>
          <p:sp>
            <p:nvSpPr>
              <p:cNvPr id="175" name="文本框 174">
                <a:extLst>
                  <a:ext uri="{FF2B5EF4-FFF2-40B4-BE49-F238E27FC236}">
                    <a16:creationId xmlns:a16="http://schemas.microsoft.com/office/drawing/2014/main" id="{40BDEA3F-70FD-402B-8DA8-D3EEED40C9A4}"/>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176" name="组合 175">
                <a:extLst>
                  <a:ext uri="{FF2B5EF4-FFF2-40B4-BE49-F238E27FC236}">
                    <a16:creationId xmlns:a16="http://schemas.microsoft.com/office/drawing/2014/main" id="{D43982BA-E500-4093-A256-46F551576053}"/>
                  </a:ext>
                </a:extLst>
              </p:cNvPr>
              <p:cNvGrpSpPr/>
              <p:nvPr/>
            </p:nvGrpSpPr>
            <p:grpSpPr>
              <a:xfrm rot="11641273">
                <a:off x="1059438" y="1140955"/>
                <a:ext cx="246536" cy="1113914"/>
                <a:chOff x="499860" y="916478"/>
                <a:chExt cx="1125740" cy="5086389"/>
              </a:xfrm>
            </p:grpSpPr>
            <p:cxnSp>
              <p:nvCxnSpPr>
                <p:cNvPr id="177" name="直接连接符 176">
                  <a:extLst>
                    <a:ext uri="{FF2B5EF4-FFF2-40B4-BE49-F238E27FC236}">
                      <a16:creationId xmlns:a16="http://schemas.microsoft.com/office/drawing/2014/main" id="{3834753B-A4E1-48C3-B373-110FA5172ECF}"/>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78" name="矩形 177">
                  <a:extLst>
                    <a:ext uri="{FF2B5EF4-FFF2-40B4-BE49-F238E27FC236}">
                      <a16:creationId xmlns:a16="http://schemas.microsoft.com/office/drawing/2014/main" id="{4A9077D5-D9B2-4770-9766-016197485D85}"/>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73" name="矩形 172">
              <a:extLst>
                <a:ext uri="{FF2B5EF4-FFF2-40B4-BE49-F238E27FC236}">
                  <a16:creationId xmlns:a16="http://schemas.microsoft.com/office/drawing/2014/main" id="{77D97652-F79C-4D09-8C62-0D3463B4BAD1}"/>
                </a:ext>
              </a:extLst>
            </p:cNvPr>
            <p:cNvSpPr/>
            <p:nvPr/>
          </p:nvSpPr>
          <p:spPr>
            <a:xfrm>
              <a:off x="1979607" y="1577390"/>
              <a:ext cx="800219"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联系</a:t>
              </a:r>
            </a:p>
          </p:txBody>
        </p:sp>
        <p:sp>
          <p:nvSpPr>
            <p:cNvPr id="174" name="矩形 173">
              <a:extLst>
                <a:ext uri="{FF2B5EF4-FFF2-40B4-BE49-F238E27FC236}">
                  <a16:creationId xmlns:a16="http://schemas.microsoft.com/office/drawing/2014/main" id="{AF85D723-C9C5-4B9B-B909-2712AD8F9171}"/>
                </a:ext>
              </a:extLst>
            </p:cNvPr>
            <p:cNvSpPr/>
            <p:nvPr/>
          </p:nvSpPr>
          <p:spPr>
            <a:xfrm>
              <a:off x="2177360" y="2081648"/>
              <a:ext cx="9516533" cy="4137992"/>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400" b="1" dirty="0"/>
                <a:t>进程，是操作系统处于执行状态的程序的抽象</a:t>
              </a:r>
              <a:endParaRPr lang="en-US" altLang="zh-CN" sz="2400" b="1" dirty="0"/>
            </a:p>
            <a:p>
              <a:pPr marL="742939" lvl="1" indent="-285750">
                <a:lnSpc>
                  <a:spcPct val="120000"/>
                </a:lnSpc>
                <a:spcBef>
                  <a:spcPts val="600"/>
                </a:spcBef>
                <a:buFont typeface="Arial" panose="020B0604020202020204" pitchFamily="34" charset="0"/>
                <a:buChar char="•"/>
              </a:pPr>
              <a:r>
                <a:rPr lang="zh-CN" altLang="en-US" sz="2400" b="1" dirty="0"/>
                <a:t>程序 </a:t>
              </a:r>
              <a:r>
                <a:rPr lang="en-US" altLang="zh-CN" sz="2400" b="1" dirty="0"/>
                <a:t>= </a:t>
              </a:r>
              <a:r>
                <a:rPr lang="zh-CN" altLang="en-US" sz="2400" b="1" dirty="0"/>
                <a:t>文件（静态的可执行文件）</a:t>
              </a:r>
              <a:endParaRPr lang="en-US" altLang="zh-CN" sz="2400" b="1" dirty="0"/>
            </a:p>
            <a:p>
              <a:pPr marL="742939" lvl="1" indent="-285750">
                <a:lnSpc>
                  <a:spcPct val="120000"/>
                </a:lnSpc>
                <a:spcBef>
                  <a:spcPts val="600"/>
                </a:spcBef>
                <a:buFont typeface="Arial" panose="020B0604020202020204" pitchFamily="34" charset="0"/>
                <a:buChar char="•"/>
              </a:pPr>
              <a:r>
                <a:rPr lang="zh-CN" altLang="en-US" sz="2400" b="1" dirty="0"/>
                <a:t>进程 </a:t>
              </a:r>
              <a:r>
                <a:rPr lang="en-US" altLang="zh-CN" sz="2400" b="1" dirty="0"/>
                <a:t>= </a:t>
              </a:r>
              <a:r>
                <a:rPr lang="zh-CN" altLang="en-US" sz="2400" b="1" dirty="0"/>
                <a:t>执行中的程序</a:t>
              </a:r>
              <a:endParaRPr lang="en-US" altLang="zh-CN" sz="2400" b="1" dirty="0"/>
            </a:p>
            <a:p>
              <a:pPr marL="285750" indent="-285750">
                <a:lnSpc>
                  <a:spcPct val="120000"/>
                </a:lnSpc>
                <a:spcBef>
                  <a:spcPts val="600"/>
                </a:spcBef>
                <a:buFont typeface="Arial" panose="020B0604020202020204" pitchFamily="34" charset="0"/>
                <a:buChar char="•"/>
              </a:pPr>
              <a:r>
                <a:rPr lang="zh-CN" altLang="en-US" sz="2400" b="1" dirty="0"/>
                <a:t>同一个程序多次执行过程对应为不同进程</a:t>
              </a:r>
              <a:endParaRPr lang="en-US" altLang="zh-CN" sz="2400" b="1" dirty="0"/>
            </a:p>
            <a:p>
              <a:pPr marL="742939" lvl="1" indent="-285750">
                <a:lnSpc>
                  <a:spcPct val="120000"/>
                </a:lnSpc>
                <a:spcBef>
                  <a:spcPts val="600"/>
                </a:spcBef>
                <a:buFont typeface="Arial" panose="020B0604020202020204" pitchFamily="34" charset="0"/>
                <a:buChar char="•"/>
              </a:pPr>
              <a:r>
                <a:rPr lang="zh-CN" altLang="en-US" sz="2400" b="1" dirty="0"/>
                <a:t>如，一台电脑登录多个</a:t>
              </a:r>
              <a:r>
                <a:rPr lang="en-US" altLang="zh-CN" sz="2400" b="1" dirty="0"/>
                <a:t>QQ</a:t>
              </a:r>
              <a:r>
                <a:rPr lang="zh-CN" altLang="en-US" sz="2400" b="1" dirty="0"/>
                <a:t>号</a:t>
              </a:r>
              <a:endParaRPr lang="en-US" altLang="zh-CN" sz="2400" b="1" dirty="0"/>
            </a:p>
            <a:p>
              <a:pPr marL="285750" indent="-285750">
                <a:lnSpc>
                  <a:spcPct val="120000"/>
                </a:lnSpc>
                <a:spcBef>
                  <a:spcPts val="600"/>
                </a:spcBef>
                <a:buFont typeface="Arial" panose="020B0604020202020204" pitchFamily="34" charset="0"/>
                <a:buChar char="•"/>
              </a:pPr>
              <a:r>
                <a:rPr lang="zh-CN" altLang="en-US" sz="2400" b="1" dirty="0"/>
                <a:t>进程的执行需要资源</a:t>
              </a:r>
              <a:endParaRPr lang="en-US" altLang="zh-CN" sz="2400" b="1" dirty="0"/>
            </a:p>
            <a:p>
              <a:pPr marL="742939" lvl="1" indent="-285750">
                <a:lnSpc>
                  <a:spcPct val="120000"/>
                </a:lnSpc>
                <a:spcBef>
                  <a:spcPts val="600"/>
                </a:spcBef>
                <a:buFont typeface="Arial" panose="020B0604020202020204" pitchFamily="34" charset="0"/>
                <a:buChar char="•"/>
              </a:pPr>
              <a:r>
                <a:rPr lang="zh-CN" altLang="en-US" sz="2400" b="1" dirty="0"/>
                <a:t>内存：保存代码和数据</a:t>
              </a:r>
              <a:endParaRPr lang="en-US" altLang="zh-CN" sz="2400" b="1" dirty="0"/>
            </a:p>
            <a:p>
              <a:pPr marL="742939" lvl="1" indent="-285750">
                <a:lnSpc>
                  <a:spcPct val="120000"/>
                </a:lnSpc>
                <a:spcBef>
                  <a:spcPts val="600"/>
                </a:spcBef>
                <a:buFont typeface="Arial" panose="020B0604020202020204" pitchFamily="34" charset="0"/>
                <a:buChar char="•"/>
              </a:pPr>
              <a:r>
                <a:rPr lang="en-US" altLang="zh-CN" sz="2400" b="1" dirty="0"/>
                <a:t>CPU</a:t>
              </a:r>
              <a:r>
                <a:rPr lang="zh-CN" altLang="en-US" sz="2400" b="1" dirty="0"/>
                <a:t>：执行指令</a:t>
              </a:r>
              <a:endParaRPr lang="en-US" altLang="zh-CN" sz="2400" b="1" dirty="0"/>
            </a:p>
          </p:txBody>
        </p:sp>
      </p:grpSp>
    </p:spTree>
    <p:extLst>
      <p:ext uri="{BB962C8B-B14F-4D97-AF65-F5344CB8AC3E}">
        <p14:creationId xmlns:p14="http://schemas.microsoft.com/office/powerpoint/2010/main" val="1800407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square" rtlCol="0">
            <a:spAutoFit/>
          </a:bodyPr>
          <a:lstStyle/>
          <a:p>
            <a:r>
              <a:rPr lang="en-US" altLang="zh-CN" dirty="0"/>
              <a:t>01 </a:t>
            </a:r>
            <a:r>
              <a:rPr lang="zh-CN" altLang="en-US" dirty="0"/>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p:spPr>
        <p:txBody>
          <a:bodyPr/>
          <a:lstStyle/>
          <a:p>
            <a:pPr algn="ctr"/>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339102" cy="461665"/>
          </a:xfrm>
          <a:prstGeom prst="rect">
            <a:avLst/>
          </a:prstGeom>
          <a:noFill/>
        </p:spPr>
        <p:txBody>
          <a:bodyPr wrap="none" rtlCol="0">
            <a:spAutoFit/>
          </a:bodyPr>
          <a:lstStyle/>
          <a:p>
            <a:r>
              <a:rPr lang="zh-CN" altLang="en-US" sz="2400" b="1" dirty="0">
                <a:solidFill>
                  <a:srgbClr val="FF0000"/>
                </a:solidFill>
              </a:rPr>
              <a:t>进程与程序总结</a:t>
            </a:r>
            <a:endParaRPr lang="en-US" altLang="zh-CN" sz="2400" b="1" dirty="0">
              <a:solidFill>
                <a:srgbClr val="FF0000"/>
              </a:solidFill>
            </a:endParaRPr>
          </a:p>
        </p:txBody>
      </p:sp>
      <p:grpSp>
        <p:nvGrpSpPr>
          <p:cNvPr id="171" name="组合 170">
            <a:extLst>
              <a:ext uri="{FF2B5EF4-FFF2-40B4-BE49-F238E27FC236}">
                <a16:creationId xmlns:a16="http://schemas.microsoft.com/office/drawing/2014/main" id="{DB9ED8F1-AB1E-4B81-8EA7-2CD624FB6C9D}"/>
              </a:ext>
            </a:extLst>
          </p:cNvPr>
          <p:cNvGrpSpPr/>
          <p:nvPr/>
        </p:nvGrpSpPr>
        <p:grpSpPr>
          <a:xfrm>
            <a:off x="1084255" y="1781250"/>
            <a:ext cx="10615349" cy="4707566"/>
            <a:chOff x="1078544" y="1577390"/>
            <a:chExt cx="10615349" cy="4707566"/>
          </a:xfrm>
        </p:grpSpPr>
        <p:grpSp>
          <p:nvGrpSpPr>
            <p:cNvPr id="172" name="组合 171">
              <a:extLst>
                <a:ext uri="{FF2B5EF4-FFF2-40B4-BE49-F238E27FC236}">
                  <a16:creationId xmlns:a16="http://schemas.microsoft.com/office/drawing/2014/main" id="{D2A618A6-88B6-4437-98FA-5E354EE34573}"/>
                </a:ext>
              </a:extLst>
            </p:cNvPr>
            <p:cNvGrpSpPr/>
            <p:nvPr/>
          </p:nvGrpSpPr>
          <p:grpSpPr>
            <a:xfrm>
              <a:off x="1078544" y="1631086"/>
              <a:ext cx="809837" cy="1113914"/>
              <a:chOff x="611284" y="1140955"/>
              <a:chExt cx="809837" cy="1113914"/>
            </a:xfrm>
          </p:grpSpPr>
          <p:sp>
            <p:nvSpPr>
              <p:cNvPr id="175" name="文本框 174">
                <a:extLst>
                  <a:ext uri="{FF2B5EF4-FFF2-40B4-BE49-F238E27FC236}">
                    <a16:creationId xmlns:a16="http://schemas.microsoft.com/office/drawing/2014/main" id="{40BDEA3F-70FD-402B-8DA8-D3EEED40C9A4}"/>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176" name="组合 175">
                <a:extLst>
                  <a:ext uri="{FF2B5EF4-FFF2-40B4-BE49-F238E27FC236}">
                    <a16:creationId xmlns:a16="http://schemas.microsoft.com/office/drawing/2014/main" id="{D43982BA-E500-4093-A256-46F551576053}"/>
                  </a:ext>
                </a:extLst>
              </p:cNvPr>
              <p:cNvGrpSpPr/>
              <p:nvPr/>
            </p:nvGrpSpPr>
            <p:grpSpPr>
              <a:xfrm rot="11641273">
                <a:off x="1059438" y="1140955"/>
                <a:ext cx="246536" cy="1113914"/>
                <a:chOff x="499860" y="916478"/>
                <a:chExt cx="1125740" cy="5086389"/>
              </a:xfrm>
            </p:grpSpPr>
            <p:cxnSp>
              <p:nvCxnSpPr>
                <p:cNvPr id="177" name="直接连接符 176">
                  <a:extLst>
                    <a:ext uri="{FF2B5EF4-FFF2-40B4-BE49-F238E27FC236}">
                      <a16:creationId xmlns:a16="http://schemas.microsoft.com/office/drawing/2014/main" id="{3834753B-A4E1-48C3-B373-110FA5172ECF}"/>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78" name="矩形 177">
                  <a:extLst>
                    <a:ext uri="{FF2B5EF4-FFF2-40B4-BE49-F238E27FC236}">
                      <a16:creationId xmlns:a16="http://schemas.microsoft.com/office/drawing/2014/main" id="{4A9077D5-D9B2-4770-9766-016197485D85}"/>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73" name="矩形 172">
              <a:extLst>
                <a:ext uri="{FF2B5EF4-FFF2-40B4-BE49-F238E27FC236}">
                  <a16:creationId xmlns:a16="http://schemas.microsoft.com/office/drawing/2014/main" id="{77D97652-F79C-4D09-8C62-0D3463B4BAD1}"/>
                </a:ext>
              </a:extLst>
            </p:cNvPr>
            <p:cNvSpPr/>
            <p:nvPr/>
          </p:nvSpPr>
          <p:spPr>
            <a:xfrm>
              <a:off x="1979607" y="1577390"/>
              <a:ext cx="800219"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区别</a:t>
              </a:r>
            </a:p>
          </p:txBody>
        </p:sp>
        <p:sp>
          <p:nvSpPr>
            <p:cNvPr id="174" name="矩形 173">
              <a:extLst>
                <a:ext uri="{FF2B5EF4-FFF2-40B4-BE49-F238E27FC236}">
                  <a16:creationId xmlns:a16="http://schemas.microsoft.com/office/drawing/2014/main" id="{AF85D723-C9C5-4B9B-B909-2712AD8F9171}"/>
                </a:ext>
              </a:extLst>
            </p:cNvPr>
            <p:cNvSpPr/>
            <p:nvPr/>
          </p:nvSpPr>
          <p:spPr>
            <a:xfrm>
              <a:off x="2177360" y="2146964"/>
              <a:ext cx="9516533" cy="4137992"/>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400" b="1" dirty="0"/>
                <a:t>进程动态的，程序是静态的</a:t>
              </a:r>
              <a:endParaRPr lang="en-US" altLang="zh-CN" sz="2400" b="1" dirty="0"/>
            </a:p>
            <a:p>
              <a:pPr marL="742939" lvl="1" indent="-285750">
                <a:lnSpc>
                  <a:spcPct val="120000"/>
                </a:lnSpc>
                <a:spcBef>
                  <a:spcPts val="600"/>
                </a:spcBef>
                <a:buFont typeface="Arial" panose="020B0604020202020204" pitchFamily="34" charset="0"/>
                <a:buChar char="•"/>
              </a:pPr>
              <a:r>
                <a:rPr lang="zh-CN" altLang="en-US" sz="2400" b="1" dirty="0"/>
                <a:t>程序是有序代码的集合</a:t>
              </a:r>
              <a:endParaRPr lang="en-US" altLang="zh-CN" sz="2400" b="1" dirty="0"/>
            </a:p>
            <a:p>
              <a:pPr marL="742939" lvl="1" indent="-285750">
                <a:lnSpc>
                  <a:spcPct val="120000"/>
                </a:lnSpc>
                <a:spcBef>
                  <a:spcPts val="600"/>
                </a:spcBef>
                <a:buFont typeface="Arial" panose="020B0604020202020204" pitchFamily="34" charset="0"/>
                <a:buChar char="•"/>
              </a:pPr>
              <a:r>
                <a:rPr lang="zh-CN" altLang="en-US" sz="2400" b="1" dirty="0"/>
                <a:t>进程是程序的执行，进程有核心态和用户态</a:t>
              </a:r>
              <a:endParaRPr lang="en-US" altLang="zh-CN" sz="2400" b="1" dirty="0"/>
            </a:p>
            <a:p>
              <a:pPr marL="285750" indent="-285750">
                <a:lnSpc>
                  <a:spcPct val="120000"/>
                </a:lnSpc>
                <a:spcBef>
                  <a:spcPts val="600"/>
                </a:spcBef>
                <a:buFont typeface="Arial" panose="020B0604020202020204" pitchFamily="34" charset="0"/>
                <a:buChar char="•"/>
              </a:pPr>
              <a:r>
                <a:rPr lang="zh-CN" altLang="en-US" sz="2400" b="1" dirty="0"/>
                <a:t>进程是暂时的，程序是永久的</a:t>
              </a:r>
              <a:endParaRPr lang="en-US" altLang="zh-CN" sz="2400" b="1" dirty="0"/>
            </a:p>
            <a:p>
              <a:pPr marL="742939" lvl="1" indent="-285750">
                <a:lnSpc>
                  <a:spcPct val="120000"/>
                </a:lnSpc>
                <a:spcBef>
                  <a:spcPts val="600"/>
                </a:spcBef>
                <a:buFont typeface="Arial" panose="020B0604020202020204" pitchFamily="34" charset="0"/>
                <a:buChar char="•"/>
              </a:pPr>
              <a:r>
                <a:rPr lang="zh-CN" altLang="en-US" sz="2400" b="1" dirty="0"/>
                <a:t>进程是一个状态变化的过程</a:t>
              </a:r>
              <a:endParaRPr lang="en-US" altLang="zh-CN" sz="2400" b="1" dirty="0"/>
            </a:p>
            <a:p>
              <a:pPr marL="742939" lvl="1" indent="-285750">
                <a:lnSpc>
                  <a:spcPct val="120000"/>
                </a:lnSpc>
                <a:spcBef>
                  <a:spcPts val="600"/>
                </a:spcBef>
                <a:buFont typeface="Arial" panose="020B0604020202020204" pitchFamily="34" charset="0"/>
                <a:buChar char="•"/>
              </a:pPr>
              <a:r>
                <a:rPr lang="zh-CN" altLang="en-US" sz="2400" b="1" dirty="0"/>
                <a:t>程序是可以长期保存的</a:t>
              </a:r>
              <a:endParaRPr lang="en-US" altLang="zh-CN" sz="2400" b="1" dirty="0"/>
            </a:p>
            <a:p>
              <a:pPr marL="285750" indent="-285750">
                <a:lnSpc>
                  <a:spcPct val="120000"/>
                </a:lnSpc>
                <a:spcBef>
                  <a:spcPts val="600"/>
                </a:spcBef>
                <a:buFont typeface="Arial" panose="020B0604020202020204" pitchFamily="34" charset="0"/>
                <a:buChar char="•"/>
              </a:pPr>
              <a:r>
                <a:rPr lang="zh-CN" altLang="en-US" sz="2400" b="1" dirty="0"/>
                <a:t>进程与程序的组成不同</a:t>
              </a:r>
              <a:endParaRPr lang="en-US" altLang="zh-CN" sz="2400" b="1" dirty="0"/>
            </a:p>
            <a:p>
              <a:pPr marL="742939" lvl="1" indent="-285750">
                <a:lnSpc>
                  <a:spcPct val="120000"/>
                </a:lnSpc>
                <a:spcBef>
                  <a:spcPts val="600"/>
                </a:spcBef>
                <a:buFont typeface="Arial" panose="020B0604020202020204" pitchFamily="34" charset="0"/>
                <a:buChar char="•"/>
              </a:pPr>
              <a:r>
                <a:rPr lang="zh-CN" altLang="en-US" sz="2400" b="1" dirty="0"/>
                <a:t>进程的组成包括：程序，数据和进程控制块</a:t>
              </a:r>
              <a:endParaRPr lang="en-US" altLang="zh-CN" sz="2400" b="1" dirty="0"/>
            </a:p>
          </p:txBody>
        </p:sp>
      </p:grpSp>
    </p:spTree>
    <p:extLst>
      <p:ext uri="{BB962C8B-B14F-4D97-AF65-F5344CB8AC3E}">
        <p14:creationId xmlns:p14="http://schemas.microsoft.com/office/powerpoint/2010/main" val="4133209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square" rtlCol="0">
            <a:spAutoFit/>
          </a:bodyPr>
          <a:lstStyle/>
          <a:p>
            <a:r>
              <a:rPr lang="en-US" altLang="zh-CN" dirty="0"/>
              <a:t>01 </a:t>
            </a:r>
            <a:r>
              <a:rPr lang="zh-CN" altLang="en-US" dirty="0"/>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p:spPr>
        <p:txBody>
          <a:bodyPr/>
          <a:lstStyle/>
          <a:p>
            <a:pPr algn="ctr"/>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339102" cy="461665"/>
          </a:xfrm>
          <a:prstGeom prst="rect">
            <a:avLst/>
          </a:prstGeom>
          <a:noFill/>
        </p:spPr>
        <p:txBody>
          <a:bodyPr wrap="none" rtlCol="0">
            <a:spAutoFit/>
          </a:bodyPr>
          <a:lstStyle/>
          <a:p>
            <a:r>
              <a:rPr lang="zh-CN" altLang="en-US" sz="2400" b="1" dirty="0">
                <a:solidFill>
                  <a:srgbClr val="FF0000"/>
                </a:solidFill>
              </a:rPr>
              <a:t>为什么引入进程</a:t>
            </a:r>
            <a:endParaRPr lang="en-US" altLang="zh-CN" sz="2400" b="1" dirty="0">
              <a:solidFill>
                <a:srgbClr val="FF0000"/>
              </a:solidFill>
            </a:endParaRPr>
          </a:p>
        </p:txBody>
      </p:sp>
      <p:sp>
        <p:nvSpPr>
          <p:cNvPr id="8" name="文本框 7">
            <a:extLst>
              <a:ext uri="{FF2B5EF4-FFF2-40B4-BE49-F238E27FC236}">
                <a16:creationId xmlns:a16="http://schemas.microsoft.com/office/drawing/2014/main" id="{50DADCCB-636F-4CE3-A585-415F8F7A0DF7}"/>
              </a:ext>
            </a:extLst>
          </p:cNvPr>
          <p:cNvSpPr txBox="1"/>
          <p:nvPr/>
        </p:nvSpPr>
        <p:spPr>
          <a:xfrm>
            <a:off x="1084255" y="1944210"/>
            <a:ext cx="10596757" cy="4192110"/>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000" b="1" dirty="0"/>
              <a:t>在多道程序</a:t>
            </a:r>
            <a:r>
              <a:rPr lang="zh-CN" altLang="en-US" sz="2000" b="1" dirty="0">
                <a:solidFill>
                  <a:srgbClr val="FF0000"/>
                </a:solidFill>
              </a:rPr>
              <a:t>同时运行</a:t>
            </a:r>
            <a:r>
              <a:rPr lang="zh-CN" altLang="en-US" sz="2000" b="1" dirty="0"/>
              <a:t>的背景下，进程之间需要</a:t>
            </a:r>
            <a:r>
              <a:rPr lang="zh-CN" altLang="en-US" sz="2000" b="1" dirty="0">
                <a:solidFill>
                  <a:srgbClr val="FF0000"/>
                </a:solidFill>
              </a:rPr>
              <a:t>共享系统资源</a:t>
            </a:r>
            <a:r>
              <a:rPr lang="zh-CN" altLang="en-US" sz="2000" b="1" dirty="0"/>
              <a:t>，这就导致各程序在执行过程中出现</a:t>
            </a:r>
            <a:r>
              <a:rPr lang="zh-CN" altLang="en-US" sz="2000" b="1" dirty="0">
                <a:solidFill>
                  <a:srgbClr val="FF0000"/>
                </a:solidFill>
              </a:rPr>
              <a:t>相互制约</a:t>
            </a:r>
            <a:r>
              <a:rPr lang="zh-CN" altLang="en-US" sz="2000" b="1" dirty="0"/>
              <a:t>的关系，程序的执行就会表现出间断性的特征</a:t>
            </a:r>
            <a:endParaRPr lang="en-US" altLang="zh-CN" sz="2000" b="1" dirty="0"/>
          </a:p>
          <a:p>
            <a:pPr marL="342900" indent="-342900" algn="l">
              <a:lnSpc>
                <a:spcPct val="150000"/>
              </a:lnSpc>
              <a:buFont typeface="Wingdings" panose="05000000000000000000" pitchFamily="2" charset="2"/>
              <a:buChar char="Ø"/>
            </a:pPr>
            <a:r>
              <a:rPr lang="zh-CN" altLang="en-US" sz="2000" b="1" dirty="0"/>
              <a:t>这些特征是在程序的执行过程中发生的，是动态的过程，而传统程序本身是一组指令的集合，是静态的概念，</a:t>
            </a:r>
            <a:r>
              <a:rPr lang="zh-CN" altLang="en-US" sz="2000" b="1" dirty="0">
                <a:solidFill>
                  <a:srgbClr val="FF0000"/>
                </a:solidFill>
              </a:rPr>
              <a:t>无法描述程序在内存中的执行情况</a:t>
            </a:r>
            <a:endParaRPr lang="en-US" altLang="zh-CN" sz="2000" b="1" dirty="0">
              <a:solidFill>
                <a:srgbClr val="FF0000"/>
              </a:solidFill>
            </a:endParaRPr>
          </a:p>
          <a:p>
            <a:pPr marL="342900" indent="-342900" algn="l">
              <a:lnSpc>
                <a:spcPct val="150000"/>
              </a:lnSpc>
              <a:buFont typeface="Wingdings" panose="05000000000000000000" pitchFamily="2" charset="2"/>
              <a:buChar char="Ø"/>
            </a:pPr>
            <a:r>
              <a:rPr lang="zh-CN" altLang="en-US" sz="2000" b="1" dirty="0"/>
              <a:t>即，我们无法从程序字面上看出他如何执行、何时停顿，也无法了解它与其他执行程序之间的关系。</a:t>
            </a:r>
            <a:endParaRPr lang="en-US" altLang="zh-CN" sz="2000" b="1" dirty="0"/>
          </a:p>
          <a:p>
            <a:pPr marL="342900" indent="-342900" algn="l">
              <a:lnSpc>
                <a:spcPct val="150000"/>
              </a:lnSpc>
              <a:buFont typeface="Wingdings" panose="05000000000000000000" pitchFamily="2" charset="2"/>
              <a:buChar char="Ø"/>
            </a:pPr>
            <a:r>
              <a:rPr lang="zh-CN" altLang="en-US" sz="2000" b="1" dirty="0"/>
              <a:t>因此，</a:t>
            </a:r>
            <a:r>
              <a:rPr lang="zh-CN" altLang="en-US" sz="2000" b="1" dirty="0">
                <a:solidFill>
                  <a:srgbClr val="FF0000"/>
                </a:solidFill>
              </a:rPr>
              <a:t>程序这个静态的概念已经不能如实反映程序并发执行过程的特征</a:t>
            </a:r>
            <a:endParaRPr lang="en-US" altLang="zh-CN" sz="2000" b="1" dirty="0">
              <a:solidFill>
                <a:srgbClr val="FF0000"/>
              </a:solidFill>
            </a:endParaRPr>
          </a:p>
          <a:p>
            <a:pPr marL="342900" indent="-342900" algn="l">
              <a:lnSpc>
                <a:spcPct val="150000"/>
              </a:lnSpc>
              <a:buFont typeface="Wingdings" panose="05000000000000000000" pitchFamily="2" charset="2"/>
              <a:buChar char="Ø"/>
            </a:pPr>
            <a:r>
              <a:rPr lang="zh-CN" altLang="en-US" sz="2000" b="1" dirty="0"/>
              <a:t>为了深刻描述程序动态执行的性质乃至更好的支持和管理多道程序的并发执行，人们引入进程的概念</a:t>
            </a:r>
          </a:p>
        </p:txBody>
      </p:sp>
    </p:spTree>
    <p:extLst>
      <p:ext uri="{BB962C8B-B14F-4D97-AF65-F5344CB8AC3E}">
        <p14:creationId xmlns:p14="http://schemas.microsoft.com/office/powerpoint/2010/main" val="135103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square" rtlCol="0">
            <a:spAutoFit/>
          </a:bodyPr>
          <a:lstStyle/>
          <a:p>
            <a:r>
              <a:rPr lang="en-US" altLang="zh-CN" dirty="0"/>
              <a:t>01 </a:t>
            </a:r>
            <a:r>
              <a:rPr lang="zh-CN" altLang="en-US" dirty="0"/>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p:spPr>
        <p:txBody>
          <a:bodyPr/>
          <a:lstStyle/>
          <a:p>
            <a:pPr algn="ctr"/>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4185761" cy="461665"/>
          </a:xfrm>
          <a:prstGeom prst="rect">
            <a:avLst/>
          </a:prstGeom>
          <a:noFill/>
        </p:spPr>
        <p:txBody>
          <a:bodyPr wrap="none" rtlCol="0">
            <a:spAutoFit/>
          </a:bodyPr>
          <a:lstStyle/>
          <a:p>
            <a:r>
              <a:rPr lang="zh-CN" altLang="en-US" sz="2400" b="1" dirty="0">
                <a:solidFill>
                  <a:srgbClr val="FF0000"/>
                </a:solidFill>
              </a:rPr>
              <a:t>什么是进程、进程由什么组成</a:t>
            </a:r>
            <a:endParaRPr lang="en-US" altLang="zh-CN" sz="2400" b="1" dirty="0">
              <a:solidFill>
                <a:srgbClr val="FF0000"/>
              </a:solidFill>
            </a:endParaRPr>
          </a:p>
        </p:txBody>
      </p:sp>
      <p:sp>
        <p:nvSpPr>
          <p:cNvPr id="8" name="文本框 7">
            <a:extLst>
              <a:ext uri="{FF2B5EF4-FFF2-40B4-BE49-F238E27FC236}">
                <a16:creationId xmlns:a16="http://schemas.microsoft.com/office/drawing/2014/main" id="{50DADCCB-636F-4CE3-A585-415F8F7A0DF7}"/>
              </a:ext>
            </a:extLst>
          </p:cNvPr>
          <p:cNvSpPr txBox="1"/>
          <p:nvPr/>
        </p:nvSpPr>
        <p:spPr>
          <a:xfrm>
            <a:off x="1084255" y="1944210"/>
            <a:ext cx="10596757" cy="3268780"/>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000" b="1" dirty="0"/>
              <a:t>进程是一个具有独立功能的程序关于某个数据集合的一次运行活动。</a:t>
            </a:r>
            <a:endParaRPr lang="en-US" altLang="zh-CN" sz="2000" b="1" dirty="0"/>
          </a:p>
          <a:p>
            <a:pPr marL="342900" indent="-342900" algn="l">
              <a:lnSpc>
                <a:spcPct val="150000"/>
              </a:lnSpc>
              <a:buFont typeface="Wingdings" panose="05000000000000000000" pitchFamily="2" charset="2"/>
              <a:buChar char="Ø"/>
            </a:pPr>
            <a:r>
              <a:rPr lang="zh-CN" altLang="en-US" sz="2000" b="1" dirty="0"/>
              <a:t>他可以申请和拥有系统资源</a:t>
            </a:r>
            <a:endParaRPr lang="en-US" altLang="zh-CN" sz="2000" b="1" dirty="0"/>
          </a:p>
          <a:p>
            <a:pPr marL="342900" indent="-342900" algn="l">
              <a:lnSpc>
                <a:spcPct val="150000"/>
              </a:lnSpc>
              <a:buFont typeface="Wingdings" panose="05000000000000000000" pitchFamily="2" charset="2"/>
              <a:buChar char="Ø"/>
            </a:pPr>
            <a:r>
              <a:rPr lang="zh-CN" altLang="en-US" sz="2000" b="1" dirty="0"/>
              <a:t>是一个动态的概念，一个活动的实体，不只是程序代码本身，还包括当前的活动，通过程序计数器的值和处理寄存器的内容来表示。</a:t>
            </a:r>
            <a:endParaRPr lang="en-US" altLang="zh-CN" sz="2000" b="1" dirty="0"/>
          </a:p>
          <a:p>
            <a:pPr marL="342900" indent="-342900" algn="l">
              <a:lnSpc>
                <a:spcPct val="150000"/>
              </a:lnSpc>
              <a:buFont typeface="Wingdings" panose="05000000000000000000" pitchFamily="2" charset="2"/>
              <a:buChar char="Ø"/>
            </a:pPr>
            <a:endParaRPr lang="en-US" altLang="zh-CN" sz="2000" b="1" dirty="0"/>
          </a:p>
          <a:p>
            <a:pPr marL="342900" indent="-342900" algn="l">
              <a:lnSpc>
                <a:spcPct val="150000"/>
              </a:lnSpc>
              <a:buFont typeface="Wingdings" panose="05000000000000000000" pitchFamily="2" charset="2"/>
              <a:buChar char="Ø"/>
            </a:pPr>
            <a:r>
              <a:rPr lang="zh-CN" altLang="en-US" sz="2000" b="1" dirty="0"/>
              <a:t>一个进程实体由程序段、数据段和</a:t>
            </a:r>
            <a:r>
              <a:rPr lang="en-US" altLang="zh-CN" sz="2000" b="1" dirty="0"/>
              <a:t>PCB</a:t>
            </a:r>
            <a:r>
              <a:rPr lang="zh-CN" altLang="en-US" sz="2000" b="1" dirty="0"/>
              <a:t>来表示，其中</a:t>
            </a:r>
            <a:r>
              <a:rPr lang="en-US" altLang="zh-CN" sz="2000" b="1" dirty="0"/>
              <a:t>PCB</a:t>
            </a:r>
            <a:r>
              <a:rPr lang="zh-CN" altLang="en-US" sz="2000" b="1" dirty="0"/>
              <a:t>是进程存在的唯一标识，程序段是进程运行程序的代码，数据段则存储程序运行过程中相关的一些数据。</a:t>
            </a:r>
          </a:p>
        </p:txBody>
      </p:sp>
    </p:spTree>
    <p:extLst>
      <p:ext uri="{BB962C8B-B14F-4D97-AF65-F5344CB8AC3E}">
        <p14:creationId xmlns:p14="http://schemas.microsoft.com/office/powerpoint/2010/main" val="397459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01</a:t>
            </a:r>
            <a:endParaRPr lang="zh-CN" altLang="en-US" dirty="0"/>
          </a:p>
        </p:txBody>
      </p:sp>
      <p:sp>
        <p:nvSpPr>
          <p:cNvPr id="3" name="文本框 2"/>
          <p:cNvSpPr txBox="1"/>
          <p:nvPr/>
        </p:nvSpPr>
        <p:spPr>
          <a:xfrm>
            <a:off x="3241977" y="1744135"/>
            <a:ext cx="1435008" cy="1446550"/>
          </a:xfrm>
          <a:prstGeom prst="rect">
            <a:avLst/>
          </a:prstGeom>
          <a:noFill/>
        </p:spPr>
        <p:txBody>
          <a:bodyPr wrap="none" rtlCol="0">
            <a:spAutoFit/>
          </a:bodyPr>
          <a:lstStyle>
            <a:defPPr>
              <a:defRPr lang="zh-CN"/>
            </a:defPPr>
            <a:lvl1pPr>
              <a:defRPr sz="8800">
                <a:solidFill>
                  <a:schemeClr val="accent1">
                    <a:lumMod val="50000"/>
                  </a:schemeClr>
                </a:solidFill>
              </a:defRPr>
            </a:lvl1pPr>
          </a:lstStyle>
          <a:p>
            <a:r>
              <a:rPr lang="en-US" altLang="zh-CN" dirty="0"/>
              <a:t>02</a:t>
            </a:r>
            <a:endParaRPr lang="zh-CN" altLang="en-US" dirty="0"/>
          </a:p>
        </p:txBody>
      </p:sp>
      <p:sp>
        <p:nvSpPr>
          <p:cNvPr id="4" name="文本框 3"/>
          <p:cNvSpPr txBox="1"/>
          <p:nvPr/>
        </p:nvSpPr>
        <p:spPr>
          <a:xfrm>
            <a:off x="537849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03</a:t>
            </a:r>
            <a:endParaRPr lang="zh-CN" altLang="en-US" sz="8800" dirty="0">
              <a:solidFill>
                <a:schemeClr val="accent1">
                  <a:lumMod val="50000"/>
                  <a:alpha val="30000"/>
                </a:schemeClr>
              </a:solidFill>
            </a:endParaRPr>
          </a:p>
        </p:txBody>
      </p:sp>
      <p:sp>
        <p:nvSpPr>
          <p:cNvPr id="5" name="文本框 4"/>
          <p:cNvSpPr txBox="1"/>
          <p:nvPr/>
        </p:nvSpPr>
        <p:spPr>
          <a:xfrm>
            <a:off x="751501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04</a:t>
            </a:r>
            <a:endParaRPr lang="zh-CN" altLang="en-US" sz="8800" dirty="0">
              <a:solidFill>
                <a:schemeClr val="accent1">
                  <a:lumMod val="50000"/>
                  <a:alpha val="30000"/>
                </a:schemeClr>
              </a:solidFill>
            </a:endParaRPr>
          </a:p>
        </p:txBody>
      </p:sp>
      <p:sp>
        <p:nvSpPr>
          <p:cNvPr id="6" name="文本框 5"/>
          <p:cNvSpPr txBox="1"/>
          <p:nvPr/>
        </p:nvSpPr>
        <p:spPr>
          <a:xfrm>
            <a:off x="965153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05</a:t>
            </a:r>
            <a:endParaRPr lang="zh-CN" altLang="en-US" sz="8800" dirty="0">
              <a:solidFill>
                <a:schemeClr val="accent1">
                  <a:lumMod val="50000"/>
                  <a:alpha val="30000"/>
                </a:schemeClr>
              </a:solidFill>
            </a:endParaRPr>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6" name="矩形 35"/>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第二章  进程管理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第一节 进程与线程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DED58D43-1BF7-463F-A53D-97AF8496D34D}"/>
              </a:ext>
            </a:extLst>
          </p:cNvPr>
          <p:cNvSpPr txBox="1"/>
          <p:nvPr/>
        </p:nvSpPr>
        <p:spPr>
          <a:xfrm>
            <a:off x="997364" y="5093216"/>
            <a:ext cx="1723549"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进程的</a:t>
            </a:r>
            <a:endParaRPr lang="en-US" altLang="zh-CN" dirty="0"/>
          </a:p>
          <a:p>
            <a:r>
              <a:rPr lang="zh-CN" altLang="en-US" dirty="0"/>
              <a:t>概念和特征</a:t>
            </a:r>
          </a:p>
        </p:txBody>
      </p:sp>
      <p:sp>
        <p:nvSpPr>
          <p:cNvPr id="42" name="文本框 41">
            <a:extLst>
              <a:ext uri="{FF2B5EF4-FFF2-40B4-BE49-F238E27FC236}">
                <a16:creationId xmlns:a16="http://schemas.microsoft.com/office/drawing/2014/main" id="{3DC47B18-4FDB-4062-8D32-818FE6377A12}"/>
              </a:ext>
            </a:extLst>
          </p:cNvPr>
          <p:cNvSpPr txBox="1"/>
          <p:nvPr/>
        </p:nvSpPr>
        <p:spPr>
          <a:xfrm>
            <a:off x="3123048" y="5093218"/>
            <a:ext cx="1723549" cy="830997"/>
          </a:xfrm>
          <a:prstGeom prst="rect">
            <a:avLst/>
          </a:prstGeom>
          <a:noFill/>
        </p:spPr>
        <p:txBody>
          <a:bodyPr wrap="none" rtlCol="0">
            <a:spAutoFit/>
          </a:bodyPr>
          <a:lstStyle>
            <a:defPPr>
              <a:defRPr lang="zh-CN"/>
            </a:defPPr>
            <a:lvl1pPr>
              <a:defRPr sz="2400" b="1">
                <a:solidFill>
                  <a:schemeClr val="accent1">
                    <a:lumMod val="50000"/>
                  </a:schemeClr>
                </a:solidFill>
              </a:defRPr>
            </a:lvl1pPr>
          </a:lstStyle>
          <a:p>
            <a:r>
              <a:rPr lang="zh-CN" altLang="en-US" dirty="0"/>
              <a:t>进程的</a:t>
            </a:r>
            <a:endParaRPr lang="en-US" altLang="zh-CN" dirty="0"/>
          </a:p>
          <a:p>
            <a:r>
              <a:rPr lang="zh-CN" altLang="en-US" dirty="0"/>
              <a:t>状态与转换</a:t>
            </a:r>
          </a:p>
        </p:txBody>
      </p:sp>
      <p:sp>
        <p:nvSpPr>
          <p:cNvPr id="43" name="文本框 42">
            <a:extLst>
              <a:ext uri="{FF2B5EF4-FFF2-40B4-BE49-F238E27FC236}">
                <a16:creationId xmlns:a16="http://schemas.microsoft.com/office/drawing/2014/main" id="{C23E0CCC-ABDE-4C8F-94C8-47EF5EA2EAB5}"/>
              </a:ext>
            </a:extLst>
          </p:cNvPr>
          <p:cNvSpPr txBox="1"/>
          <p:nvPr/>
        </p:nvSpPr>
        <p:spPr>
          <a:xfrm>
            <a:off x="5285061" y="5277881"/>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进程控制</a:t>
            </a:r>
          </a:p>
        </p:txBody>
      </p:sp>
      <p:sp>
        <p:nvSpPr>
          <p:cNvPr id="44" name="文本框 43">
            <a:extLst>
              <a:ext uri="{FF2B5EF4-FFF2-40B4-BE49-F238E27FC236}">
                <a16:creationId xmlns:a16="http://schemas.microsoft.com/office/drawing/2014/main" id="{C2F864EA-7788-47DC-AB07-4689E82F1728}"/>
              </a:ext>
            </a:extLst>
          </p:cNvPr>
          <p:cNvSpPr txBox="1"/>
          <p:nvPr/>
        </p:nvSpPr>
        <p:spPr>
          <a:xfrm>
            <a:off x="7392032" y="5277880"/>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进程通信</a:t>
            </a:r>
          </a:p>
        </p:txBody>
      </p:sp>
      <p:sp>
        <p:nvSpPr>
          <p:cNvPr id="45" name="文本框 44">
            <a:extLst>
              <a:ext uri="{FF2B5EF4-FFF2-40B4-BE49-F238E27FC236}">
                <a16:creationId xmlns:a16="http://schemas.microsoft.com/office/drawing/2014/main" id="{E1268121-0EA5-4F95-B0F4-A1381241303E}"/>
              </a:ext>
            </a:extLst>
          </p:cNvPr>
          <p:cNvSpPr txBox="1"/>
          <p:nvPr/>
        </p:nvSpPr>
        <p:spPr>
          <a:xfrm>
            <a:off x="9500099" y="5093218"/>
            <a:ext cx="1723549"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线程概念</a:t>
            </a:r>
            <a:endParaRPr lang="en-US" altLang="zh-CN" dirty="0"/>
          </a:p>
          <a:p>
            <a:r>
              <a:rPr lang="zh-CN" altLang="en-US" dirty="0"/>
              <a:t>多线程模型</a:t>
            </a:r>
          </a:p>
        </p:txBody>
      </p:sp>
    </p:spTree>
    <p:extLst>
      <p:ext uri="{BB962C8B-B14F-4D97-AF65-F5344CB8AC3E}">
        <p14:creationId xmlns:p14="http://schemas.microsoft.com/office/powerpoint/2010/main" val="18461773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square" rtlCol="0">
            <a:spAutoFit/>
          </a:bodyPr>
          <a:lstStyle/>
          <a:p>
            <a:pPr algn="ctr"/>
            <a:r>
              <a:rPr lang="en-US" altLang="zh-CN" dirty="0">
                <a:solidFill>
                  <a:schemeClr val="bg1"/>
                </a:solidFill>
              </a:rPr>
              <a:t>02 </a:t>
            </a:r>
            <a:r>
              <a:rPr lang="zh-CN" altLang="en-US" dirty="0">
                <a:solidFill>
                  <a:schemeClr val="bg1"/>
                </a:solidFill>
              </a:rPr>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p:spPr>
        <p:txBody>
          <a:bodyPr/>
          <a:lstStyle/>
          <a:p>
            <a:pPr algn="ctr"/>
            <a:r>
              <a:rPr lang="en-US" altLang="zh-CN" sz="2000" dirty="0"/>
              <a:t>03 </a:t>
            </a:r>
            <a:r>
              <a:rPr lang="zh-CN" altLang="en-US" sz="2000"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p:spPr>
        <p:txBody>
          <a:bodyPr/>
          <a:lstStyle/>
          <a:p>
            <a:pPr algn="ctr"/>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723549" cy="461665"/>
          </a:xfrm>
          <a:prstGeom prst="rect">
            <a:avLst/>
          </a:prstGeom>
          <a:noFill/>
        </p:spPr>
        <p:txBody>
          <a:bodyPr wrap="none" rtlCol="0">
            <a:spAutoFit/>
          </a:bodyPr>
          <a:lstStyle/>
          <a:p>
            <a:r>
              <a:rPr lang="zh-CN" altLang="en-US" sz="2400" b="1" dirty="0">
                <a:solidFill>
                  <a:srgbClr val="FF0000"/>
                </a:solidFill>
              </a:rPr>
              <a:t>进程的状态</a:t>
            </a:r>
          </a:p>
        </p:txBody>
      </p:sp>
      <p:grpSp>
        <p:nvGrpSpPr>
          <p:cNvPr id="10" name="组合 9">
            <a:extLst>
              <a:ext uri="{FF2B5EF4-FFF2-40B4-BE49-F238E27FC236}">
                <a16:creationId xmlns:a16="http://schemas.microsoft.com/office/drawing/2014/main" id="{377EF575-D795-4869-B9E6-358170D1BB3E}"/>
              </a:ext>
            </a:extLst>
          </p:cNvPr>
          <p:cNvGrpSpPr/>
          <p:nvPr/>
        </p:nvGrpSpPr>
        <p:grpSpPr>
          <a:xfrm>
            <a:off x="1044021" y="1408840"/>
            <a:ext cx="10615349" cy="1167610"/>
            <a:chOff x="1078544" y="1577390"/>
            <a:chExt cx="10615349" cy="1167610"/>
          </a:xfrm>
        </p:grpSpPr>
        <p:grpSp>
          <p:nvGrpSpPr>
            <p:cNvPr id="11" name="组合 10">
              <a:extLst>
                <a:ext uri="{FF2B5EF4-FFF2-40B4-BE49-F238E27FC236}">
                  <a16:creationId xmlns:a16="http://schemas.microsoft.com/office/drawing/2014/main" id="{B6472AFB-F816-473F-B06B-53EC3C9032C2}"/>
                </a:ext>
              </a:extLst>
            </p:cNvPr>
            <p:cNvGrpSpPr/>
            <p:nvPr/>
          </p:nvGrpSpPr>
          <p:grpSpPr>
            <a:xfrm>
              <a:off x="1078544" y="1631086"/>
              <a:ext cx="809837" cy="1113914"/>
              <a:chOff x="611284" y="1140955"/>
              <a:chExt cx="809837" cy="1113914"/>
            </a:xfrm>
          </p:grpSpPr>
          <p:sp>
            <p:nvSpPr>
              <p:cNvPr id="14" name="文本框 13">
                <a:extLst>
                  <a:ext uri="{FF2B5EF4-FFF2-40B4-BE49-F238E27FC236}">
                    <a16:creationId xmlns:a16="http://schemas.microsoft.com/office/drawing/2014/main" id="{2C6C7249-E9E0-40F2-998D-0C145A9C4531}"/>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15" name="组合 14">
                <a:extLst>
                  <a:ext uri="{FF2B5EF4-FFF2-40B4-BE49-F238E27FC236}">
                    <a16:creationId xmlns:a16="http://schemas.microsoft.com/office/drawing/2014/main" id="{67A67440-E3DE-4426-AEB9-6CAEE7CE1A7A}"/>
                  </a:ext>
                </a:extLst>
              </p:cNvPr>
              <p:cNvGrpSpPr/>
              <p:nvPr/>
            </p:nvGrpSpPr>
            <p:grpSpPr>
              <a:xfrm rot="11641273">
                <a:off x="1059438" y="1140955"/>
                <a:ext cx="246536" cy="1113914"/>
                <a:chOff x="499860" y="916478"/>
                <a:chExt cx="1125740" cy="5086389"/>
              </a:xfrm>
            </p:grpSpPr>
            <p:cxnSp>
              <p:nvCxnSpPr>
                <p:cNvPr id="16" name="直接连接符 15">
                  <a:extLst>
                    <a:ext uri="{FF2B5EF4-FFF2-40B4-BE49-F238E27FC236}">
                      <a16:creationId xmlns:a16="http://schemas.microsoft.com/office/drawing/2014/main" id="{29E4096F-B1DE-4ED9-B2C7-870ED299B892}"/>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矩形 16">
                  <a:extLst>
                    <a:ext uri="{FF2B5EF4-FFF2-40B4-BE49-F238E27FC236}">
                      <a16:creationId xmlns:a16="http://schemas.microsoft.com/office/drawing/2014/main" id="{1D9A59A5-DF8F-457C-AAF5-62BD988E9951}"/>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2" name="矩形 11">
              <a:extLst>
                <a:ext uri="{FF2B5EF4-FFF2-40B4-BE49-F238E27FC236}">
                  <a16:creationId xmlns:a16="http://schemas.microsoft.com/office/drawing/2014/main" id="{DBB1F538-8A52-4419-812F-47DACD3D343F}"/>
                </a:ext>
              </a:extLst>
            </p:cNvPr>
            <p:cNvSpPr/>
            <p:nvPr/>
          </p:nvSpPr>
          <p:spPr>
            <a:xfrm>
              <a:off x="1979607" y="1577390"/>
              <a:ext cx="1107996"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创建态</a:t>
              </a:r>
            </a:p>
          </p:txBody>
        </p:sp>
        <p:sp>
          <p:nvSpPr>
            <p:cNvPr id="13" name="矩形 12">
              <a:extLst>
                <a:ext uri="{FF2B5EF4-FFF2-40B4-BE49-F238E27FC236}">
                  <a16:creationId xmlns:a16="http://schemas.microsoft.com/office/drawing/2014/main" id="{B7E1A73A-FB03-47A0-9D87-40BAFF1D30FF}"/>
                </a:ext>
              </a:extLst>
            </p:cNvPr>
            <p:cNvSpPr/>
            <p:nvPr/>
          </p:nvSpPr>
          <p:spPr>
            <a:xfrm>
              <a:off x="2177360" y="2081648"/>
              <a:ext cx="9516533" cy="362150"/>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t>进程正在被创建：申请和填充</a:t>
              </a:r>
              <a:r>
                <a:rPr lang="en-US" altLang="zh-CN" sz="1600" b="1" dirty="0"/>
                <a:t>PCB</a:t>
              </a:r>
              <a:r>
                <a:rPr lang="zh-CN" altLang="en-US" sz="1600" b="1" dirty="0"/>
                <a:t>；分配相应资源；之后转为就绪态。</a:t>
              </a:r>
              <a:endParaRPr lang="en-US" altLang="zh-CN" sz="1600" b="1" dirty="0"/>
            </a:p>
          </p:txBody>
        </p:sp>
      </p:grpSp>
      <p:grpSp>
        <p:nvGrpSpPr>
          <p:cNvPr id="43" name="组合 42">
            <a:extLst>
              <a:ext uri="{FF2B5EF4-FFF2-40B4-BE49-F238E27FC236}">
                <a16:creationId xmlns:a16="http://schemas.microsoft.com/office/drawing/2014/main" id="{4DCE2CA3-761B-4DFC-B8D2-EC6B4BDFE1F2}"/>
              </a:ext>
            </a:extLst>
          </p:cNvPr>
          <p:cNvGrpSpPr/>
          <p:nvPr/>
        </p:nvGrpSpPr>
        <p:grpSpPr>
          <a:xfrm>
            <a:off x="1044021" y="2492478"/>
            <a:ext cx="10615349" cy="1167610"/>
            <a:chOff x="1078544" y="1577390"/>
            <a:chExt cx="10615349" cy="1167610"/>
          </a:xfrm>
        </p:grpSpPr>
        <p:grpSp>
          <p:nvGrpSpPr>
            <p:cNvPr id="44" name="组合 43">
              <a:extLst>
                <a:ext uri="{FF2B5EF4-FFF2-40B4-BE49-F238E27FC236}">
                  <a16:creationId xmlns:a16="http://schemas.microsoft.com/office/drawing/2014/main" id="{E11D6B76-6B70-4CE9-95A6-5F7D04001A12}"/>
                </a:ext>
              </a:extLst>
            </p:cNvPr>
            <p:cNvGrpSpPr/>
            <p:nvPr/>
          </p:nvGrpSpPr>
          <p:grpSpPr>
            <a:xfrm>
              <a:off x="1078544" y="1631086"/>
              <a:ext cx="809837" cy="1113914"/>
              <a:chOff x="611284" y="1140955"/>
              <a:chExt cx="809837" cy="1113914"/>
            </a:xfrm>
          </p:grpSpPr>
          <p:sp>
            <p:nvSpPr>
              <p:cNvPr id="55" name="文本框 54">
                <a:extLst>
                  <a:ext uri="{FF2B5EF4-FFF2-40B4-BE49-F238E27FC236}">
                    <a16:creationId xmlns:a16="http://schemas.microsoft.com/office/drawing/2014/main" id="{8E313CF8-AC4D-4436-8C55-F2E5A763CD84}"/>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56" name="组合 55">
                <a:extLst>
                  <a:ext uri="{FF2B5EF4-FFF2-40B4-BE49-F238E27FC236}">
                    <a16:creationId xmlns:a16="http://schemas.microsoft.com/office/drawing/2014/main" id="{86743826-3750-4401-B4A1-C57B9157371B}"/>
                  </a:ext>
                </a:extLst>
              </p:cNvPr>
              <p:cNvGrpSpPr/>
              <p:nvPr/>
            </p:nvGrpSpPr>
            <p:grpSpPr>
              <a:xfrm rot="11641273">
                <a:off x="1059438" y="1140955"/>
                <a:ext cx="246536" cy="1113914"/>
                <a:chOff x="499860" y="916478"/>
                <a:chExt cx="1125740" cy="5086389"/>
              </a:xfrm>
            </p:grpSpPr>
            <p:cxnSp>
              <p:nvCxnSpPr>
                <p:cNvPr id="57" name="直接连接符 56">
                  <a:extLst>
                    <a:ext uri="{FF2B5EF4-FFF2-40B4-BE49-F238E27FC236}">
                      <a16:creationId xmlns:a16="http://schemas.microsoft.com/office/drawing/2014/main" id="{E8A88F42-4562-4FFE-93F5-2794A3B10102}"/>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8" name="矩形 57">
                  <a:extLst>
                    <a:ext uri="{FF2B5EF4-FFF2-40B4-BE49-F238E27FC236}">
                      <a16:creationId xmlns:a16="http://schemas.microsoft.com/office/drawing/2014/main" id="{A811E0A0-40A3-414C-B641-0524C228D4CD}"/>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53" name="矩形 52">
              <a:extLst>
                <a:ext uri="{FF2B5EF4-FFF2-40B4-BE49-F238E27FC236}">
                  <a16:creationId xmlns:a16="http://schemas.microsoft.com/office/drawing/2014/main" id="{304A1A92-0337-4D51-AE6D-CEAFF6EFAA63}"/>
                </a:ext>
              </a:extLst>
            </p:cNvPr>
            <p:cNvSpPr/>
            <p:nvPr/>
          </p:nvSpPr>
          <p:spPr>
            <a:xfrm>
              <a:off x="1979607" y="1577390"/>
              <a:ext cx="1107996"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就绪态</a:t>
              </a:r>
            </a:p>
          </p:txBody>
        </p:sp>
        <p:sp>
          <p:nvSpPr>
            <p:cNvPr id="54" name="矩形 53">
              <a:extLst>
                <a:ext uri="{FF2B5EF4-FFF2-40B4-BE49-F238E27FC236}">
                  <a16:creationId xmlns:a16="http://schemas.microsoft.com/office/drawing/2014/main" id="{CEFF9BBB-E020-4C4A-B4CF-E2C7454F6419}"/>
                </a:ext>
              </a:extLst>
            </p:cNvPr>
            <p:cNvSpPr/>
            <p:nvPr/>
          </p:nvSpPr>
          <p:spPr>
            <a:xfrm>
              <a:off x="2177360" y="2081648"/>
              <a:ext cx="9516533" cy="362150"/>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t>进程进入准备运行状态，即，除了处理机，其他资源均已准备完毕，一旦获取处理机，转为运行态。</a:t>
              </a:r>
              <a:endParaRPr lang="en-US" altLang="zh-CN" sz="1600" b="1" dirty="0"/>
            </a:p>
          </p:txBody>
        </p:sp>
      </p:grpSp>
      <p:grpSp>
        <p:nvGrpSpPr>
          <p:cNvPr id="59" name="组合 58">
            <a:extLst>
              <a:ext uri="{FF2B5EF4-FFF2-40B4-BE49-F238E27FC236}">
                <a16:creationId xmlns:a16="http://schemas.microsoft.com/office/drawing/2014/main" id="{755E262A-954D-4C0F-9400-7BC6A12F3BA2}"/>
              </a:ext>
            </a:extLst>
          </p:cNvPr>
          <p:cNvGrpSpPr/>
          <p:nvPr/>
        </p:nvGrpSpPr>
        <p:grpSpPr>
          <a:xfrm>
            <a:off x="1044021" y="3576116"/>
            <a:ext cx="10615349" cy="1167610"/>
            <a:chOff x="1078544" y="1577390"/>
            <a:chExt cx="10615349" cy="1167610"/>
          </a:xfrm>
        </p:grpSpPr>
        <p:grpSp>
          <p:nvGrpSpPr>
            <p:cNvPr id="60" name="组合 59">
              <a:extLst>
                <a:ext uri="{FF2B5EF4-FFF2-40B4-BE49-F238E27FC236}">
                  <a16:creationId xmlns:a16="http://schemas.microsoft.com/office/drawing/2014/main" id="{EAD3253A-70ED-497C-A295-8E776AEB441E}"/>
                </a:ext>
              </a:extLst>
            </p:cNvPr>
            <p:cNvGrpSpPr/>
            <p:nvPr/>
          </p:nvGrpSpPr>
          <p:grpSpPr>
            <a:xfrm>
              <a:off x="1078544" y="1631086"/>
              <a:ext cx="809837" cy="1113914"/>
              <a:chOff x="611284" y="1140955"/>
              <a:chExt cx="809837" cy="1113914"/>
            </a:xfrm>
          </p:grpSpPr>
          <p:sp>
            <p:nvSpPr>
              <p:cNvPr id="63" name="文本框 62">
                <a:extLst>
                  <a:ext uri="{FF2B5EF4-FFF2-40B4-BE49-F238E27FC236}">
                    <a16:creationId xmlns:a16="http://schemas.microsoft.com/office/drawing/2014/main" id="{F7BE6909-7359-4217-B177-D61298231977}"/>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64" name="组合 63">
                <a:extLst>
                  <a:ext uri="{FF2B5EF4-FFF2-40B4-BE49-F238E27FC236}">
                    <a16:creationId xmlns:a16="http://schemas.microsoft.com/office/drawing/2014/main" id="{F88230C8-9D73-4457-8272-8384C1C36CD3}"/>
                  </a:ext>
                </a:extLst>
              </p:cNvPr>
              <p:cNvGrpSpPr/>
              <p:nvPr/>
            </p:nvGrpSpPr>
            <p:grpSpPr>
              <a:xfrm rot="11641273">
                <a:off x="1059438" y="1140955"/>
                <a:ext cx="246536" cy="1113914"/>
                <a:chOff x="499860" y="916478"/>
                <a:chExt cx="1125740" cy="5086389"/>
              </a:xfrm>
            </p:grpSpPr>
            <p:cxnSp>
              <p:nvCxnSpPr>
                <p:cNvPr id="65" name="直接连接符 64">
                  <a:extLst>
                    <a:ext uri="{FF2B5EF4-FFF2-40B4-BE49-F238E27FC236}">
                      <a16:creationId xmlns:a16="http://schemas.microsoft.com/office/drawing/2014/main" id="{8C72D5C7-4A30-4F76-9AC3-7D929A944F1B}"/>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66" name="矩形 65">
                  <a:extLst>
                    <a:ext uri="{FF2B5EF4-FFF2-40B4-BE49-F238E27FC236}">
                      <a16:creationId xmlns:a16="http://schemas.microsoft.com/office/drawing/2014/main" id="{08A26582-6D2A-4F51-AD1A-D996F0950860}"/>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61" name="矩形 60">
              <a:extLst>
                <a:ext uri="{FF2B5EF4-FFF2-40B4-BE49-F238E27FC236}">
                  <a16:creationId xmlns:a16="http://schemas.microsoft.com/office/drawing/2014/main" id="{D6B0BBA2-EC11-4738-B14B-9C086A5284E9}"/>
                </a:ext>
              </a:extLst>
            </p:cNvPr>
            <p:cNvSpPr/>
            <p:nvPr/>
          </p:nvSpPr>
          <p:spPr>
            <a:xfrm>
              <a:off x="1979607" y="1577390"/>
              <a:ext cx="1107996"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运行态</a:t>
              </a:r>
            </a:p>
          </p:txBody>
        </p:sp>
        <p:sp>
          <p:nvSpPr>
            <p:cNvPr id="62" name="矩形 61">
              <a:extLst>
                <a:ext uri="{FF2B5EF4-FFF2-40B4-BE49-F238E27FC236}">
                  <a16:creationId xmlns:a16="http://schemas.microsoft.com/office/drawing/2014/main" id="{DB1287B1-EDA2-408B-AEDA-EE1EB2F5FDFA}"/>
                </a:ext>
              </a:extLst>
            </p:cNvPr>
            <p:cNvSpPr/>
            <p:nvPr/>
          </p:nvSpPr>
          <p:spPr>
            <a:xfrm>
              <a:off x="2177360" y="2081648"/>
              <a:ext cx="9516533" cy="362150"/>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t>程序在处理机上运行，单处理环境下，每一时刻最多只能有一个进程在运行。</a:t>
              </a:r>
              <a:endParaRPr lang="en-US" altLang="zh-CN" sz="1600" b="1" dirty="0"/>
            </a:p>
          </p:txBody>
        </p:sp>
      </p:grpSp>
      <p:grpSp>
        <p:nvGrpSpPr>
          <p:cNvPr id="67" name="组合 66">
            <a:extLst>
              <a:ext uri="{FF2B5EF4-FFF2-40B4-BE49-F238E27FC236}">
                <a16:creationId xmlns:a16="http://schemas.microsoft.com/office/drawing/2014/main" id="{10A6E25C-9F26-4471-B18B-F987AA274A5F}"/>
              </a:ext>
            </a:extLst>
          </p:cNvPr>
          <p:cNvGrpSpPr/>
          <p:nvPr/>
        </p:nvGrpSpPr>
        <p:grpSpPr>
          <a:xfrm>
            <a:off x="1044021" y="4659754"/>
            <a:ext cx="10615349" cy="1238818"/>
            <a:chOff x="1078544" y="1577390"/>
            <a:chExt cx="10615349" cy="1238818"/>
          </a:xfrm>
        </p:grpSpPr>
        <p:grpSp>
          <p:nvGrpSpPr>
            <p:cNvPr id="68" name="组合 67">
              <a:extLst>
                <a:ext uri="{FF2B5EF4-FFF2-40B4-BE49-F238E27FC236}">
                  <a16:creationId xmlns:a16="http://schemas.microsoft.com/office/drawing/2014/main" id="{86F7E8FE-1EF0-40A2-AEF5-19FBC8A27E90}"/>
                </a:ext>
              </a:extLst>
            </p:cNvPr>
            <p:cNvGrpSpPr/>
            <p:nvPr/>
          </p:nvGrpSpPr>
          <p:grpSpPr>
            <a:xfrm>
              <a:off x="1078544" y="1631086"/>
              <a:ext cx="809837" cy="1113914"/>
              <a:chOff x="611284" y="1140955"/>
              <a:chExt cx="809837" cy="1113914"/>
            </a:xfrm>
          </p:grpSpPr>
          <p:sp>
            <p:nvSpPr>
              <p:cNvPr id="71" name="文本框 70">
                <a:extLst>
                  <a:ext uri="{FF2B5EF4-FFF2-40B4-BE49-F238E27FC236}">
                    <a16:creationId xmlns:a16="http://schemas.microsoft.com/office/drawing/2014/main" id="{5086B7AA-165D-47EA-A64C-500EA7B5FEFE}"/>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04</a:t>
                </a:r>
                <a:endParaRPr lang="zh-CN" altLang="en-US" sz="4400" dirty="0">
                  <a:solidFill>
                    <a:schemeClr val="accent1">
                      <a:lumMod val="50000"/>
                    </a:schemeClr>
                  </a:solidFill>
                </a:endParaRPr>
              </a:p>
            </p:txBody>
          </p:sp>
          <p:grpSp>
            <p:nvGrpSpPr>
              <p:cNvPr id="72" name="组合 71">
                <a:extLst>
                  <a:ext uri="{FF2B5EF4-FFF2-40B4-BE49-F238E27FC236}">
                    <a16:creationId xmlns:a16="http://schemas.microsoft.com/office/drawing/2014/main" id="{87782F8D-7381-418F-A4C2-D9B0ECFDC3DC}"/>
                  </a:ext>
                </a:extLst>
              </p:cNvPr>
              <p:cNvGrpSpPr/>
              <p:nvPr/>
            </p:nvGrpSpPr>
            <p:grpSpPr>
              <a:xfrm rot="11641273">
                <a:off x="1059438" y="1140955"/>
                <a:ext cx="246536" cy="1113914"/>
                <a:chOff x="499860" y="916478"/>
                <a:chExt cx="1125740" cy="5086389"/>
              </a:xfrm>
            </p:grpSpPr>
            <p:cxnSp>
              <p:nvCxnSpPr>
                <p:cNvPr id="73" name="直接连接符 72">
                  <a:extLst>
                    <a:ext uri="{FF2B5EF4-FFF2-40B4-BE49-F238E27FC236}">
                      <a16:creationId xmlns:a16="http://schemas.microsoft.com/office/drawing/2014/main" id="{FD1A2F0E-2B0A-47D6-9E07-80A0BCBE3617}"/>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74" name="矩形 73">
                  <a:extLst>
                    <a:ext uri="{FF2B5EF4-FFF2-40B4-BE49-F238E27FC236}">
                      <a16:creationId xmlns:a16="http://schemas.microsoft.com/office/drawing/2014/main" id="{C22ADFE7-4F5E-402B-BD6D-B771176CBAD0}"/>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69" name="矩形 68">
              <a:extLst>
                <a:ext uri="{FF2B5EF4-FFF2-40B4-BE49-F238E27FC236}">
                  <a16:creationId xmlns:a16="http://schemas.microsoft.com/office/drawing/2014/main" id="{58CFD409-1B23-43F1-A069-D1E85B3265A5}"/>
                </a:ext>
              </a:extLst>
            </p:cNvPr>
            <p:cNvSpPr/>
            <p:nvPr/>
          </p:nvSpPr>
          <p:spPr>
            <a:xfrm>
              <a:off x="1979607" y="1577390"/>
              <a:ext cx="1107996"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阻塞态</a:t>
              </a:r>
            </a:p>
          </p:txBody>
        </p:sp>
        <p:sp>
          <p:nvSpPr>
            <p:cNvPr id="70" name="矩形 69">
              <a:extLst>
                <a:ext uri="{FF2B5EF4-FFF2-40B4-BE49-F238E27FC236}">
                  <a16:creationId xmlns:a16="http://schemas.microsoft.com/office/drawing/2014/main" id="{7FBE3C65-CFCB-41A2-869C-5BC843A1FF02}"/>
                </a:ext>
              </a:extLst>
            </p:cNvPr>
            <p:cNvSpPr/>
            <p:nvPr/>
          </p:nvSpPr>
          <p:spPr>
            <a:xfrm>
              <a:off x="2177360" y="2081648"/>
              <a:ext cx="9516533" cy="734560"/>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t>又称等待态，进程为了等待某资源而暂停运行，资源齐全进入就绪态</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否则，即使处理机空闲也不能运行</a:t>
              </a:r>
              <a:endParaRPr lang="en-US" altLang="zh-CN" sz="1600" b="1" dirty="0"/>
            </a:p>
          </p:txBody>
        </p:sp>
      </p:grpSp>
      <p:grpSp>
        <p:nvGrpSpPr>
          <p:cNvPr id="75" name="组合 74">
            <a:extLst>
              <a:ext uri="{FF2B5EF4-FFF2-40B4-BE49-F238E27FC236}">
                <a16:creationId xmlns:a16="http://schemas.microsoft.com/office/drawing/2014/main" id="{FD3765AA-6ECC-4E26-BB03-74B17AD538ED}"/>
              </a:ext>
            </a:extLst>
          </p:cNvPr>
          <p:cNvGrpSpPr/>
          <p:nvPr/>
        </p:nvGrpSpPr>
        <p:grpSpPr>
          <a:xfrm>
            <a:off x="1044021" y="5814602"/>
            <a:ext cx="10615349" cy="1167610"/>
            <a:chOff x="1078544" y="1577390"/>
            <a:chExt cx="10615349" cy="1167610"/>
          </a:xfrm>
        </p:grpSpPr>
        <p:grpSp>
          <p:nvGrpSpPr>
            <p:cNvPr id="76" name="组合 75">
              <a:extLst>
                <a:ext uri="{FF2B5EF4-FFF2-40B4-BE49-F238E27FC236}">
                  <a16:creationId xmlns:a16="http://schemas.microsoft.com/office/drawing/2014/main" id="{EE24E233-0AEC-4366-9241-43B958914CBC}"/>
                </a:ext>
              </a:extLst>
            </p:cNvPr>
            <p:cNvGrpSpPr/>
            <p:nvPr/>
          </p:nvGrpSpPr>
          <p:grpSpPr>
            <a:xfrm>
              <a:off x="1078544" y="1631086"/>
              <a:ext cx="809837" cy="1113914"/>
              <a:chOff x="611284" y="1140955"/>
              <a:chExt cx="809837" cy="1113914"/>
            </a:xfrm>
          </p:grpSpPr>
          <p:sp>
            <p:nvSpPr>
              <p:cNvPr id="79" name="文本框 78">
                <a:extLst>
                  <a:ext uri="{FF2B5EF4-FFF2-40B4-BE49-F238E27FC236}">
                    <a16:creationId xmlns:a16="http://schemas.microsoft.com/office/drawing/2014/main" id="{9B245FC2-2BC6-4197-B52B-81234A824047}"/>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05</a:t>
                </a:r>
                <a:endParaRPr lang="zh-CN" altLang="en-US" sz="4400" dirty="0">
                  <a:solidFill>
                    <a:schemeClr val="accent1">
                      <a:lumMod val="50000"/>
                    </a:schemeClr>
                  </a:solidFill>
                </a:endParaRPr>
              </a:p>
            </p:txBody>
          </p:sp>
          <p:grpSp>
            <p:nvGrpSpPr>
              <p:cNvPr id="80" name="组合 79">
                <a:extLst>
                  <a:ext uri="{FF2B5EF4-FFF2-40B4-BE49-F238E27FC236}">
                    <a16:creationId xmlns:a16="http://schemas.microsoft.com/office/drawing/2014/main" id="{8BCFF36C-4B13-47D2-9978-66A27847C0E2}"/>
                  </a:ext>
                </a:extLst>
              </p:cNvPr>
              <p:cNvGrpSpPr/>
              <p:nvPr/>
            </p:nvGrpSpPr>
            <p:grpSpPr>
              <a:xfrm rot="11641273">
                <a:off x="1059438" y="1140955"/>
                <a:ext cx="246536" cy="1113914"/>
                <a:chOff x="499860" y="916478"/>
                <a:chExt cx="1125740" cy="5086389"/>
              </a:xfrm>
            </p:grpSpPr>
            <p:cxnSp>
              <p:nvCxnSpPr>
                <p:cNvPr id="81" name="直接连接符 80">
                  <a:extLst>
                    <a:ext uri="{FF2B5EF4-FFF2-40B4-BE49-F238E27FC236}">
                      <a16:creationId xmlns:a16="http://schemas.microsoft.com/office/drawing/2014/main" id="{CC2EEA6F-DCF2-44A5-BDA9-9741BA2BFEE2}"/>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82" name="矩形 81">
                  <a:extLst>
                    <a:ext uri="{FF2B5EF4-FFF2-40B4-BE49-F238E27FC236}">
                      <a16:creationId xmlns:a16="http://schemas.microsoft.com/office/drawing/2014/main" id="{FB3F7B76-604C-40AB-A307-8FB1B4BA1CD3}"/>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77" name="矩形 76">
              <a:extLst>
                <a:ext uri="{FF2B5EF4-FFF2-40B4-BE49-F238E27FC236}">
                  <a16:creationId xmlns:a16="http://schemas.microsoft.com/office/drawing/2014/main" id="{735D9A85-8F89-409E-9D15-223735D36671}"/>
                </a:ext>
              </a:extLst>
            </p:cNvPr>
            <p:cNvSpPr/>
            <p:nvPr/>
          </p:nvSpPr>
          <p:spPr>
            <a:xfrm>
              <a:off x="1979607" y="1577390"/>
              <a:ext cx="1107996"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结束态</a:t>
              </a:r>
            </a:p>
          </p:txBody>
        </p:sp>
        <p:sp>
          <p:nvSpPr>
            <p:cNvPr id="78" name="矩形 77">
              <a:extLst>
                <a:ext uri="{FF2B5EF4-FFF2-40B4-BE49-F238E27FC236}">
                  <a16:creationId xmlns:a16="http://schemas.microsoft.com/office/drawing/2014/main" id="{C5EC0CD5-1BF2-41B5-AF51-263C4C310F10}"/>
                </a:ext>
              </a:extLst>
            </p:cNvPr>
            <p:cNvSpPr/>
            <p:nvPr/>
          </p:nvSpPr>
          <p:spPr>
            <a:xfrm>
              <a:off x="2177360" y="2081648"/>
              <a:ext cx="9516533" cy="35945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t>进程正从系统中消失，等待资源回收</a:t>
              </a:r>
              <a:endParaRPr lang="en-US" altLang="zh-CN" sz="1600" b="1" dirty="0"/>
            </a:p>
          </p:txBody>
        </p:sp>
      </p:grpSp>
    </p:spTree>
    <p:extLst>
      <p:ext uri="{BB962C8B-B14F-4D97-AF65-F5344CB8AC3E}">
        <p14:creationId xmlns:p14="http://schemas.microsoft.com/office/powerpoint/2010/main" val="3568799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square" rtlCol="0">
            <a:spAutoFit/>
          </a:bodyPr>
          <a:lstStyle/>
          <a:p>
            <a:pPr algn="ctr"/>
            <a:r>
              <a:rPr lang="en-US" altLang="zh-CN" dirty="0">
                <a:solidFill>
                  <a:schemeClr val="bg1"/>
                </a:solidFill>
              </a:rPr>
              <a:t>02 </a:t>
            </a:r>
            <a:r>
              <a:rPr lang="zh-CN" altLang="en-US" dirty="0">
                <a:solidFill>
                  <a:schemeClr val="bg1"/>
                </a:solidFill>
              </a:rPr>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p:spPr>
        <p:txBody>
          <a:bodyPr/>
          <a:lstStyle/>
          <a:p>
            <a:pPr algn="ctr"/>
            <a:r>
              <a:rPr lang="en-US" altLang="zh-CN" sz="2000" dirty="0"/>
              <a:t>03 </a:t>
            </a:r>
            <a:r>
              <a:rPr lang="zh-CN" altLang="en-US" sz="2000"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p:spPr>
        <p:txBody>
          <a:bodyPr/>
          <a:lstStyle/>
          <a:p>
            <a:pPr algn="ctr"/>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723549" cy="461665"/>
          </a:xfrm>
          <a:prstGeom prst="rect">
            <a:avLst/>
          </a:prstGeom>
          <a:noFill/>
        </p:spPr>
        <p:txBody>
          <a:bodyPr wrap="none" rtlCol="0">
            <a:spAutoFit/>
          </a:bodyPr>
          <a:lstStyle/>
          <a:p>
            <a:r>
              <a:rPr lang="zh-CN" altLang="en-US" sz="2400" b="1" dirty="0">
                <a:solidFill>
                  <a:srgbClr val="FF0000"/>
                </a:solidFill>
              </a:rPr>
              <a:t>状态的转换</a:t>
            </a:r>
          </a:p>
        </p:txBody>
      </p:sp>
      <p:grpSp>
        <p:nvGrpSpPr>
          <p:cNvPr id="41" name="组合 40">
            <a:extLst>
              <a:ext uri="{FF2B5EF4-FFF2-40B4-BE49-F238E27FC236}">
                <a16:creationId xmlns:a16="http://schemas.microsoft.com/office/drawing/2014/main" id="{CE6D36F3-5D23-4BA1-A992-9AB7AEA146CF}"/>
              </a:ext>
            </a:extLst>
          </p:cNvPr>
          <p:cNvGrpSpPr/>
          <p:nvPr/>
        </p:nvGrpSpPr>
        <p:grpSpPr>
          <a:xfrm>
            <a:off x="1318457" y="2347585"/>
            <a:ext cx="9544654" cy="2840489"/>
            <a:chOff x="1135165" y="2347585"/>
            <a:chExt cx="9544654" cy="2840489"/>
          </a:xfrm>
        </p:grpSpPr>
        <p:sp>
          <p:nvSpPr>
            <p:cNvPr id="8" name="椭圆 7">
              <a:extLst>
                <a:ext uri="{FF2B5EF4-FFF2-40B4-BE49-F238E27FC236}">
                  <a16:creationId xmlns:a16="http://schemas.microsoft.com/office/drawing/2014/main" id="{AD8967A6-EB28-4275-BA58-5DE79D71FF8E}"/>
                </a:ext>
              </a:extLst>
            </p:cNvPr>
            <p:cNvSpPr/>
            <p:nvPr/>
          </p:nvSpPr>
          <p:spPr>
            <a:xfrm>
              <a:off x="1135165" y="2666242"/>
              <a:ext cx="1192220" cy="533400"/>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t>创建</a:t>
              </a:r>
            </a:p>
          </p:txBody>
        </p:sp>
        <p:sp>
          <p:nvSpPr>
            <p:cNvPr id="49" name="椭圆 48">
              <a:extLst>
                <a:ext uri="{FF2B5EF4-FFF2-40B4-BE49-F238E27FC236}">
                  <a16:creationId xmlns:a16="http://schemas.microsoft.com/office/drawing/2014/main" id="{0CB06231-61DB-4F29-86E4-2A760E891E5B}"/>
                </a:ext>
              </a:extLst>
            </p:cNvPr>
            <p:cNvSpPr/>
            <p:nvPr/>
          </p:nvSpPr>
          <p:spPr>
            <a:xfrm>
              <a:off x="3519605" y="2666242"/>
              <a:ext cx="1192220" cy="533400"/>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t>就绪</a:t>
              </a:r>
            </a:p>
          </p:txBody>
        </p:sp>
        <p:sp>
          <p:nvSpPr>
            <p:cNvPr id="50" name="椭圆 49">
              <a:extLst>
                <a:ext uri="{FF2B5EF4-FFF2-40B4-BE49-F238E27FC236}">
                  <a16:creationId xmlns:a16="http://schemas.microsoft.com/office/drawing/2014/main" id="{64D214A4-E6C6-4500-BEE0-286225FF5676}"/>
                </a:ext>
              </a:extLst>
            </p:cNvPr>
            <p:cNvSpPr/>
            <p:nvPr/>
          </p:nvSpPr>
          <p:spPr>
            <a:xfrm>
              <a:off x="6978991" y="2666242"/>
              <a:ext cx="1192220" cy="533400"/>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t>运行</a:t>
              </a:r>
            </a:p>
          </p:txBody>
        </p:sp>
        <p:sp>
          <p:nvSpPr>
            <p:cNvPr id="51" name="椭圆 50">
              <a:extLst>
                <a:ext uri="{FF2B5EF4-FFF2-40B4-BE49-F238E27FC236}">
                  <a16:creationId xmlns:a16="http://schemas.microsoft.com/office/drawing/2014/main" id="{F5DAAE48-8DCA-455B-9039-4E3EC15F6103}"/>
                </a:ext>
              </a:extLst>
            </p:cNvPr>
            <p:cNvSpPr/>
            <p:nvPr/>
          </p:nvSpPr>
          <p:spPr>
            <a:xfrm>
              <a:off x="5124265" y="4654674"/>
              <a:ext cx="1192220" cy="533400"/>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t>阻塞</a:t>
              </a:r>
            </a:p>
          </p:txBody>
        </p:sp>
        <p:sp>
          <p:nvSpPr>
            <p:cNvPr id="52" name="椭圆 51">
              <a:extLst>
                <a:ext uri="{FF2B5EF4-FFF2-40B4-BE49-F238E27FC236}">
                  <a16:creationId xmlns:a16="http://schemas.microsoft.com/office/drawing/2014/main" id="{F081F64C-855D-4C89-BF7E-9C2D60598C1C}"/>
                </a:ext>
              </a:extLst>
            </p:cNvPr>
            <p:cNvSpPr/>
            <p:nvPr/>
          </p:nvSpPr>
          <p:spPr>
            <a:xfrm>
              <a:off x="9487599" y="2666242"/>
              <a:ext cx="1192220" cy="533400"/>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t>结束</a:t>
              </a:r>
            </a:p>
          </p:txBody>
        </p:sp>
        <p:cxnSp>
          <p:nvCxnSpPr>
            <p:cNvPr id="18" name="直接箭头连接符 17">
              <a:extLst>
                <a:ext uri="{FF2B5EF4-FFF2-40B4-BE49-F238E27FC236}">
                  <a16:creationId xmlns:a16="http://schemas.microsoft.com/office/drawing/2014/main" id="{B1EA9A40-4476-46A1-A667-B405F0FE3E28}"/>
                </a:ext>
              </a:extLst>
            </p:cNvPr>
            <p:cNvCxnSpPr>
              <a:stCxn id="8" idx="6"/>
              <a:endCxn id="49" idx="2"/>
            </p:cNvCxnSpPr>
            <p:nvPr/>
          </p:nvCxnSpPr>
          <p:spPr>
            <a:xfrm>
              <a:off x="2327385" y="2932942"/>
              <a:ext cx="1192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连接符: 曲线 19">
              <a:extLst>
                <a:ext uri="{FF2B5EF4-FFF2-40B4-BE49-F238E27FC236}">
                  <a16:creationId xmlns:a16="http://schemas.microsoft.com/office/drawing/2014/main" id="{99159481-8012-4A8D-B72A-26FCF77ECC94}"/>
                </a:ext>
              </a:extLst>
            </p:cNvPr>
            <p:cNvCxnSpPr>
              <a:cxnSpLocks/>
              <a:stCxn id="49" idx="7"/>
              <a:endCxn id="50" idx="1"/>
            </p:cNvCxnSpPr>
            <p:nvPr/>
          </p:nvCxnSpPr>
          <p:spPr>
            <a:xfrm rot="5400000" flipH="1" flipV="1">
              <a:off x="5845408" y="1436177"/>
              <a:ext cx="12700" cy="2616360"/>
            </a:xfrm>
            <a:prstGeom prst="curvedConnector3">
              <a:avLst>
                <a:gd name="adj1" fmla="val 2415079"/>
              </a:avLst>
            </a:prstGeom>
            <a:ln>
              <a:tailEnd type="triangle"/>
            </a:ln>
          </p:spPr>
          <p:style>
            <a:lnRef idx="3">
              <a:schemeClr val="dk1"/>
            </a:lnRef>
            <a:fillRef idx="0">
              <a:schemeClr val="dk1"/>
            </a:fillRef>
            <a:effectRef idx="2">
              <a:schemeClr val="dk1"/>
            </a:effectRef>
            <a:fontRef idx="minor">
              <a:schemeClr val="tx1"/>
            </a:fontRef>
          </p:style>
        </p:cxnSp>
        <p:cxnSp>
          <p:nvCxnSpPr>
            <p:cNvPr id="23" name="连接符: 曲线 22">
              <a:extLst>
                <a:ext uri="{FF2B5EF4-FFF2-40B4-BE49-F238E27FC236}">
                  <a16:creationId xmlns:a16="http://schemas.microsoft.com/office/drawing/2014/main" id="{1678915A-805C-4AE3-96CC-9BF2AB03E816}"/>
                </a:ext>
              </a:extLst>
            </p:cNvPr>
            <p:cNvCxnSpPr>
              <a:stCxn id="49" idx="5"/>
              <a:endCxn id="50" idx="3"/>
            </p:cNvCxnSpPr>
            <p:nvPr/>
          </p:nvCxnSpPr>
          <p:spPr>
            <a:xfrm rot="16200000" flipH="1">
              <a:off x="5845408" y="1813347"/>
              <a:ext cx="12700" cy="2616360"/>
            </a:xfrm>
            <a:prstGeom prst="curvedConnector3">
              <a:avLst>
                <a:gd name="adj1" fmla="val 2415079"/>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25" name="直接箭头连接符 24">
              <a:extLst>
                <a:ext uri="{FF2B5EF4-FFF2-40B4-BE49-F238E27FC236}">
                  <a16:creationId xmlns:a16="http://schemas.microsoft.com/office/drawing/2014/main" id="{C46AF9F4-AEA3-4E3A-A18C-8945B63D6E15}"/>
                </a:ext>
              </a:extLst>
            </p:cNvPr>
            <p:cNvCxnSpPr>
              <a:cxnSpLocks/>
              <a:stCxn id="51" idx="2"/>
              <a:endCxn id="49" idx="4"/>
            </p:cNvCxnSpPr>
            <p:nvPr/>
          </p:nvCxnSpPr>
          <p:spPr>
            <a:xfrm flipH="1" flipV="1">
              <a:off x="4115715" y="3199642"/>
              <a:ext cx="1008550" cy="1721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直接箭头连接符 28">
              <a:extLst>
                <a:ext uri="{FF2B5EF4-FFF2-40B4-BE49-F238E27FC236}">
                  <a16:creationId xmlns:a16="http://schemas.microsoft.com/office/drawing/2014/main" id="{C8E5993B-E4EC-42FC-B6F1-783819F8CF35}"/>
                </a:ext>
              </a:extLst>
            </p:cNvPr>
            <p:cNvCxnSpPr>
              <a:stCxn id="50" idx="4"/>
              <a:endCxn id="51" idx="6"/>
            </p:cNvCxnSpPr>
            <p:nvPr/>
          </p:nvCxnSpPr>
          <p:spPr>
            <a:xfrm flipH="1">
              <a:off x="6316485" y="3199642"/>
              <a:ext cx="1258616" cy="17217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769659DF-FC8A-4CB6-90C4-89A0FD18C3BA}"/>
                </a:ext>
              </a:extLst>
            </p:cNvPr>
            <p:cNvCxnSpPr>
              <a:stCxn id="50" idx="6"/>
              <a:endCxn id="52" idx="2"/>
            </p:cNvCxnSpPr>
            <p:nvPr/>
          </p:nvCxnSpPr>
          <p:spPr>
            <a:xfrm>
              <a:off x="8171211" y="2932942"/>
              <a:ext cx="131638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文本框 34">
              <a:extLst>
                <a:ext uri="{FF2B5EF4-FFF2-40B4-BE49-F238E27FC236}">
                  <a16:creationId xmlns:a16="http://schemas.microsoft.com/office/drawing/2014/main" id="{D280DA21-40B0-4727-847F-7F398C9E68D4}"/>
                </a:ext>
              </a:extLst>
            </p:cNvPr>
            <p:cNvSpPr txBox="1"/>
            <p:nvPr/>
          </p:nvSpPr>
          <p:spPr>
            <a:xfrm>
              <a:off x="2538100" y="2496091"/>
              <a:ext cx="646331" cy="873701"/>
            </a:xfrm>
            <a:prstGeom prst="rect">
              <a:avLst/>
            </a:prstGeom>
            <a:noFill/>
          </p:spPr>
          <p:txBody>
            <a:bodyPr wrap="none" rtlCol="0">
              <a:spAutoFit/>
            </a:bodyPr>
            <a:lstStyle/>
            <a:p>
              <a:pPr algn="l">
                <a:lnSpc>
                  <a:spcPct val="150000"/>
                </a:lnSpc>
              </a:pPr>
              <a:r>
                <a:rPr lang="en-US" altLang="zh-CN" b="1" dirty="0"/>
                <a:t>PCB</a:t>
              </a:r>
            </a:p>
            <a:p>
              <a:pPr algn="l">
                <a:lnSpc>
                  <a:spcPct val="150000"/>
                </a:lnSpc>
              </a:pPr>
              <a:r>
                <a:rPr lang="zh-CN" altLang="en-US" b="1" dirty="0"/>
                <a:t>资源</a:t>
              </a:r>
            </a:p>
          </p:txBody>
        </p:sp>
        <p:sp>
          <p:nvSpPr>
            <p:cNvPr id="36" name="文本框 35">
              <a:extLst>
                <a:ext uri="{FF2B5EF4-FFF2-40B4-BE49-F238E27FC236}">
                  <a16:creationId xmlns:a16="http://schemas.microsoft.com/office/drawing/2014/main" id="{68788769-9EA6-453C-93BD-8708443944C8}"/>
                </a:ext>
              </a:extLst>
            </p:cNvPr>
            <p:cNvSpPr txBox="1"/>
            <p:nvPr/>
          </p:nvSpPr>
          <p:spPr>
            <a:xfrm>
              <a:off x="5528592" y="2347585"/>
              <a:ext cx="646331" cy="458202"/>
            </a:xfrm>
            <a:prstGeom prst="rect">
              <a:avLst/>
            </a:prstGeom>
            <a:noFill/>
          </p:spPr>
          <p:txBody>
            <a:bodyPr wrap="none" rtlCol="0">
              <a:spAutoFit/>
            </a:bodyPr>
            <a:lstStyle/>
            <a:p>
              <a:pPr algn="l">
                <a:lnSpc>
                  <a:spcPct val="150000"/>
                </a:lnSpc>
              </a:pPr>
              <a:r>
                <a:rPr lang="zh-CN" altLang="en-US" b="1" dirty="0"/>
                <a:t>调度</a:t>
              </a:r>
            </a:p>
          </p:txBody>
        </p:sp>
        <p:sp>
          <p:nvSpPr>
            <p:cNvPr id="83" name="文本框 82">
              <a:extLst>
                <a:ext uri="{FF2B5EF4-FFF2-40B4-BE49-F238E27FC236}">
                  <a16:creationId xmlns:a16="http://schemas.microsoft.com/office/drawing/2014/main" id="{6DE6A6F0-C9A9-4437-88CC-E034BD9040E4}"/>
                </a:ext>
              </a:extLst>
            </p:cNvPr>
            <p:cNvSpPr txBox="1"/>
            <p:nvPr/>
          </p:nvSpPr>
          <p:spPr>
            <a:xfrm>
              <a:off x="5001859" y="2988331"/>
              <a:ext cx="1800493" cy="458202"/>
            </a:xfrm>
            <a:prstGeom prst="rect">
              <a:avLst/>
            </a:prstGeom>
            <a:noFill/>
          </p:spPr>
          <p:txBody>
            <a:bodyPr wrap="none" rtlCol="0">
              <a:spAutoFit/>
            </a:bodyPr>
            <a:lstStyle/>
            <a:p>
              <a:pPr algn="l">
                <a:lnSpc>
                  <a:spcPct val="150000"/>
                </a:lnSpc>
              </a:pPr>
              <a:r>
                <a:rPr lang="zh-CN" altLang="en-US" b="1" dirty="0"/>
                <a:t>时间到、被强占</a:t>
              </a:r>
            </a:p>
          </p:txBody>
        </p:sp>
        <p:sp>
          <p:nvSpPr>
            <p:cNvPr id="39" name="文本框 38">
              <a:extLst>
                <a:ext uri="{FF2B5EF4-FFF2-40B4-BE49-F238E27FC236}">
                  <a16:creationId xmlns:a16="http://schemas.microsoft.com/office/drawing/2014/main" id="{08374AF0-D7D5-4A2D-86FE-687122BC70FD}"/>
                </a:ext>
              </a:extLst>
            </p:cNvPr>
            <p:cNvSpPr txBox="1"/>
            <p:nvPr/>
          </p:nvSpPr>
          <p:spPr>
            <a:xfrm>
              <a:off x="6447867" y="3427741"/>
              <a:ext cx="1192219" cy="458202"/>
            </a:xfrm>
            <a:prstGeom prst="rect">
              <a:avLst/>
            </a:prstGeom>
            <a:noFill/>
          </p:spPr>
          <p:txBody>
            <a:bodyPr wrap="square" rtlCol="0">
              <a:spAutoFit/>
            </a:bodyPr>
            <a:lstStyle/>
            <a:p>
              <a:pPr algn="l">
                <a:lnSpc>
                  <a:spcPct val="150000"/>
                </a:lnSpc>
              </a:pPr>
              <a:r>
                <a:rPr lang="zh-CN" altLang="en-US" b="1" dirty="0"/>
                <a:t>等待事件</a:t>
              </a:r>
            </a:p>
          </p:txBody>
        </p:sp>
        <p:sp>
          <p:nvSpPr>
            <p:cNvPr id="84" name="文本框 83">
              <a:extLst>
                <a:ext uri="{FF2B5EF4-FFF2-40B4-BE49-F238E27FC236}">
                  <a16:creationId xmlns:a16="http://schemas.microsoft.com/office/drawing/2014/main" id="{6EFD9246-FEC8-48FC-8648-1D6F68732139}"/>
                </a:ext>
              </a:extLst>
            </p:cNvPr>
            <p:cNvSpPr txBox="1"/>
            <p:nvPr/>
          </p:nvSpPr>
          <p:spPr>
            <a:xfrm>
              <a:off x="4063428" y="3474865"/>
              <a:ext cx="1192219" cy="458202"/>
            </a:xfrm>
            <a:prstGeom prst="rect">
              <a:avLst/>
            </a:prstGeom>
            <a:noFill/>
          </p:spPr>
          <p:txBody>
            <a:bodyPr wrap="square" rtlCol="0">
              <a:spAutoFit/>
            </a:bodyPr>
            <a:lstStyle/>
            <a:p>
              <a:pPr algn="l">
                <a:lnSpc>
                  <a:spcPct val="150000"/>
                </a:lnSpc>
              </a:pPr>
              <a:r>
                <a:rPr lang="zh-CN" altLang="en-US" b="1" dirty="0"/>
                <a:t>事件发生</a:t>
              </a:r>
            </a:p>
          </p:txBody>
        </p:sp>
        <p:sp>
          <p:nvSpPr>
            <p:cNvPr id="85" name="文本框 84">
              <a:extLst>
                <a:ext uri="{FF2B5EF4-FFF2-40B4-BE49-F238E27FC236}">
                  <a16:creationId xmlns:a16="http://schemas.microsoft.com/office/drawing/2014/main" id="{F88F257F-A8BE-48F6-A56E-72AD5799F6D2}"/>
                </a:ext>
              </a:extLst>
            </p:cNvPr>
            <p:cNvSpPr txBox="1"/>
            <p:nvPr/>
          </p:nvSpPr>
          <p:spPr>
            <a:xfrm>
              <a:off x="8506239" y="2485563"/>
              <a:ext cx="646331" cy="458202"/>
            </a:xfrm>
            <a:prstGeom prst="rect">
              <a:avLst/>
            </a:prstGeom>
            <a:noFill/>
          </p:spPr>
          <p:txBody>
            <a:bodyPr wrap="none" rtlCol="0">
              <a:spAutoFit/>
            </a:bodyPr>
            <a:lstStyle/>
            <a:p>
              <a:pPr algn="l">
                <a:lnSpc>
                  <a:spcPct val="150000"/>
                </a:lnSpc>
              </a:pPr>
              <a:r>
                <a:rPr lang="zh-CN" altLang="en-US" b="1" dirty="0"/>
                <a:t>退出</a:t>
              </a:r>
            </a:p>
          </p:txBody>
        </p:sp>
      </p:grpSp>
      <p:sp>
        <p:nvSpPr>
          <p:cNvPr id="40" name="文本框 39">
            <a:extLst>
              <a:ext uri="{FF2B5EF4-FFF2-40B4-BE49-F238E27FC236}">
                <a16:creationId xmlns:a16="http://schemas.microsoft.com/office/drawing/2014/main" id="{F8334BDD-1A69-496D-ADAE-2376FFF5053D}"/>
              </a:ext>
            </a:extLst>
          </p:cNvPr>
          <p:cNvSpPr txBox="1"/>
          <p:nvPr/>
        </p:nvSpPr>
        <p:spPr>
          <a:xfrm>
            <a:off x="2530577" y="5516237"/>
            <a:ext cx="7109639" cy="960456"/>
          </a:xfrm>
          <a:prstGeom prst="rect">
            <a:avLst/>
          </a:prstGeom>
          <a:noFill/>
        </p:spPr>
        <p:txBody>
          <a:bodyPr wrap="none" rtlCol="0">
            <a:spAutoFit/>
          </a:bodyPr>
          <a:lstStyle/>
          <a:p>
            <a:pPr algn="ctr">
              <a:lnSpc>
                <a:spcPct val="150000"/>
              </a:lnSpc>
            </a:pPr>
            <a:r>
              <a:rPr lang="zh-CN" altLang="en-US" sz="2000" b="1" dirty="0"/>
              <a:t>一个程序从运行态到阻塞态是一个主动行为</a:t>
            </a:r>
            <a:endParaRPr lang="en-US" altLang="zh-CN" sz="2000" b="1" dirty="0"/>
          </a:p>
          <a:p>
            <a:pPr algn="ctr">
              <a:lnSpc>
                <a:spcPct val="150000"/>
              </a:lnSpc>
            </a:pPr>
            <a:r>
              <a:rPr lang="zh-CN" altLang="en-US" sz="2000" b="1" dirty="0"/>
              <a:t>而从阻塞态到就绪态是一个被动行为，需要其他相关程序协助</a:t>
            </a:r>
          </a:p>
        </p:txBody>
      </p:sp>
    </p:spTree>
    <p:extLst>
      <p:ext uri="{BB962C8B-B14F-4D97-AF65-F5344CB8AC3E}">
        <p14:creationId xmlns:p14="http://schemas.microsoft.com/office/powerpoint/2010/main" val="2674183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square" rtlCol="0">
            <a:spAutoFit/>
          </a:bodyPr>
          <a:lstStyle/>
          <a:p>
            <a:pPr algn="ctr"/>
            <a:r>
              <a:rPr lang="en-US" altLang="zh-CN" dirty="0">
                <a:solidFill>
                  <a:schemeClr val="bg1"/>
                </a:solidFill>
              </a:rPr>
              <a:t>02 </a:t>
            </a:r>
            <a:r>
              <a:rPr lang="zh-CN" altLang="en-US" dirty="0">
                <a:solidFill>
                  <a:schemeClr val="bg1"/>
                </a:solidFill>
              </a:rPr>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p:spPr>
        <p:txBody>
          <a:bodyPr/>
          <a:lstStyle/>
          <a:p>
            <a:pPr algn="ctr"/>
            <a:r>
              <a:rPr lang="en-US" altLang="zh-CN" sz="2000" dirty="0"/>
              <a:t>03 </a:t>
            </a:r>
            <a:r>
              <a:rPr lang="zh-CN" altLang="en-US" sz="2000"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p:spPr>
        <p:txBody>
          <a:bodyPr/>
          <a:lstStyle/>
          <a:p>
            <a:pPr algn="ctr"/>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107996" cy="461665"/>
          </a:xfrm>
          <a:prstGeom prst="rect">
            <a:avLst/>
          </a:prstGeom>
          <a:noFill/>
        </p:spPr>
        <p:txBody>
          <a:bodyPr wrap="none" rtlCol="0">
            <a:spAutoFit/>
          </a:bodyPr>
          <a:lstStyle/>
          <a:p>
            <a:r>
              <a:rPr lang="zh-CN" altLang="en-US" sz="2400" b="1" dirty="0">
                <a:solidFill>
                  <a:srgbClr val="FF0000"/>
                </a:solidFill>
              </a:rPr>
              <a:t>问题：</a:t>
            </a:r>
          </a:p>
        </p:txBody>
      </p:sp>
      <p:sp>
        <p:nvSpPr>
          <p:cNvPr id="40" name="文本框 39">
            <a:extLst>
              <a:ext uri="{FF2B5EF4-FFF2-40B4-BE49-F238E27FC236}">
                <a16:creationId xmlns:a16="http://schemas.microsoft.com/office/drawing/2014/main" id="{F8334BDD-1A69-496D-ADAE-2376FFF5053D}"/>
              </a:ext>
            </a:extLst>
          </p:cNvPr>
          <p:cNvSpPr txBox="1"/>
          <p:nvPr/>
        </p:nvSpPr>
        <p:spPr>
          <a:xfrm>
            <a:off x="1028676" y="1903026"/>
            <a:ext cx="5262979" cy="1422121"/>
          </a:xfrm>
          <a:prstGeom prst="rect">
            <a:avLst/>
          </a:prstGeom>
          <a:noFill/>
        </p:spPr>
        <p:txBody>
          <a:bodyPr wrap="none" rtlCol="0">
            <a:spAutoFit/>
          </a:bodyPr>
          <a:lstStyle/>
          <a:p>
            <a:pPr marL="457200" indent="-457200">
              <a:lnSpc>
                <a:spcPct val="150000"/>
              </a:lnSpc>
              <a:buFont typeface="+mj-lt"/>
              <a:buAutoNum type="arabicPeriod"/>
            </a:pPr>
            <a:r>
              <a:rPr lang="zh-CN" altLang="en-US" sz="2000" b="1" dirty="0"/>
              <a:t>当前</a:t>
            </a:r>
            <a:r>
              <a:rPr lang="en-US" altLang="zh-CN" sz="2000" b="1" dirty="0"/>
              <a:t>PPT</a:t>
            </a:r>
            <a:r>
              <a:rPr lang="zh-CN" altLang="en-US" sz="2000" b="1" dirty="0"/>
              <a:t>的运行状态？</a:t>
            </a:r>
            <a:endParaRPr lang="en-US" altLang="zh-CN" sz="2000" b="1" dirty="0"/>
          </a:p>
          <a:p>
            <a:pPr marL="457200" indent="-457200">
              <a:lnSpc>
                <a:spcPct val="150000"/>
              </a:lnSpc>
              <a:buFont typeface="+mj-lt"/>
              <a:buAutoNum type="arabicPeriod"/>
            </a:pPr>
            <a:r>
              <a:rPr lang="zh-CN" altLang="en-US" sz="2000" b="1" dirty="0"/>
              <a:t>能否从阻塞状态变成运行状态？为什么？</a:t>
            </a:r>
            <a:endParaRPr lang="en-US" altLang="zh-CN" sz="2000" b="1" dirty="0"/>
          </a:p>
          <a:p>
            <a:pPr marL="457200" indent="-457200">
              <a:lnSpc>
                <a:spcPct val="150000"/>
              </a:lnSpc>
              <a:buFont typeface="+mj-lt"/>
              <a:buAutoNum type="arabicPeriod"/>
            </a:pPr>
            <a:r>
              <a:rPr lang="zh-CN" altLang="en-US" sz="2000" b="1" dirty="0"/>
              <a:t>能否从就绪状态变成阻塞状态？为啥？</a:t>
            </a:r>
          </a:p>
        </p:txBody>
      </p:sp>
    </p:spTree>
    <p:extLst>
      <p:ext uri="{BB962C8B-B14F-4D97-AF65-F5344CB8AC3E}">
        <p14:creationId xmlns:p14="http://schemas.microsoft.com/office/powerpoint/2010/main" val="489996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square" rtlCol="0">
            <a:spAutoFit/>
          </a:bodyPr>
          <a:lstStyle/>
          <a:p>
            <a:pPr algn="ctr"/>
            <a:r>
              <a:rPr lang="en-US" altLang="zh-CN" dirty="0">
                <a:solidFill>
                  <a:schemeClr val="bg1"/>
                </a:solidFill>
              </a:rPr>
              <a:t>02 </a:t>
            </a:r>
            <a:r>
              <a:rPr lang="zh-CN" altLang="en-US" dirty="0">
                <a:solidFill>
                  <a:schemeClr val="bg1"/>
                </a:solidFill>
              </a:rPr>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p:spPr>
        <p:txBody>
          <a:bodyPr/>
          <a:lstStyle/>
          <a:p>
            <a:pPr algn="ctr"/>
            <a:r>
              <a:rPr lang="en-US" altLang="zh-CN" sz="2000" dirty="0"/>
              <a:t>03 </a:t>
            </a:r>
            <a:r>
              <a:rPr lang="zh-CN" altLang="en-US" sz="2000"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p:spPr>
        <p:txBody>
          <a:bodyPr/>
          <a:lstStyle/>
          <a:p>
            <a:pPr algn="ctr"/>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031325" cy="461665"/>
          </a:xfrm>
          <a:prstGeom prst="rect">
            <a:avLst/>
          </a:prstGeom>
          <a:noFill/>
        </p:spPr>
        <p:txBody>
          <a:bodyPr wrap="none" rtlCol="0">
            <a:spAutoFit/>
          </a:bodyPr>
          <a:lstStyle/>
          <a:p>
            <a:r>
              <a:rPr lang="zh-CN" altLang="en-US" sz="2400" b="1" dirty="0">
                <a:solidFill>
                  <a:srgbClr val="FF0000"/>
                </a:solidFill>
              </a:rPr>
              <a:t>进程状态队列</a:t>
            </a:r>
          </a:p>
        </p:txBody>
      </p:sp>
      <p:grpSp>
        <p:nvGrpSpPr>
          <p:cNvPr id="9" name="组合 8">
            <a:extLst>
              <a:ext uri="{FF2B5EF4-FFF2-40B4-BE49-F238E27FC236}">
                <a16:creationId xmlns:a16="http://schemas.microsoft.com/office/drawing/2014/main" id="{53B81B90-5618-4F7F-B4AA-8ECC190401E9}"/>
              </a:ext>
            </a:extLst>
          </p:cNvPr>
          <p:cNvGrpSpPr/>
          <p:nvPr/>
        </p:nvGrpSpPr>
        <p:grpSpPr>
          <a:xfrm>
            <a:off x="5427641" y="1901233"/>
            <a:ext cx="5947502" cy="4231490"/>
            <a:chOff x="5427641" y="1901233"/>
            <a:chExt cx="5947502" cy="4231490"/>
          </a:xfrm>
        </p:grpSpPr>
        <p:sp>
          <p:nvSpPr>
            <p:cNvPr id="27" name="矩形 26">
              <a:extLst>
                <a:ext uri="{FF2B5EF4-FFF2-40B4-BE49-F238E27FC236}">
                  <a16:creationId xmlns:a16="http://schemas.microsoft.com/office/drawing/2014/main" id="{B9363323-D61C-43D0-9399-832686237DA8}"/>
                </a:ext>
              </a:extLst>
            </p:cNvPr>
            <p:cNvSpPr/>
            <p:nvPr/>
          </p:nvSpPr>
          <p:spPr>
            <a:xfrm>
              <a:off x="5430730" y="3763663"/>
              <a:ext cx="928694" cy="357190"/>
            </a:xfrm>
            <a:prstGeom prst="rect">
              <a:avLst/>
            </a:prstGeom>
            <a:gradFill>
              <a:gsLst>
                <a:gs pos="100000">
                  <a:srgbClr val="11576A"/>
                </a:gs>
                <a:gs pos="0">
                  <a:srgbClr val="0EB1C8"/>
                </a:gs>
                <a:gs pos="100000">
                  <a:schemeClr val="accent1">
                    <a:tint val="23500"/>
                    <a:satMod val="160000"/>
                  </a:schemeClr>
                </a:gs>
              </a:gsLst>
              <a:lin ang="5400000" scaled="0"/>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TextBox 4">
              <a:extLst>
                <a:ext uri="{FF2B5EF4-FFF2-40B4-BE49-F238E27FC236}">
                  <a16:creationId xmlns:a16="http://schemas.microsoft.com/office/drawing/2014/main" id="{7C406A4B-A93B-40F6-ADF5-6A3AA1B318B0}"/>
                </a:ext>
              </a:extLst>
            </p:cNvPr>
            <p:cNvSpPr txBox="1"/>
            <p:nvPr/>
          </p:nvSpPr>
          <p:spPr>
            <a:xfrm>
              <a:off x="5427641" y="3790216"/>
              <a:ext cx="954107" cy="323165"/>
            </a:xfrm>
            <a:prstGeom prst="rect">
              <a:avLst/>
            </a:prstGeom>
            <a:noFill/>
          </p:spPr>
          <p:txBody>
            <a:bodyPr wrap="none" rtlCol="0">
              <a:spAutoFit/>
            </a:bodyPr>
            <a:lstStyle/>
            <a:p>
              <a:r>
                <a:rPr lang="zh-CN" altLang="en-US" sz="1500" b="1" dirty="0">
                  <a:solidFill>
                    <a:schemeClr val="bg1"/>
                  </a:solidFill>
                  <a:latin typeface="微软雅黑" pitchFamily="34" charset="-122"/>
                  <a:ea typeface="微软雅黑" pitchFamily="34" charset="-122"/>
                </a:rPr>
                <a:t>接收进程</a:t>
              </a:r>
            </a:p>
          </p:txBody>
        </p:sp>
        <p:cxnSp>
          <p:nvCxnSpPr>
            <p:cNvPr id="30" name="直接连接符 29">
              <a:extLst>
                <a:ext uri="{FF2B5EF4-FFF2-40B4-BE49-F238E27FC236}">
                  <a16:creationId xmlns:a16="http://schemas.microsoft.com/office/drawing/2014/main" id="{CBF46215-513F-4DD0-AEE8-0802DE2CA302}"/>
                </a:ext>
              </a:extLst>
            </p:cNvPr>
            <p:cNvCxnSpPr/>
            <p:nvPr/>
          </p:nvCxnSpPr>
          <p:spPr>
            <a:xfrm flipV="1">
              <a:off x="6690285" y="2373518"/>
              <a:ext cx="0" cy="3599681"/>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6E2B1FE7-DF24-4D2E-B6D3-6E9329ED2C51}"/>
                </a:ext>
              </a:extLst>
            </p:cNvPr>
            <p:cNvCxnSpPr/>
            <p:nvPr/>
          </p:nvCxnSpPr>
          <p:spPr>
            <a:xfrm>
              <a:off x="6676791" y="2355261"/>
              <a:ext cx="642942" cy="1588"/>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45AE6C5A-21CE-4971-A282-8B4D3EA96BE9}"/>
                </a:ext>
              </a:extLst>
            </p:cNvPr>
            <p:cNvCxnSpPr/>
            <p:nvPr/>
          </p:nvCxnSpPr>
          <p:spPr>
            <a:xfrm>
              <a:off x="6676791" y="2991853"/>
              <a:ext cx="642942" cy="1588"/>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811DF62-44C2-4FC1-ABD1-88D98F80B75D}"/>
                </a:ext>
              </a:extLst>
            </p:cNvPr>
            <p:cNvCxnSpPr/>
            <p:nvPr/>
          </p:nvCxnSpPr>
          <p:spPr>
            <a:xfrm>
              <a:off x="6676791" y="3757033"/>
              <a:ext cx="642942" cy="1588"/>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4C29C208-4674-4380-9E46-9D1749895008}"/>
                </a:ext>
              </a:extLst>
            </p:cNvPr>
            <p:cNvCxnSpPr/>
            <p:nvPr/>
          </p:nvCxnSpPr>
          <p:spPr>
            <a:xfrm>
              <a:off x="6689491" y="4719065"/>
              <a:ext cx="642942" cy="1588"/>
            </a:xfrm>
            <a:prstGeom prst="straightConnector1">
              <a:avLst/>
            </a:prstGeom>
            <a:ln w="28575">
              <a:solidFill>
                <a:srgbClr val="11576A"/>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E289EA95-666D-419D-8077-0BD58141CCF2}"/>
                </a:ext>
              </a:extLst>
            </p:cNvPr>
            <p:cNvCxnSpPr/>
            <p:nvPr/>
          </p:nvCxnSpPr>
          <p:spPr>
            <a:xfrm>
              <a:off x="6689491" y="5323907"/>
              <a:ext cx="642942" cy="1588"/>
            </a:xfrm>
            <a:prstGeom prst="straightConnector1">
              <a:avLst/>
            </a:prstGeom>
            <a:ln w="28575">
              <a:solidFill>
                <a:srgbClr val="11576A"/>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0890071B-CD92-4F7D-A8D3-A13D4C1C76C5}"/>
                </a:ext>
              </a:extLst>
            </p:cNvPr>
            <p:cNvCxnSpPr/>
            <p:nvPr/>
          </p:nvCxnSpPr>
          <p:spPr>
            <a:xfrm>
              <a:off x="6689491" y="5973199"/>
              <a:ext cx="642942" cy="1588"/>
            </a:xfrm>
            <a:prstGeom prst="straightConnector1">
              <a:avLst/>
            </a:prstGeom>
            <a:ln w="28575">
              <a:solidFill>
                <a:srgbClr val="11576A"/>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F1DFA429-6B03-4C25-8257-EFC0BA8DED18}"/>
                </a:ext>
              </a:extLst>
            </p:cNvPr>
            <p:cNvCxnSpPr/>
            <p:nvPr/>
          </p:nvCxnSpPr>
          <p:spPr>
            <a:xfrm>
              <a:off x="8404003" y="3757033"/>
              <a:ext cx="1044000" cy="1588"/>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19CEC4E4-2DD8-43CD-AEA0-009231D61FEC}"/>
                </a:ext>
              </a:extLst>
            </p:cNvPr>
            <p:cNvCxnSpPr/>
            <p:nvPr/>
          </p:nvCxnSpPr>
          <p:spPr>
            <a:xfrm>
              <a:off x="10547143" y="3757033"/>
              <a:ext cx="828000" cy="1588"/>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596A0F09-00CD-436F-95A1-CA0DA287F5CA}"/>
                </a:ext>
              </a:extLst>
            </p:cNvPr>
            <p:cNvCxnSpPr/>
            <p:nvPr/>
          </p:nvCxnSpPr>
          <p:spPr>
            <a:xfrm>
              <a:off x="8404003" y="2329861"/>
              <a:ext cx="571504"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FDD7C65-2276-4919-AF91-81C61CF8A24F}"/>
                </a:ext>
              </a:extLst>
            </p:cNvPr>
            <p:cNvCxnSpPr/>
            <p:nvPr/>
          </p:nvCxnSpPr>
          <p:spPr>
            <a:xfrm rot="5400000">
              <a:off x="8242077" y="3044241"/>
              <a:ext cx="142876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26938B1-44A2-41BA-A3CD-A4A5F1E7A599}"/>
                </a:ext>
              </a:extLst>
            </p:cNvPr>
            <p:cNvCxnSpPr/>
            <p:nvPr/>
          </p:nvCxnSpPr>
          <p:spPr>
            <a:xfrm>
              <a:off x="8404003" y="2985503"/>
              <a:ext cx="571504"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nvGrpSpPr>
            <p:cNvPr id="48" name="组合 47">
              <a:extLst>
                <a:ext uri="{FF2B5EF4-FFF2-40B4-BE49-F238E27FC236}">
                  <a16:creationId xmlns:a16="http://schemas.microsoft.com/office/drawing/2014/main" id="{3D9C3AF1-CE52-45E8-9FD3-D9E2583440C0}"/>
                </a:ext>
              </a:extLst>
            </p:cNvPr>
            <p:cNvGrpSpPr/>
            <p:nvPr/>
          </p:nvGrpSpPr>
          <p:grpSpPr>
            <a:xfrm>
              <a:off x="7332433" y="2210004"/>
              <a:ext cx="1071570" cy="302400"/>
              <a:chOff x="2571736" y="1023133"/>
              <a:chExt cx="1071570" cy="302400"/>
            </a:xfrm>
          </p:grpSpPr>
          <p:cxnSp>
            <p:nvCxnSpPr>
              <p:cNvPr id="53" name="直接连接符 52">
                <a:extLst>
                  <a:ext uri="{FF2B5EF4-FFF2-40B4-BE49-F238E27FC236}">
                    <a16:creationId xmlns:a16="http://schemas.microsoft.com/office/drawing/2014/main" id="{77A7B35C-1DDF-4EA1-BA92-C612C682E155}"/>
                  </a:ext>
                </a:extLst>
              </p:cNvPr>
              <p:cNvCxnSpPr/>
              <p:nvPr/>
            </p:nvCxnSpPr>
            <p:spPr>
              <a:xfrm>
                <a:off x="2571736" y="1038214"/>
                <a:ext cx="107157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550238D-F904-49C4-A85B-FFFEB50A0B0F}"/>
                  </a:ext>
                </a:extLst>
              </p:cNvPr>
              <p:cNvCxnSpPr/>
              <p:nvPr/>
            </p:nvCxnSpPr>
            <p:spPr>
              <a:xfrm>
                <a:off x="2571736" y="1309678"/>
                <a:ext cx="107157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66669E8-3301-456F-9BBD-99929B48991A}"/>
                  </a:ext>
                </a:extLst>
              </p:cNvPr>
              <p:cNvCxnSpPr/>
              <p:nvPr/>
            </p:nvCxnSpPr>
            <p:spPr>
              <a:xfrm rot="5400000">
                <a:off x="3479406" y="1173539"/>
                <a:ext cx="302400" cy="1588"/>
              </a:xfrm>
              <a:prstGeom prst="line">
                <a:avLst/>
              </a:prstGeom>
              <a:ln w="508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499B8BEF-E1C9-4CB9-A09E-FD5D15B15731}"/>
                  </a:ext>
                </a:extLst>
              </p:cNvPr>
              <p:cNvCxnSpPr/>
              <p:nvPr/>
            </p:nvCxnSpPr>
            <p:spPr>
              <a:xfrm rot="5400000">
                <a:off x="3286910"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8532C23-1358-48BE-83B0-79C19DD8DA47}"/>
                  </a:ext>
                </a:extLst>
              </p:cNvPr>
              <p:cNvCxnSpPr/>
              <p:nvPr/>
            </p:nvCxnSpPr>
            <p:spPr>
              <a:xfrm rot="5400000">
                <a:off x="3072596"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5C3B150D-F7D7-4AB4-B33F-F2CC112BD0D7}"/>
                  </a:ext>
                </a:extLst>
              </p:cNvPr>
              <p:cNvCxnSpPr/>
              <p:nvPr/>
            </p:nvCxnSpPr>
            <p:spPr>
              <a:xfrm rot="5400000">
                <a:off x="2858282"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AECC706E-880B-419C-B66F-950EBF706327}"/>
                  </a:ext>
                </a:extLst>
              </p:cNvPr>
              <p:cNvCxnSpPr/>
              <p:nvPr/>
            </p:nvCxnSpPr>
            <p:spPr>
              <a:xfrm rot="5400000">
                <a:off x="2643968"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60" name="组合 59">
              <a:extLst>
                <a:ext uri="{FF2B5EF4-FFF2-40B4-BE49-F238E27FC236}">
                  <a16:creationId xmlns:a16="http://schemas.microsoft.com/office/drawing/2014/main" id="{097BF7A8-5866-4B4C-8996-495158AEE7E6}"/>
                </a:ext>
              </a:extLst>
            </p:cNvPr>
            <p:cNvGrpSpPr/>
            <p:nvPr/>
          </p:nvGrpSpPr>
          <p:grpSpPr>
            <a:xfrm>
              <a:off x="7332433" y="2829927"/>
              <a:ext cx="1071570" cy="302400"/>
              <a:chOff x="2571736" y="1023133"/>
              <a:chExt cx="1071570" cy="302400"/>
            </a:xfrm>
          </p:grpSpPr>
          <p:cxnSp>
            <p:nvCxnSpPr>
              <p:cNvPr id="61" name="直接连接符 60">
                <a:extLst>
                  <a:ext uri="{FF2B5EF4-FFF2-40B4-BE49-F238E27FC236}">
                    <a16:creationId xmlns:a16="http://schemas.microsoft.com/office/drawing/2014/main" id="{C569054E-7C8E-48DA-8F31-96A2A73B1E33}"/>
                  </a:ext>
                </a:extLst>
              </p:cNvPr>
              <p:cNvCxnSpPr/>
              <p:nvPr/>
            </p:nvCxnSpPr>
            <p:spPr>
              <a:xfrm>
                <a:off x="2571736" y="1038214"/>
                <a:ext cx="107157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A3A5A186-E08F-4754-A011-B4C67C5854C6}"/>
                  </a:ext>
                </a:extLst>
              </p:cNvPr>
              <p:cNvCxnSpPr/>
              <p:nvPr/>
            </p:nvCxnSpPr>
            <p:spPr>
              <a:xfrm>
                <a:off x="2571736" y="1309678"/>
                <a:ext cx="107157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D55B220A-2FCA-4051-8B7E-C64E9AAE1758}"/>
                  </a:ext>
                </a:extLst>
              </p:cNvPr>
              <p:cNvCxnSpPr/>
              <p:nvPr/>
            </p:nvCxnSpPr>
            <p:spPr>
              <a:xfrm rot="5400000">
                <a:off x="3479406" y="1173539"/>
                <a:ext cx="302400" cy="1588"/>
              </a:xfrm>
              <a:prstGeom prst="line">
                <a:avLst/>
              </a:prstGeom>
              <a:ln w="508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7101FF58-1ADE-47B0-97B2-BBD0D05CAA92}"/>
                  </a:ext>
                </a:extLst>
              </p:cNvPr>
              <p:cNvCxnSpPr/>
              <p:nvPr/>
            </p:nvCxnSpPr>
            <p:spPr>
              <a:xfrm rot="5400000">
                <a:off x="3286910"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6481C2E-F757-4010-BC45-A0E2CEAB8AEC}"/>
                  </a:ext>
                </a:extLst>
              </p:cNvPr>
              <p:cNvCxnSpPr/>
              <p:nvPr/>
            </p:nvCxnSpPr>
            <p:spPr>
              <a:xfrm rot="5400000">
                <a:off x="3072596"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CE66855B-4591-4BDC-9FF5-9FBB42B0E7E3}"/>
                  </a:ext>
                </a:extLst>
              </p:cNvPr>
              <p:cNvCxnSpPr/>
              <p:nvPr/>
            </p:nvCxnSpPr>
            <p:spPr>
              <a:xfrm rot="5400000">
                <a:off x="2858282"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22340354-9A09-49D9-8539-26CCE17AF79F}"/>
                  </a:ext>
                </a:extLst>
              </p:cNvPr>
              <p:cNvCxnSpPr/>
              <p:nvPr/>
            </p:nvCxnSpPr>
            <p:spPr>
              <a:xfrm rot="5400000">
                <a:off x="2643968"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68" name="组合 67">
              <a:extLst>
                <a:ext uri="{FF2B5EF4-FFF2-40B4-BE49-F238E27FC236}">
                  <a16:creationId xmlns:a16="http://schemas.microsoft.com/office/drawing/2014/main" id="{D8E6F17B-659B-4AAE-BC64-183D779D3EFD}"/>
                </a:ext>
              </a:extLst>
            </p:cNvPr>
            <p:cNvGrpSpPr/>
            <p:nvPr/>
          </p:nvGrpSpPr>
          <p:grpSpPr>
            <a:xfrm>
              <a:off x="7332433" y="3607421"/>
              <a:ext cx="1071570" cy="302400"/>
              <a:chOff x="2571736" y="1023133"/>
              <a:chExt cx="1071570" cy="302400"/>
            </a:xfrm>
          </p:grpSpPr>
          <p:cxnSp>
            <p:nvCxnSpPr>
              <p:cNvPr id="69" name="直接连接符 68">
                <a:extLst>
                  <a:ext uri="{FF2B5EF4-FFF2-40B4-BE49-F238E27FC236}">
                    <a16:creationId xmlns:a16="http://schemas.microsoft.com/office/drawing/2014/main" id="{64A05D01-7CD4-4A01-AC0C-A8BB6B166C01}"/>
                  </a:ext>
                </a:extLst>
              </p:cNvPr>
              <p:cNvCxnSpPr/>
              <p:nvPr/>
            </p:nvCxnSpPr>
            <p:spPr>
              <a:xfrm>
                <a:off x="2571736" y="1038214"/>
                <a:ext cx="107157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2122319C-80A5-48D3-97E1-D2BB5EACC9E4}"/>
                  </a:ext>
                </a:extLst>
              </p:cNvPr>
              <p:cNvCxnSpPr/>
              <p:nvPr/>
            </p:nvCxnSpPr>
            <p:spPr>
              <a:xfrm>
                <a:off x="2571736" y="1309678"/>
                <a:ext cx="107157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9EEDC6A4-0C49-45B9-A664-C691F1D49D07}"/>
                  </a:ext>
                </a:extLst>
              </p:cNvPr>
              <p:cNvCxnSpPr/>
              <p:nvPr/>
            </p:nvCxnSpPr>
            <p:spPr>
              <a:xfrm rot="5400000">
                <a:off x="3479406" y="1173539"/>
                <a:ext cx="302400" cy="1588"/>
              </a:xfrm>
              <a:prstGeom prst="line">
                <a:avLst/>
              </a:prstGeom>
              <a:ln w="508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AF712F2B-E230-48F0-8158-C7E848BF1376}"/>
                  </a:ext>
                </a:extLst>
              </p:cNvPr>
              <p:cNvCxnSpPr/>
              <p:nvPr/>
            </p:nvCxnSpPr>
            <p:spPr>
              <a:xfrm rot="5400000">
                <a:off x="3286910"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260F5DB2-3E32-4A25-9533-F29E317F4C25}"/>
                  </a:ext>
                </a:extLst>
              </p:cNvPr>
              <p:cNvCxnSpPr/>
              <p:nvPr/>
            </p:nvCxnSpPr>
            <p:spPr>
              <a:xfrm rot="5400000">
                <a:off x="3072596"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80CB0FE6-ABAC-4CFD-9E6C-0F71ABAB732E}"/>
                  </a:ext>
                </a:extLst>
              </p:cNvPr>
              <p:cNvCxnSpPr/>
              <p:nvPr/>
            </p:nvCxnSpPr>
            <p:spPr>
              <a:xfrm rot="5400000">
                <a:off x="2858282"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29415E22-1908-4ADC-99C8-9761B3F83A00}"/>
                  </a:ext>
                </a:extLst>
              </p:cNvPr>
              <p:cNvCxnSpPr/>
              <p:nvPr/>
            </p:nvCxnSpPr>
            <p:spPr>
              <a:xfrm rot="5400000">
                <a:off x="2643968"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0951C103-A8DD-476B-A55E-28EE3B7254C5}"/>
                </a:ext>
              </a:extLst>
            </p:cNvPr>
            <p:cNvGrpSpPr/>
            <p:nvPr/>
          </p:nvGrpSpPr>
          <p:grpSpPr>
            <a:xfrm>
              <a:off x="7332433" y="4566664"/>
              <a:ext cx="1071570" cy="302400"/>
              <a:chOff x="2571736" y="1023133"/>
              <a:chExt cx="1071570" cy="302400"/>
            </a:xfrm>
            <a:scene3d>
              <a:camera prst="orthographicFront">
                <a:rot lat="0" lon="10800000" rev="0"/>
              </a:camera>
              <a:lightRig rig="threePt" dir="t"/>
            </a:scene3d>
          </p:grpSpPr>
          <p:cxnSp>
            <p:nvCxnSpPr>
              <p:cNvPr id="77" name="直接连接符 76">
                <a:extLst>
                  <a:ext uri="{FF2B5EF4-FFF2-40B4-BE49-F238E27FC236}">
                    <a16:creationId xmlns:a16="http://schemas.microsoft.com/office/drawing/2014/main" id="{B34C2094-DD49-4AD2-8B50-5A28FE9AD2D0}"/>
                  </a:ext>
                </a:extLst>
              </p:cNvPr>
              <p:cNvCxnSpPr/>
              <p:nvPr/>
            </p:nvCxnSpPr>
            <p:spPr>
              <a:xfrm>
                <a:off x="2571736" y="1038214"/>
                <a:ext cx="107157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EED282DC-449E-4E89-A48C-E8E670E4C285}"/>
                  </a:ext>
                </a:extLst>
              </p:cNvPr>
              <p:cNvCxnSpPr/>
              <p:nvPr/>
            </p:nvCxnSpPr>
            <p:spPr>
              <a:xfrm>
                <a:off x="2571736" y="1309678"/>
                <a:ext cx="107157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62AF2DC2-E0C6-42C8-829B-5AC74F20F6F3}"/>
                  </a:ext>
                </a:extLst>
              </p:cNvPr>
              <p:cNvCxnSpPr/>
              <p:nvPr/>
            </p:nvCxnSpPr>
            <p:spPr>
              <a:xfrm rot="5400000">
                <a:off x="3479406" y="1173539"/>
                <a:ext cx="302400" cy="1588"/>
              </a:xfrm>
              <a:prstGeom prst="line">
                <a:avLst/>
              </a:prstGeom>
              <a:ln w="508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180ADD04-F980-4624-992A-5C8A62C69C1B}"/>
                  </a:ext>
                </a:extLst>
              </p:cNvPr>
              <p:cNvCxnSpPr/>
              <p:nvPr/>
            </p:nvCxnSpPr>
            <p:spPr>
              <a:xfrm rot="5400000">
                <a:off x="3286910"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F6ABB39F-31F0-4AFC-94AF-112D8E8D1E1A}"/>
                  </a:ext>
                </a:extLst>
              </p:cNvPr>
              <p:cNvCxnSpPr/>
              <p:nvPr/>
            </p:nvCxnSpPr>
            <p:spPr>
              <a:xfrm rot="5400000">
                <a:off x="3072596"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2B999D96-F773-446E-8C2E-583F43C9ED0F}"/>
                  </a:ext>
                </a:extLst>
              </p:cNvPr>
              <p:cNvCxnSpPr/>
              <p:nvPr/>
            </p:nvCxnSpPr>
            <p:spPr>
              <a:xfrm rot="5400000">
                <a:off x="2858282"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74140DE-85EA-4D3B-B944-37612989D2FC}"/>
                  </a:ext>
                </a:extLst>
              </p:cNvPr>
              <p:cNvCxnSpPr/>
              <p:nvPr/>
            </p:nvCxnSpPr>
            <p:spPr>
              <a:xfrm rot="5400000">
                <a:off x="2643968"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87" name="组合 86">
              <a:extLst>
                <a:ext uri="{FF2B5EF4-FFF2-40B4-BE49-F238E27FC236}">
                  <a16:creationId xmlns:a16="http://schemas.microsoft.com/office/drawing/2014/main" id="{6D43B6CB-E88C-437B-9657-830256E2C960}"/>
                </a:ext>
              </a:extLst>
            </p:cNvPr>
            <p:cNvGrpSpPr/>
            <p:nvPr/>
          </p:nvGrpSpPr>
          <p:grpSpPr>
            <a:xfrm>
              <a:off x="7332433" y="5187381"/>
              <a:ext cx="1071570" cy="302400"/>
              <a:chOff x="2571736" y="1023133"/>
              <a:chExt cx="1071570" cy="302400"/>
            </a:xfrm>
            <a:scene3d>
              <a:camera prst="orthographicFront">
                <a:rot lat="0" lon="10800000" rev="0"/>
              </a:camera>
              <a:lightRig rig="threePt" dir="t"/>
            </a:scene3d>
          </p:grpSpPr>
          <p:cxnSp>
            <p:nvCxnSpPr>
              <p:cNvPr id="88" name="直接连接符 87">
                <a:extLst>
                  <a:ext uri="{FF2B5EF4-FFF2-40B4-BE49-F238E27FC236}">
                    <a16:creationId xmlns:a16="http://schemas.microsoft.com/office/drawing/2014/main" id="{F5BEEB60-9FF9-463B-9452-D98B9FCEFD4F}"/>
                  </a:ext>
                </a:extLst>
              </p:cNvPr>
              <p:cNvCxnSpPr/>
              <p:nvPr/>
            </p:nvCxnSpPr>
            <p:spPr>
              <a:xfrm>
                <a:off x="2571736" y="1038214"/>
                <a:ext cx="107157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ED140016-7B89-4DB2-B290-D4F4A04F5C51}"/>
                  </a:ext>
                </a:extLst>
              </p:cNvPr>
              <p:cNvCxnSpPr/>
              <p:nvPr/>
            </p:nvCxnSpPr>
            <p:spPr>
              <a:xfrm>
                <a:off x="2571736" y="1309678"/>
                <a:ext cx="107157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BF73D1A3-60FE-4103-AB7F-5375F9F60B9D}"/>
                  </a:ext>
                </a:extLst>
              </p:cNvPr>
              <p:cNvCxnSpPr/>
              <p:nvPr/>
            </p:nvCxnSpPr>
            <p:spPr>
              <a:xfrm rot="5400000">
                <a:off x="3479406" y="1173539"/>
                <a:ext cx="302400" cy="1588"/>
              </a:xfrm>
              <a:prstGeom prst="line">
                <a:avLst/>
              </a:prstGeom>
              <a:ln w="508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EF55173B-276A-496A-991E-8D83AE31A438}"/>
                  </a:ext>
                </a:extLst>
              </p:cNvPr>
              <p:cNvCxnSpPr/>
              <p:nvPr/>
            </p:nvCxnSpPr>
            <p:spPr>
              <a:xfrm rot="5400000">
                <a:off x="3286910"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7A752DBE-C8F2-42E4-B359-A885925BD77F}"/>
                  </a:ext>
                </a:extLst>
              </p:cNvPr>
              <p:cNvCxnSpPr/>
              <p:nvPr/>
            </p:nvCxnSpPr>
            <p:spPr>
              <a:xfrm rot="5400000">
                <a:off x="3072596"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3ED2D3B1-3128-4DE1-829B-F4FB4253603E}"/>
                  </a:ext>
                </a:extLst>
              </p:cNvPr>
              <p:cNvCxnSpPr/>
              <p:nvPr/>
            </p:nvCxnSpPr>
            <p:spPr>
              <a:xfrm rot="5400000">
                <a:off x="2858282"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712B2736-9580-4D0A-8C5B-A448545FD488}"/>
                  </a:ext>
                </a:extLst>
              </p:cNvPr>
              <p:cNvCxnSpPr/>
              <p:nvPr/>
            </p:nvCxnSpPr>
            <p:spPr>
              <a:xfrm rot="5400000">
                <a:off x="2643968"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95" name="组合 94">
              <a:extLst>
                <a:ext uri="{FF2B5EF4-FFF2-40B4-BE49-F238E27FC236}">
                  <a16:creationId xmlns:a16="http://schemas.microsoft.com/office/drawing/2014/main" id="{3841097B-75BD-4CD7-A3BB-658E4E957B93}"/>
                </a:ext>
              </a:extLst>
            </p:cNvPr>
            <p:cNvGrpSpPr/>
            <p:nvPr/>
          </p:nvGrpSpPr>
          <p:grpSpPr>
            <a:xfrm>
              <a:off x="7332433" y="5830323"/>
              <a:ext cx="1071570" cy="302400"/>
              <a:chOff x="2571736" y="1023133"/>
              <a:chExt cx="1071570" cy="302400"/>
            </a:xfrm>
            <a:scene3d>
              <a:camera prst="orthographicFront">
                <a:rot lat="0" lon="10800000" rev="0"/>
              </a:camera>
              <a:lightRig rig="threePt" dir="t"/>
            </a:scene3d>
          </p:grpSpPr>
          <p:cxnSp>
            <p:nvCxnSpPr>
              <p:cNvPr id="96" name="直接连接符 95">
                <a:extLst>
                  <a:ext uri="{FF2B5EF4-FFF2-40B4-BE49-F238E27FC236}">
                    <a16:creationId xmlns:a16="http://schemas.microsoft.com/office/drawing/2014/main" id="{36800494-FBBE-4AB3-AB4D-C200181D8C1C}"/>
                  </a:ext>
                </a:extLst>
              </p:cNvPr>
              <p:cNvCxnSpPr/>
              <p:nvPr/>
            </p:nvCxnSpPr>
            <p:spPr>
              <a:xfrm>
                <a:off x="2571736" y="1038214"/>
                <a:ext cx="107157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E6C63AA6-930F-4B5A-84F7-AC35AEE44CA9}"/>
                  </a:ext>
                </a:extLst>
              </p:cNvPr>
              <p:cNvCxnSpPr/>
              <p:nvPr/>
            </p:nvCxnSpPr>
            <p:spPr>
              <a:xfrm>
                <a:off x="2571736" y="1309678"/>
                <a:ext cx="107157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F1D72B0A-6D62-4B6C-9DBA-8E6DE4827662}"/>
                  </a:ext>
                </a:extLst>
              </p:cNvPr>
              <p:cNvCxnSpPr/>
              <p:nvPr/>
            </p:nvCxnSpPr>
            <p:spPr>
              <a:xfrm rot="5400000">
                <a:off x="3479406" y="1173539"/>
                <a:ext cx="302400" cy="1588"/>
              </a:xfrm>
              <a:prstGeom prst="line">
                <a:avLst/>
              </a:prstGeom>
              <a:ln w="508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16650941-EA74-4D12-AFF3-C6ECCB075924}"/>
                  </a:ext>
                </a:extLst>
              </p:cNvPr>
              <p:cNvCxnSpPr/>
              <p:nvPr/>
            </p:nvCxnSpPr>
            <p:spPr>
              <a:xfrm rot="5400000">
                <a:off x="3286910"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22345B0D-1677-4EF2-B3E1-33897256B300}"/>
                  </a:ext>
                </a:extLst>
              </p:cNvPr>
              <p:cNvCxnSpPr/>
              <p:nvPr/>
            </p:nvCxnSpPr>
            <p:spPr>
              <a:xfrm rot="5400000">
                <a:off x="3072596"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7D8613C7-1769-4EB4-AF82-E724C84004B1}"/>
                  </a:ext>
                </a:extLst>
              </p:cNvPr>
              <p:cNvCxnSpPr/>
              <p:nvPr/>
            </p:nvCxnSpPr>
            <p:spPr>
              <a:xfrm rot="5400000">
                <a:off x="2858282"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80ACA7F1-1102-44DF-AA21-78EE4B398682}"/>
                  </a:ext>
                </a:extLst>
              </p:cNvPr>
              <p:cNvCxnSpPr/>
              <p:nvPr/>
            </p:nvCxnSpPr>
            <p:spPr>
              <a:xfrm rot="5400000">
                <a:off x="2643968" y="1167596"/>
                <a:ext cx="28575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sp>
          <p:nvSpPr>
            <p:cNvPr id="103" name="矩形 102">
              <a:extLst>
                <a:ext uri="{FF2B5EF4-FFF2-40B4-BE49-F238E27FC236}">
                  <a16:creationId xmlns:a16="http://schemas.microsoft.com/office/drawing/2014/main" id="{C8C24741-5F49-4FBF-A61E-5C88D335B468}"/>
                </a:ext>
              </a:extLst>
            </p:cNvPr>
            <p:cNvSpPr/>
            <p:nvPr/>
          </p:nvSpPr>
          <p:spPr>
            <a:xfrm>
              <a:off x="9516762" y="3553832"/>
              <a:ext cx="928694" cy="357190"/>
            </a:xfrm>
            <a:prstGeom prst="rect">
              <a:avLst/>
            </a:prstGeom>
            <a:gradFill>
              <a:gsLst>
                <a:gs pos="100000">
                  <a:srgbClr val="11576A"/>
                </a:gs>
                <a:gs pos="0">
                  <a:srgbClr val="0EB1C8"/>
                </a:gs>
                <a:gs pos="100000">
                  <a:schemeClr val="accent1">
                    <a:tint val="23500"/>
                    <a:satMod val="160000"/>
                  </a:schemeClr>
                </a:gs>
              </a:gsLst>
              <a:lin ang="5400000" scaled="0"/>
            </a:gra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4" name="TextBox 74">
              <a:extLst>
                <a:ext uri="{FF2B5EF4-FFF2-40B4-BE49-F238E27FC236}">
                  <a16:creationId xmlns:a16="http://schemas.microsoft.com/office/drawing/2014/main" id="{F1B64D9A-1AA5-4E46-B275-5444C772B19E}"/>
                </a:ext>
              </a:extLst>
            </p:cNvPr>
            <p:cNvSpPr txBox="1"/>
            <p:nvPr/>
          </p:nvSpPr>
          <p:spPr>
            <a:xfrm>
              <a:off x="9589873" y="3580385"/>
              <a:ext cx="761747" cy="323165"/>
            </a:xfrm>
            <a:prstGeom prst="rect">
              <a:avLst/>
            </a:prstGeom>
            <a:noFill/>
          </p:spPr>
          <p:txBody>
            <a:bodyPr wrap="none" rtlCol="0">
              <a:spAutoFit/>
            </a:bodyPr>
            <a:lstStyle/>
            <a:p>
              <a:r>
                <a:rPr lang="zh-CN" altLang="en-US" sz="1500" b="1">
                  <a:solidFill>
                    <a:schemeClr val="bg1"/>
                  </a:solidFill>
                  <a:latin typeface="微软雅黑" pitchFamily="34" charset="-122"/>
                  <a:ea typeface="微软雅黑" pitchFamily="34" charset="-122"/>
                </a:rPr>
                <a:t>处理机</a:t>
              </a:r>
            </a:p>
          </p:txBody>
        </p:sp>
        <p:cxnSp>
          <p:nvCxnSpPr>
            <p:cNvPr id="105" name="直接连接符 104">
              <a:extLst>
                <a:ext uri="{FF2B5EF4-FFF2-40B4-BE49-F238E27FC236}">
                  <a16:creationId xmlns:a16="http://schemas.microsoft.com/office/drawing/2014/main" id="{A2CB4E56-5C53-4667-AB22-EB151F67F138}"/>
                </a:ext>
              </a:extLst>
            </p:cNvPr>
            <p:cNvCxnSpPr/>
            <p:nvPr/>
          </p:nvCxnSpPr>
          <p:spPr>
            <a:xfrm>
              <a:off x="10547143" y="3830059"/>
              <a:ext cx="214314"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0605AF7C-78E3-479C-849A-91C30E50E485}"/>
                </a:ext>
              </a:extLst>
            </p:cNvPr>
            <p:cNvCxnSpPr/>
            <p:nvPr/>
          </p:nvCxnSpPr>
          <p:spPr>
            <a:xfrm rot="5400000">
              <a:off x="9668757" y="4897359"/>
              <a:ext cx="216000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11C3E69A-4BDB-4250-B6AE-1615070EF7B2}"/>
                </a:ext>
              </a:extLst>
            </p:cNvPr>
            <p:cNvCxnSpPr/>
            <p:nvPr/>
          </p:nvCxnSpPr>
          <p:spPr>
            <a:xfrm rot="10800000">
              <a:off x="8404003" y="5973199"/>
              <a:ext cx="2357454" cy="1588"/>
            </a:xfrm>
            <a:prstGeom prst="straightConnector1">
              <a:avLst/>
            </a:prstGeom>
            <a:ln w="28575">
              <a:solidFill>
                <a:srgbClr val="11576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46D650E5-CAA4-42DF-A537-0EBD8D45740F}"/>
                </a:ext>
              </a:extLst>
            </p:cNvPr>
            <p:cNvCxnSpPr/>
            <p:nvPr/>
          </p:nvCxnSpPr>
          <p:spPr>
            <a:xfrm rot="10800000">
              <a:off x="8404003" y="5330257"/>
              <a:ext cx="2357454" cy="1588"/>
            </a:xfrm>
            <a:prstGeom prst="straightConnector1">
              <a:avLst/>
            </a:prstGeom>
            <a:ln w="28575">
              <a:solidFill>
                <a:srgbClr val="11576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740EB7D5-EE30-483F-B985-05A1A808EFC6}"/>
                </a:ext>
              </a:extLst>
            </p:cNvPr>
            <p:cNvCxnSpPr/>
            <p:nvPr/>
          </p:nvCxnSpPr>
          <p:spPr>
            <a:xfrm rot="10800000">
              <a:off x="8404003" y="4687315"/>
              <a:ext cx="2357454" cy="1588"/>
            </a:xfrm>
            <a:prstGeom prst="straightConnector1">
              <a:avLst/>
            </a:prstGeom>
            <a:ln w="28575">
              <a:solidFill>
                <a:srgbClr val="11576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1698A875-B340-4D29-A0F7-10CE844ADC48}"/>
                </a:ext>
              </a:extLst>
            </p:cNvPr>
            <p:cNvCxnSpPr/>
            <p:nvPr/>
          </p:nvCxnSpPr>
          <p:spPr>
            <a:xfrm rot="10800000">
              <a:off x="6693457" y="4258687"/>
              <a:ext cx="4068000" cy="1588"/>
            </a:xfrm>
            <a:prstGeom prst="straightConnector1">
              <a:avLst/>
            </a:prstGeom>
            <a:ln w="28575">
              <a:solidFill>
                <a:srgbClr val="11576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1" name="圆角矩形 92">
              <a:extLst>
                <a:ext uri="{FF2B5EF4-FFF2-40B4-BE49-F238E27FC236}">
                  <a16:creationId xmlns:a16="http://schemas.microsoft.com/office/drawing/2014/main" id="{FF208A62-686C-4745-9E5E-60CA1EE4E12E}"/>
                </a:ext>
              </a:extLst>
            </p:cNvPr>
            <p:cNvSpPr/>
            <p:nvPr/>
          </p:nvSpPr>
          <p:spPr>
            <a:xfrm>
              <a:off x="7539127" y="1922960"/>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2" name="TextBox 93">
              <a:extLst>
                <a:ext uri="{FF2B5EF4-FFF2-40B4-BE49-F238E27FC236}">
                  <a16:creationId xmlns:a16="http://schemas.microsoft.com/office/drawing/2014/main" id="{95D255E7-8078-4366-A586-F7FBD9F92D86}"/>
                </a:ext>
              </a:extLst>
            </p:cNvPr>
            <p:cNvSpPr txBox="1"/>
            <p:nvPr/>
          </p:nvSpPr>
          <p:spPr>
            <a:xfrm>
              <a:off x="7475309" y="1901233"/>
              <a:ext cx="857256" cy="261610"/>
            </a:xfrm>
            <a:prstGeom prst="rect">
              <a:avLst/>
            </a:prstGeom>
            <a:noFill/>
          </p:spPr>
          <p:txBody>
            <a:bodyPr wrap="square" rtlCol="0">
              <a:spAutoFit/>
            </a:bodyPr>
            <a:lstStyle/>
            <a:p>
              <a:pPr algn="ctr"/>
              <a:r>
                <a:rPr lang="zh-CN" altLang="en-US" sz="1100" b="1">
                  <a:solidFill>
                    <a:srgbClr val="11576A"/>
                  </a:solidFill>
                  <a:latin typeface="微软雅黑" pitchFamily="34" charset="-122"/>
                  <a:ea typeface="微软雅黑" pitchFamily="34" charset="-122"/>
                </a:rPr>
                <a:t>就绪队列</a:t>
              </a:r>
              <a:r>
                <a:rPr lang="en-US" altLang="zh-CN" sz="1100" b="1">
                  <a:solidFill>
                    <a:srgbClr val="11576A"/>
                  </a:solidFill>
                  <a:latin typeface="微软雅黑" pitchFamily="34" charset="-122"/>
                  <a:ea typeface="微软雅黑" pitchFamily="34" charset="-122"/>
                </a:rPr>
                <a:t>1</a:t>
              </a:r>
              <a:endParaRPr lang="zh-CN" altLang="en-US" sz="1100" b="1">
                <a:solidFill>
                  <a:srgbClr val="11576A"/>
                </a:solidFill>
                <a:latin typeface="微软雅黑" pitchFamily="34" charset="-122"/>
                <a:ea typeface="微软雅黑" pitchFamily="34" charset="-122"/>
              </a:endParaRPr>
            </a:p>
          </p:txBody>
        </p:sp>
        <p:sp>
          <p:nvSpPr>
            <p:cNvPr id="113" name="圆角矩形 94">
              <a:extLst>
                <a:ext uri="{FF2B5EF4-FFF2-40B4-BE49-F238E27FC236}">
                  <a16:creationId xmlns:a16="http://schemas.microsoft.com/office/drawing/2014/main" id="{7B714F32-5D2D-4EED-805F-206663E6FDB3}"/>
                </a:ext>
              </a:extLst>
            </p:cNvPr>
            <p:cNvSpPr/>
            <p:nvPr/>
          </p:nvSpPr>
          <p:spPr>
            <a:xfrm>
              <a:off x="7537222" y="2553700"/>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4" name="TextBox 95">
              <a:extLst>
                <a:ext uri="{FF2B5EF4-FFF2-40B4-BE49-F238E27FC236}">
                  <a16:creationId xmlns:a16="http://schemas.microsoft.com/office/drawing/2014/main" id="{544EF7FA-F960-4EAB-B240-7B07E84B1E93}"/>
                </a:ext>
              </a:extLst>
            </p:cNvPr>
            <p:cNvSpPr txBox="1"/>
            <p:nvPr/>
          </p:nvSpPr>
          <p:spPr>
            <a:xfrm>
              <a:off x="7473404" y="2531973"/>
              <a:ext cx="857256" cy="261610"/>
            </a:xfrm>
            <a:prstGeom prst="rect">
              <a:avLst/>
            </a:prstGeom>
            <a:noFill/>
          </p:spPr>
          <p:txBody>
            <a:bodyPr wrap="square" rtlCol="0">
              <a:spAutoFit/>
            </a:bodyPr>
            <a:lstStyle/>
            <a:p>
              <a:pPr algn="ctr"/>
              <a:r>
                <a:rPr lang="zh-CN" altLang="en-US" sz="1100" b="1">
                  <a:solidFill>
                    <a:srgbClr val="11576A"/>
                  </a:solidFill>
                  <a:latin typeface="微软雅黑" pitchFamily="34" charset="-122"/>
                  <a:ea typeface="微软雅黑" pitchFamily="34" charset="-122"/>
                </a:rPr>
                <a:t>就绪队列</a:t>
              </a:r>
              <a:r>
                <a:rPr lang="en-US" altLang="zh-CN" sz="1100" b="1">
                  <a:solidFill>
                    <a:srgbClr val="11576A"/>
                  </a:solidFill>
                  <a:latin typeface="微软雅黑" pitchFamily="34" charset="-122"/>
                  <a:ea typeface="微软雅黑" pitchFamily="34" charset="-122"/>
                </a:rPr>
                <a:t>2</a:t>
              </a:r>
              <a:endParaRPr lang="zh-CN" altLang="en-US" sz="1100" b="1">
                <a:solidFill>
                  <a:srgbClr val="11576A"/>
                </a:solidFill>
                <a:latin typeface="微软雅黑" pitchFamily="34" charset="-122"/>
                <a:ea typeface="微软雅黑" pitchFamily="34" charset="-122"/>
              </a:endParaRPr>
            </a:p>
          </p:txBody>
        </p:sp>
        <p:sp>
          <p:nvSpPr>
            <p:cNvPr id="115" name="圆角矩形 96">
              <a:extLst>
                <a:ext uri="{FF2B5EF4-FFF2-40B4-BE49-F238E27FC236}">
                  <a16:creationId xmlns:a16="http://schemas.microsoft.com/office/drawing/2014/main" id="{B5632CB5-3B2D-431F-9C7D-B344B7DAA5B5}"/>
                </a:ext>
              </a:extLst>
            </p:cNvPr>
            <p:cNvSpPr/>
            <p:nvPr/>
          </p:nvSpPr>
          <p:spPr>
            <a:xfrm>
              <a:off x="7529602" y="3351720"/>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6" name="TextBox 97">
              <a:extLst>
                <a:ext uri="{FF2B5EF4-FFF2-40B4-BE49-F238E27FC236}">
                  <a16:creationId xmlns:a16="http://schemas.microsoft.com/office/drawing/2014/main" id="{01547FBE-3331-415C-A743-3C658266BD48}"/>
                </a:ext>
              </a:extLst>
            </p:cNvPr>
            <p:cNvSpPr txBox="1"/>
            <p:nvPr/>
          </p:nvSpPr>
          <p:spPr>
            <a:xfrm>
              <a:off x="7465784" y="3329993"/>
              <a:ext cx="857256" cy="261610"/>
            </a:xfrm>
            <a:prstGeom prst="rect">
              <a:avLst/>
            </a:prstGeom>
            <a:noFill/>
          </p:spPr>
          <p:txBody>
            <a:bodyPr wrap="square" rtlCol="0">
              <a:spAutoFit/>
            </a:bodyPr>
            <a:lstStyle/>
            <a:p>
              <a:pPr algn="ctr"/>
              <a:r>
                <a:rPr lang="zh-CN" altLang="en-US" sz="1100" b="1" dirty="0">
                  <a:solidFill>
                    <a:srgbClr val="11576A"/>
                  </a:solidFill>
                  <a:latin typeface="微软雅黑" pitchFamily="34" charset="-122"/>
                  <a:ea typeface="微软雅黑" pitchFamily="34" charset="-122"/>
                </a:rPr>
                <a:t>就绪队列</a:t>
              </a:r>
              <a:r>
                <a:rPr lang="en-US" altLang="zh-CN" sz="1100" b="1" dirty="0">
                  <a:solidFill>
                    <a:srgbClr val="11576A"/>
                  </a:solidFill>
                  <a:latin typeface="微软雅黑" pitchFamily="34" charset="-122"/>
                  <a:ea typeface="微软雅黑" pitchFamily="34" charset="-122"/>
                </a:rPr>
                <a:t>n</a:t>
              </a:r>
              <a:endParaRPr lang="zh-CN" altLang="en-US" sz="1100" b="1" dirty="0">
                <a:solidFill>
                  <a:srgbClr val="11576A"/>
                </a:solidFill>
                <a:latin typeface="微软雅黑" pitchFamily="34" charset="-122"/>
                <a:ea typeface="微软雅黑" pitchFamily="34" charset="-122"/>
              </a:endParaRPr>
            </a:p>
          </p:txBody>
        </p:sp>
        <p:sp>
          <p:nvSpPr>
            <p:cNvPr id="117" name="TextBox 98">
              <a:extLst>
                <a:ext uri="{FF2B5EF4-FFF2-40B4-BE49-F238E27FC236}">
                  <a16:creationId xmlns:a16="http://schemas.microsoft.com/office/drawing/2014/main" id="{4B6AC2C0-8B6F-49DE-ADC5-288D423B1C79}"/>
                </a:ext>
              </a:extLst>
            </p:cNvPr>
            <p:cNvSpPr txBox="1"/>
            <p:nvPr/>
          </p:nvSpPr>
          <p:spPr>
            <a:xfrm>
              <a:off x="7575322" y="2991853"/>
              <a:ext cx="571504" cy="415498"/>
            </a:xfrm>
            <a:prstGeom prst="rect">
              <a:avLst/>
            </a:prstGeom>
            <a:noFill/>
          </p:spPr>
          <p:txBody>
            <a:bodyPr wrap="square" tIns="0" rtlCol="0">
              <a:spAutoFit/>
            </a:bodyPr>
            <a:lstStyle/>
            <a:p>
              <a:pPr algn="ctr"/>
              <a:r>
                <a:rPr lang="en-US" altLang="zh-CN" sz="2400" b="1">
                  <a:solidFill>
                    <a:srgbClr val="11576A"/>
                  </a:solidFill>
                  <a:latin typeface="微软雅黑" pitchFamily="34" charset="-122"/>
                  <a:ea typeface="微软雅黑" pitchFamily="34" charset="-122"/>
                </a:rPr>
                <a:t>…</a:t>
              </a:r>
              <a:endParaRPr lang="zh-CN" altLang="en-US" sz="2400" b="1">
                <a:solidFill>
                  <a:srgbClr val="11576A"/>
                </a:solidFill>
                <a:latin typeface="微软雅黑" pitchFamily="34" charset="-122"/>
                <a:ea typeface="微软雅黑" pitchFamily="34" charset="-122"/>
              </a:endParaRPr>
            </a:p>
          </p:txBody>
        </p:sp>
        <p:sp>
          <p:nvSpPr>
            <p:cNvPr id="118" name="TextBox 99">
              <a:extLst>
                <a:ext uri="{FF2B5EF4-FFF2-40B4-BE49-F238E27FC236}">
                  <a16:creationId xmlns:a16="http://schemas.microsoft.com/office/drawing/2014/main" id="{06424817-58D3-47DE-82B0-0070BD245AAB}"/>
                </a:ext>
              </a:extLst>
            </p:cNvPr>
            <p:cNvSpPr txBox="1"/>
            <p:nvPr/>
          </p:nvSpPr>
          <p:spPr>
            <a:xfrm>
              <a:off x="7608660" y="5392170"/>
              <a:ext cx="571504" cy="415498"/>
            </a:xfrm>
            <a:prstGeom prst="rect">
              <a:avLst/>
            </a:prstGeom>
            <a:noFill/>
          </p:spPr>
          <p:txBody>
            <a:bodyPr wrap="square" tIns="0" rtlCol="0">
              <a:spAutoFit/>
            </a:bodyPr>
            <a:lstStyle/>
            <a:p>
              <a:pPr algn="ctr"/>
              <a:r>
                <a:rPr lang="en-US" altLang="zh-CN" sz="2400" b="1">
                  <a:solidFill>
                    <a:srgbClr val="11576A"/>
                  </a:solidFill>
                  <a:latin typeface="微软雅黑" pitchFamily="34" charset="-122"/>
                  <a:ea typeface="微软雅黑" pitchFamily="34" charset="-122"/>
                </a:rPr>
                <a:t>…</a:t>
              </a:r>
              <a:endParaRPr lang="zh-CN" altLang="en-US" sz="2400" b="1">
                <a:solidFill>
                  <a:srgbClr val="11576A"/>
                </a:solidFill>
                <a:latin typeface="微软雅黑" pitchFamily="34" charset="-122"/>
                <a:ea typeface="微软雅黑" pitchFamily="34" charset="-122"/>
              </a:endParaRPr>
            </a:p>
          </p:txBody>
        </p:sp>
        <p:sp>
          <p:nvSpPr>
            <p:cNvPr id="119" name="圆角矩形 100">
              <a:extLst>
                <a:ext uri="{FF2B5EF4-FFF2-40B4-BE49-F238E27FC236}">
                  <a16:creationId xmlns:a16="http://schemas.microsoft.com/office/drawing/2014/main" id="{89E799B7-B9F4-4AED-B427-D6CF929821F2}"/>
                </a:ext>
              </a:extLst>
            </p:cNvPr>
            <p:cNvSpPr/>
            <p:nvPr/>
          </p:nvSpPr>
          <p:spPr>
            <a:xfrm>
              <a:off x="10539523" y="3370770"/>
              <a:ext cx="720000" cy="216000"/>
            </a:xfrm>
            <a:prstGeom prst="roundRect">
              <a:avLst/>
            </a:prstGeom>
            <a:gradFill>
              <a:gsLst>
                <a:gs pos="0">
                  <a:srgbClr val="CCFFFF"/>
                </a:gs>
                <a:gs pos="100000">
                  <a:srgbClr val="0EB1C8"/>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0" name="TextBox 101">
              <a:extLst>
                <a:ext uri="{FF2B5EF4-FFF2-40B4-BE49-F238E27FC236}">
                  <a16:creationId xmlns:a16="http://schemas.microsoft.com/office/drawing/2014/main" id="{6CDABD7B-563E-4BBE-96F4-F84879ADD75F}"/>
                </a:ext>
              </a:extLst>
            </p:cNvPr>
            <p:cNvSpPr txBox="1"/>
            <p:nvPr/>
          </p:nvSpPr>
          <p:spPr>
            <a:xfrm>
              <a:off x="10471387" y="3364454"/>
              <a:ext cx="857256" cy="261610"/>
            </a:xfrm>
            <a:prstGeom prst="rect">
              <a:avLst/>
            </a:prstGeom>
            <a:noFill/>
          </p:spPr>
          <p:txBody>
            <a:bodyPr wrap="square" rtlCol="0">
              <a:spAutoFit/>
            </a:bodyPr>
            <a:lstStyle/>
            <a:p>
              <a:pPr algn="ctr"/>
              <a:r>
                <a:rPr lang="zh-CN" altLang="en-US" sz="1100" b="1" dirty="0">
                  <a:solidFill>
                    <a:srgbClr val="11576A"/>
                  </a:solidFill>
                  <a:latin typeface="微软雅黑" pitchFamily="34" charset="-122"/>
                  <a:ea typeface="微软雅黑" pitchFamily="34" charset="-122"/>
                </a:rPr>
                <a:t>终止进程</a:t>
              </a:r>
            </a:p>
          </p:txBody>
        </p:sp>
        <p:sp>
          <p:nvSpPr>
            <p:cNvPr id="121" name="圆角矩形 102">
              <a:extLst>
                <a:ext uri="{FF2B5EF4-FFF2-40B4-BE49-F238E27FC236}">
                  <a16:creationId xmlns:a16="http://schemas.microsoft.com/office/drawing/2014/main" id="{95F7A919-B9C9-4241-AF8C-DFCF37D822A6}"/>
                </a:ext>
              </a:extLst>
            </p:cNvPr>
            <p:cNvSpPr/>
            <p:nvPr/>
          </p:nvSpPr>
          <p:spPr>
            <a:xfrm>
              <a:off x="8601172" y="3951799"/>
              <a:ext cx="360000" cy="216000"/>
            </a:xfrm>
            <a:prstGeom prst="roundRect">
              <a:avLst/>
            </a:prstGeom>
            <a:gradFill>
              <a:gsLst>
                <a:gs pos="0">
                  <a:srgbClr val="CCFFFF"/>
                </a:gs>
                <a:gs pos="100000">
                  <a:srgbClr val="0EB1C8"/>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2" name="TextBox 103">
              <a:extLst>
                <a:ext uri="{FF2B5EF4-FFF2-40B4-BE49-F238E27FC236}">
                  <a16:creationId xmlns:a16="http://schemas.microsoft.com/office/drawing/2014/main" id="{BD80B49E-9E5E-4591-9C51-B67904C645F2}"/>
                </a:ext>
              </a:extLst>
            </p:cNvPr>
            <p:cNvSpPr txBox="1"/>
            <p:nvPr/>
          </p:nvSpPr>
          <p:spPr>
            <a:xfrm>
              <a:off x="8546085" y="3936394"/>
              <a:ext cx="500066" cy="261610"/>
            </a:xfrm>
            <a:prstGeom prst="rect">
              <a:avLst/>
            </a:prstGeom>
            <a:noFill/>
          </p:spPr>
          <p:txBody>
            <a:bodyPr wrap="square" rtlCol="0">
              <a:spAutoFit/>
            </a:bodyPr>
            <a:lstStyle/>
            <a:p>
              <a:r>
                <a:rPr lang="zh-CN" altLang="en-US" sz="1100" b="1" dirty="0">
                  <a:solidFill>
                    <a:srgbClr val="11576A"/>
                  </a:solidFill>
                  <a:latin typeface="微软雅黑" pitchFamily="34" charset="-122"/>
                  <a:ea typeface="微软雅黑" pitchFamily="34" charset="-122"/>
                </a:rPr>
                <a:t>超时</a:t>
              </a:r>
            </a:p>
          </p:txBody>
        </p:sp>
        <p:sp>
          <p:nvSpPr>
            <p:cNvPr id="123" name="圆角矩形 104">
              <a:extLst>
                <a:ext uri="{FF2B5EF4-FFF2-40B4-BE49-F238E27FC236}">
                  <a16:creationId xmlns:a16="http://schemas.microsoft.com/office/drawing/2014/main" id="{2AA4A60A-AD88-416A-835E-59049B7808A2}"/>
                </a:ext>
              </a:extLst>
            </p:cNvPr>
            <p:cNvSpPr/>
            <p:nvPr/>
          </p:nvSpPr>
          <p:spPr>
            <a:xfrm>
              <a:off x="6762834" y="4323277"/>
              <a:ext cx="720000" cy="216000"/>
            </a:xfrm>
            <a:prstGeom prst="roundRect">
              <a:avLst/>
            </a:prstGeom>
            <a:gradFill>
              <a:gsLst>
                <a:gs pos="0">
                  <a:srgbClr val="CCFFFF"/>
                </a:gs>
                <a:gs pos="100000">
                  <a:srgbClr val="0EB1C8"/>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4" name="TextBox 105">
              <a:extLst>
                <a:ext uri="{FF2B5EF4-FFF2-40B4-BE49-F238E27FC236}">
                  <a16:creationId xmlns:a16="http://schemas.microsoft.com/office/drawing/2014/main" id="{0970AF7D-DBBA-4583-A59C-6149C69F6C4D}"/>
                </a:ext>
              </a:extLst>
            </p:cNvPr>
            <p:cNvSpPr txBox="1"/>
            <p:nvPr/>
          </p:nvSpPr>
          <p:spPr>
            <a:xfrm>
              <a:off x="6682699" y="4309024"/>
              <a:ext cx="857256" cy="261610"/>
            </a:xfrm>
            <a:prstGeom prst="rect">
              <a:avLst/>
            </a:prstGeom>
            <a:noFill/>
          </p:spPr>
          <p:txBody>
            <a:bodyPr wrap="square" rtlCol="0">
              <a:spAutoFit/>
            </a:bodyPr>
            <a:lstStyle/>
            <a:p>
              <a:pPr algn="ctr"/>
              <a:r>
                <a:rPr lang="zh-CN" altLang="en-US" sz="1100" b="1" dirty="0">
                  <a:solidFill>
                    <a:srgbClr val="11576A"/>
                  </a:solidFill>
                  <a:latin typeface="微软雅黑" pitchFamily="34" charset="-122"/>
                  <a:ea typeface="微软雅黑" pitchFamily="34" charset="-122"/>
                </a:rPr>
                <a:t>事件</a:t>
              </a:r>
              <a:r>
                <a:rPr lang="en-US" altLang="zh-CN" sz="1100" b="1" dirty="0">
                  <a:solidFill>
                    <a:srgbClr val="11576A"/>
                  </a:solidFill>
                  <a:latin typeface="微软雅黑" pitchFamily="34" charset="-122"/>
                  <a:ea typeface="微软雅黑" pitchFamily="34" charset="-122"/>
                </a:rPr>
                <a:t>1</a:t>
              </a:r>
              <a:r>
                <a:rPr lang="zh-CN" altLang="en-US" sz="1100" b="1" dirty="0">
                  <a:solidFill>
                    <a:srgbClr val="11576A"/>
                  </a:solidFill>
                  <a:latin typeface="微软雅黑" pitchFamily="34" charset="-122"/>
                  <a:ea typeface="微软雅黑" pitchFamily="34" charset="-122"/>
                </a:rPr>
                <a:t>发生</a:t>
              </a:r>
            </a:p>
          </p:txBody>
        </p:sp>
        <p:sp>
          <p:nvSpPr>
            <p:cNvPr id="125" name="圆角矩形 106">
              <a:extLst>
                <a:ext uri="{FF2B5EF4-FFF2-40B4-BE49-F238E27FC236}">
                  <a16:creationId xmlns:a16="http://schemas.microsoft.com/office/drawing/2014/main" id="{A3300778-9318-470C-95AD-6E1EA7353D5E}"/>
                </a:ext>
              </a:extLst>
            </p:cNvPr>
            <p:cNvSpPr/>
            <p:nvPr/>
          </p:nvSpPr>
          <p:spPr>
            <a:xfrm>
              <a:off x="6777122" y="4923356"/>
              <a:ext cx="720000" cy="216000"/>
            </a:xfrm>
            <a:prstGeom prst="roundRect">
              <a:avLst/>
            </a:prstGeom>
            <a:gradFill>
              <a:gsLst>
                <a:gs pos="0">
                  <a:srgbClr val="CCFFFF"/>
                </a:gs>
                <a:gs pos="100000">
                  <a:srgbClr val="0EB1C8"/>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6" name="TextBox 107">
              <a:extLst>
                <a:ext uri="{FF2B5EF4-FFF2-40B4-BE49-F238E27FC236}">
                  <a16:creationId xmlns:a16="http://schemas.microsoft.com/office/drawing/2014/main" id="{982AA5D8-1DE8-4628-BA85-814BA824AE12}"/>
                </a:ext>
              </a:extLst>
            </p:cNvPr>
            <p:cNvSpPr txBox="1"/>
            <p:nvPr/>
          </p:nvSpPr>
          <p:spPr>
            <a:xfrm>
              <a:off x="6693857" y="4902714"/>
              <a:ext cx="857256" cy="261610"/>
            </a:xfrm>
            <a:prstGeom prst="rect">
              <a:avLst/>
            </a:prstGeom>
            <a:noFill/>
          </p:spPr>
          <p:txBody>
            <a:bodyPr wrap="square" rtlCol="0">
              <a:spAutoFit/>
            </a:bodyPr>
            <a:lstStyle/>
            <a:p>
              <a:pPr algn="ctr"/>
              <a:r>
                <a:rPr lang="zh-CN" altLang="en-US" sz="1100" b="1" dirty="0">
                  <a:solidFill>
                    <a:srgbClr val="11576A"/>
                  </a:solidFill>
                  <a:latin typeface="微软雅黑" pitchFamily="34" charset="-122"/>
                  <a:ea typeface="微软雅黑" pitchFamily="34" charset="-122"/>
                </a:rPr>
                <a:t>事件</a:t>
              </a:r>
              <a:r>
                <a:rPr lang="en-US" altLang="zh-CN" sz="1100" b="1" dirty="0">
                  <a:solidFill>
                    <a:srgbClr val="11576A"/>
                  </a:solidFill>
                  <a:latin typeface="微软雅黑" pitchFamily="34" charset="-122"/>
                  <a:ea typeface="微软雅黑" pitchFamily="34" charset="-122"/>
                </a:rPr>
                <a:t>2</a:t>
              </a:r>
              <a:r>
                <a:rPr lang="zh-CN" altLang="en-US" sz="1100" b="1" dirty="0">
                  <a:solidFill>
                    <a:srgbClr val="11576A"/>
                  </a:solidFill>
                  <a:latin typeface="微软雅黑" pitchFamily="34" charset="-122"/>
                  <a:ea typeface="微软雅黑" pitchFamily="34" charset="-122"/>
                </a:rPr>
                <a:t>发生</a:t>
              </a:r>
            </a:p>
          </p:txBody>
        </p:sp>
        <p:sp>
          <p:nvSpPr>
            <p:cNvPr id="127" name="圆角矩形 108">
              <a:extLst>
                <a:ext uri="{FF2B5EF4-FFF2-40B4-BE49-F238E27FC236}">
                  <a16:creationId xmlns:a16="http://schemas.microsoft.com/office/drawing/2014/main" id="{7238EC23-53EF-4913-BDAB-F03990AC3C68}"/>
                </a:ext>
              </a:extLst>
            </p:cNvPr>
            <p:cNvSpPr/>
            <p:nvPr/>
          </p:nvSpPr>
          <p:spPr>
            <a:xfrm>
              <a:off x="6786647" y="5554227"/>
              <a:ext cx="828000" cy="216000"/>
            </a:xfrm>
            <a:prstGeom prst="roundRect">
              <a:avLst/>
            </a:prstGeom>
            <a:gradFill>
              <a:gsLst>
                <a:gs pos="0">
                  <a:srgbClr val="CCFFFF"/>
                </a:gs>
                <a:gs pos="100000">
                  <a:srgbClr val="0EB1C8"/>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8" name="TextBox 109">
              <a:extLst>
                <a:ext uri="{FF2B5EF4-FFF2-40B4-BE49-F238E27FC236}">
                  <a16:creationId xmlns:a16="http://schemas.microsoft.com/office/drawing/2014/main" id="{D5518AB5-46B4-4B62-83DC-BD226F16202C}"/>
                </a:ext>
              </a:extLst>
            </p:cNvPr>
            <p:cNvSpPr txBox="1"/>
            <p:nvPr/>
          </p:nvSpPr>
          <p:spPr>
            <a:xfrm>
              <a:off x="6684729" y="5533816"/>
              <a:ext cx="1000132" cy="261610"/>
            </a:xfrm>
            <a:prstGeom prst="rect">
              <a:avLst/>
            </a:prstGeom>
            <a:noFill/>
          </p:spPr>
          <p:txBody>
            <a:bodyPr wrap="square" rtlCol="0">
              <a:spAutoFit/>
            </a:bodyPr>
            <a:lstStyle/>
            <a:p>
              <a:pPr algn="ctr"/>
              <a:r>
                <a:rPr lang="zh-CN" altLang="en-US" sz="1100" b="1" dirty="0">
                  <a:solidFill>
                    <a:srgbClr val="11576A"/>
                  </a:solidFill>
                  <a:latin typeface="微软雅黑" pitchFamily="34" charset="-122"/>
                  <a:ea typeface="微软雅黑" pitchFamily="34" charset="-122"/>
                </a:rPr>
                <a:t>事件</a:t>
              </a:r>
              <a:r>
                <a:rPr lang="en-US" altLang="zh-CN" sz="1100" b="1" dirty="0">
                  <a:solidFill>
                    <a:srgbClr val="11576A"/>
                  </a:solidFill>
                  <a:latin typeface="微软雅黑" pitchFamily="34" charset="-122"/>
                  <a:ea typeface="微软雅黑" pitchFamily="34" charset="-122"/>
                </a:rPr>
                <a:t>m</a:t>
              </a:r>
              <a:r>
                <a:rPr lang="zh-CN" altLang="en-US" sz="1100" b="1" dirty="0">
                  <a:solidFill>
                    <a:srgbClr val="11576A"/>
                  </a:solidFill>
                  <a:latin typeface="微软雅黑" pitchFamily="34" charset="-122"/>
                  <a:ea typeface="微软雅黑" pitchFamily="34" charset="-122"/>
                </a:rPr>
                <a:t>发生</a:t>
              </a:r>
            </a:p>
          </p:txBody>
        </p:sp>
        <p:sp>
          <p:nvSpPr>
            <p:cNvPr id="129" name="圆角矩形 110">
              <a:extLst>
                <a:ext uri="{FF2B5EF4-FFF2-40B4-BE49-F238E27FC236}">
                  <a16:creationId xmlns:a16="http://schemas.microsoft.com/office/drawing/2014/main" id="{524F5E4E-CBFD-4BFA-97C0-2FC30DDD514D}"/>
                </a:ext>
              </a:extLst>
            </p:cNvPr>
            <p:cNvSpPr/>
            <p:nvPr/>
          </p:nvSpPr>
          <p:spPr>
            <a:xfrm>
              <a:off x="9396515" y="4413765"/>
              <a:ext cx="720000" cy="216000"/>
            </a:xfrm>
            <a:prstGeom prst="roundRect">
              <a:avLst/>
            </a:prstGeom>
            <a:gradFill>
              <a:gsLst>
                <a:gs pos="0">
                  <a:srgbClr val="CCFFFF"/>
                </a:gs>
                <a:gs pos="100000">
                  <a:srgbClr val="0EB1C8"/>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0" name="TextBox 111">
              <a:extLst>
                <a:ext uri="{FF2B5EF4-FFF2-40B4-BE49-F238E27FC236}">
                  <a16:creationId xmlns:a16="http://schemas.microsoft.com/office/drawing/2014/main" id="{0A590AF5-77F8-42AE-ADD7-F785792074BF}"/>
                </a:ext>
              </a:extLst>
            </p:cNvPr>
            <p:cNvSpPr txBox="1"/>
            <p:nvPr/>
          </p:nvSpPr>
          <p:spPr>
            <a:xfrm>
              <a:off x="9335836" y="4390960"/>
              <a:ext cx="857256" cy="261610"/>
            </a:xfrm>
            <a:prstGeom prst="rect">
              <a:avLst/>
            </a:prstGeom>
            <a:noFill/>
          </p:spPr>
          <p:txBody>
            <a:bodyPr wrap="square" rtlCol="0">
              <a:spAutoFit/>
            </a:bodyPr>
            <a:lstStyle/>
            <a:p>
              <a:pPr algn="ctr"/>
              <a:r>
                <a:rPr lang="zh-CN" altLang="en-US" sz="1100" b="1" dirty="0">
                  <a:solidFill>
                    <a:srgbClr val="11576A"/>
                  </a:solidFill>
                  <a:latin typeface="微软雅黑" pitchFamily="34" charset="-122"/>
                  <a:ea typeface="微软雅黑" pitchFamily="34" charset="-122"/>
                </a:rPr>
                <a:t>等待事件</a:t>
              </a:r>
              <a:r>
                <a:rPr lang="en-US" altLang="zh-CN" sz="1100" b="1" dirty="0">
                  <a:solidFill>
                    <a:srgbClr val="11576A"/>
                  </a:solidFill>
                  <a:latin typeface="微软雅黑" pitchFamily="34" charset="-122"/>
                  <a:ea typeface="微软雅黑" pitchFamily="34" charset="-122"/>
                </a:rPr>
                <a:t>1</a:t>
              </a:r>
              <a:endParaRPr lang="zh-CN" altLang="en-US" sz="1100" b="1" dirty="0">
                <a:solidFill>
                  <a:srgbClr val="11576A"/>
                </a:solidFill>
                <a:latin typeface="微软雅黑" pitchFamily="34" charset="-122"/>
                <a:ea typeface="微软雅黑" pitchFamily="34" charset="-122"/>
              </a:endParaRPr>
            </a:p>
          </p:txBody>
        </p:sp>
        <p:sp>
          <p:nvSpPr>
            <p:cNvPr id="131" name="圆角矩形 112">
              <a:extLst>
                <a:ext uri="{FF2B5EF4-FFF2-40B4-BE49-F238E27FC236}">
                  <a16:creationId xmlns:a16="http://schemas.microsoft.com/office/drawing/2014/main" id="{30C0DA6D-B410-463A-9D2E-3F2BDBF5E0E0}"/>
                </a:ext>
              </a:extLst>
            </p:cNvPr>
            <p:cNvSpPr/>
            <p:nvPr/>
          </p:nvSpPr>
          <p:spPr>
            <a:xfrm>
              <a:off x="9406040" y="5042419"/>
              <a:ext cx="720000" cy="216000"/>
            </a:xfrm>
            <a:prstGeom prst="roundRect">
              <a:avLst/>
            </a:prstGeom>
            <a:gradFill>
              <a:gsLst>
                <a:gs pos="0">
                  <a:srgbClr val="CCFFFF"/>
                </a:gs>
                <a:gs pos="100000">
                  <a:srgbClr val="0EB1C8"/>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2" name="TextBox 113">
              <a:extLst>
                <a:ext uri="{FF2B5EF4-FFF2-40B4-BE49-F238E27FC236}">
                  <a16:creationId xmlns:a16="http://schemas.microsoft.com/office/drawing/2014/main" id="{DB332F63-72B4-4D1D-B18E-A9F2934CE7A9}"/>
                </a:ext>
              </a:extLst>
            </p:cNvPr>
            <p:cNvSpPr txBox="1"/>
            <p:nvPr/>
          </p:nvSpPr>
          <p:spPr>
            <a:xfrm>
              <a:off x="9332697" y="5009508"/>
              <a:ext cx="857256" cy="261610"/>
            </a:xfrm>
            <a:prstGeom prst="rect">
              <a:avLst/>
            </a:prstGeom>
            <a:noFill/>
          </p:spPr>
          <p:txBody>
            <a:bodyPr wrap="square" rtlCol="0">
              <a:spAutoFit/>
            </a:bodyPr>
            <a:lstStyle/>
            <a:p>
              <a:pPr algn="ctr"/>
              <a:r>
                <a:rPr lang="zh-CN" altLang="en-US" sz="1100" b="1" dirty="0">
                  <a:solidFill>
                    <a:srgbClr val="11576A"/>
                  </a:solidFill>
                  <a:latin typeface="微软雅黑" pitchFamily="34" charset="-122"/>
                  <a:ea typeface="微软雅黑" pitchFamily="34" charset="-122"/>
                </a:rPr>
                <a:t>等待事件</a:t>
              </a:r>
              <a:r>
                <a:rPr lang="en-US" altLang="zh-CN" sz="1100" b="1" dirty="0">
                  <a:solidFill>
                    <a:srgbClr val="11576A"/>
                  </a:solidFill>
                  <a:latin typeface="微软雅黑" pitchFamily="34" charset="-122"/>
                  <a:ea typeface="微软雅黑" pitchFamily="34" charset="-122"/>
                </a:rPr>
                <a:t>2</a:t>
              </a:r>
              <a:endParaRPr lang="zh-CN" altLang="en-US" sz="1100" b="1" dirty="0">
                <a:solidFill>
                  <a:srgbClr val="11576A"/>
                </a:solidFill>
                <a:latin typeface="微软雅黑" pitchFamily="34" charset="-122"/>
                <a:ea typeface="微软雅黑" pitchFamily="34" charset="-122"/>
              </a:endParaRPr>
            </a:p>
          </p:txBody>
        </p:sp>
        <p:sp>
          <p:nvSpPr>
            <p:cNvPr id="133" name="圆角矩形 114">
              <a:extLst>
                <a:ext uri="{FF2B5EF4-FFF2-40B4-BE49-F238E27FC236}">
                  <a16:creationId xmlns:a16="http://schemas.microsoft.com/office/drawing/2014/main" id="{FEFCB7AE-CEE6-420C-8EAE-5A23998FC0FF}"/>
                </a:ext>
              </a:extLst>
            </p:cNvPr>
            <p:cNvSpPr/>
            <p:nvPr/>
          </p:nvSpPr>
          <p:spPr>
            <a:xfrm>
              <a:off x="9339364" y="5678052"/>
              <a:ext cx="828000" cy="216000"/>
            </a:xfrm>
            <a:prstGeom prst="roundRect">
              <a:avLst/>
            </a:prstGeom>
            <a:gradFill>
              <a:gsLst>
                <a:gs pos="0">
                  <a:srgbClr val="CCFFFF"/>
                </a:gs>
                <a:gs pos="100000">
                  <a:srgbClr val="0EB1C8"/>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4" name="TextBox 115">
              <a:extLst>
                <a:ext uri="{FF2B5EF4-FFF2-40B4-BE49-F238E27FC236}">
                  <a16:creationId xmlns:a16="http://schemas.microsoft.com/office/drawing/2014/main" id="{CF0CCFE3-7812-4F46-BEC5-689C4B8B8092}"/>
                </a:ext>
              </a:extLst>
            </p:cNvPr>
            <p:cNvSpPr txBox="1"/>
            <p:nvPr/>
          </p:nvSpPr>
          <p:spPr>
            <a:xfrm>
              <a:off x="9267894" y="5653276"/>
              <a:ext cx="1000132" cy="261610"/>
            </a:xfrm>
            <a:prstGeom prst="rect">
              <a:avLst/>
            </a:prstGeom>
            <a:noFill/>
          </p:spPr>
          <p:txBody>
            <a:bodyPr wrap="square" rtlCol="0">
              <a:spAutoFit/>
            </a:bodyPr>
            <a:lstStyle/>
            <a:p>
              <a:pPr algn="ctr"/>
              <a:r>
                <a:rPr lang="zh-CN" altLang="en-US" sz="1100" b="1" dirty="0">
                  <a:solidFill>
                    <a:srgbClr val="11576A"/>
                  </a:solidFill>
                  <a:latin typeface="微软雅黑" pitchFamily="34" charset="-122"/>
                  <a:ea typeface="微软雅黑" pitchFamily="34" charset="-122"/>
                </a:rPr>
                <a:t>等待事件</a:t>
              </a:r>
              <a:r>
                <a:rPr lang="en-US" altLang="zh-CN" sz="1100" b="1" dirty="0">
                  <a:solidFill>
                    <a:srgbClr val="11576A"/>
                  </a:solidFill>
                  <a:latin typeface="微软雅黑" pitchFamily="34" charset="-122"/>
                  <a:ea typeface="微软雅黑" pitchFamily="34" charset="-122"/>
                </a:rPr>
                <a:t>m</a:t>
              </a:r>
              <a:endParaRPr lang="zh-CN" altLang="en-US" sz="1100" b="1" dirty="0">
                <a:solidFill>
                  <a:srgbClr val="11576A"/>
                </a:solidFill>
                <a:latin typeface="微软雅黑" pitchFamily="34" charset="-122"/>
                <a:ea typeface="微软雅黑" pitchFamily="34" charset="-122"/>
              </a:endParaRPr>
            </a:p>
          </p:txBody>
        </p:sp>
        <p:grpSp>
          <p:nvGrpSpPr>
            <p:cNvPr id="135" name="组合 134">
              <a:extLst>
                <a:ext uri="{FF2B5EF4-FFF2-40B4-BE49-F238E27FC236}">
                  <a16:creationId xmlns:a16="http://schemas.microsoft.com/office/drawing/2014/main" id="{807C6562-09EE-4D01-B9DC-52D501D104E5}"/>
                </a:ext>
              </a:extLst>
            </p:cNvPr>
            <p:cNvGrpSpPr/>
            <p:nvPr/>
          </p:nvGrpSpPr>
          <p:grpSpPr>
            <a:xfrm>
              <a:off x="7660094" y="4301550"/>
              <a:ext cx="857256" cy="261610"/>
              <a:chOff x="6820544" y="3226894"/>
              <a:chExt cx="857256" cy="261610"/>
            </a:xfrm>
          </p:grpSpPr>
          <p:sp>
            <p:nvSpPr>
              <p:cNvPr id="136" name="圆角矩形 120">
                <a:extLst>
                  <a:ext uri="{FF2B5EF4-FFF2-40B4-BE49-F238E27FC236}">
                    <a16:creationId xmlns:a16="http://schemas.microsoft.com/office/drawing/2014/main" id="{A96B41C0-FE3E-4284-92C7-E97ABE80FEA5}"/>
                  </a:ext>
                </a:extLst>
              </p:cNvPr>
              <p:cNvSpPr/>
              <p:nvPr/>
            </p:nvSpPr>
            <p:spPr>
              <a:xfrm>
                <a:off x="6884362" y="3248621"/>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7" name="TextBox 105">
                <a:extLst>
                  <a:ext uri="{FF2B5EF4-FFF2-40B4-BE49-F238E27FC236}">
                    <a16:creationId xmlns:a16="http://schemas.microsoft.com/office/drawing/2014/main" id="{DA56EA37-7651-4851-AFA0-8D6E0A585A03}"/>
                  </a:ext>
                </a:extLst>
              </p:cNvPr>
              <p:cNvSpPr txBox="1"/>
              <p:nvPr/>
            </p:nvSpPr>
            <p:spPr>
              <a:xfrm>
                <a:off x="6820544" y="3226894"/>
                <a:ext cx="857256" cy="261610"/>
              </a:xfrm>
              <a:prstGeom prst="rect">
                <a:avLst/>
              </a:prstGeom>
              <a:noFill/>
            </p:spPr>
            <p:txBody>
              <a:bodyPr wrap="square" rtlCol="0">
                <a:spAutoFit/>
              </a:bodyPr>
              <a:lstStyle/>
              <a:p>
                <a:pPr algn="ctr"/>
                <a:r>
                  <a:rPr lang="zh-CN" altLang="en-US" sz="1100" b="1" dirty="0">
                    <a:solidFill>
                      <a:srgbClr val="11576A"/>
                    </a:solidFill>
                    <a:latin typeface="微软雅黑" pitchFamily="34" charset="-122"/>
                    <a:ea typeface="微软雅黑" pitchFamily="34" charset="-122"/>
                  </a:rPr>
                  <a:t>等待队列</a:t>
                </a:r>
                <a:r>
                  <a:rPr lang="en-US" altLang="zh-CN" sz="1100" b="1" dirty="0">
                    <a:solidFill>
                      <a:srgbClr val="11576A"/>
                    </a:solidFill>
                    <a:latin typeface="微软雅黑" pitchFamily="34" charset="-122"/>
                    <a:ea typeface="微软雅黑" pitchFamily="34" charset="-122"/>
                  </a:rPr>
                  <a:t>1</a:t>
                </a:r>
                <a:endParaRPr lang="zh-CN" altLang="en-US" sz="1100" b="1" dirty="0">
                  <a:solidFill>
                    <a:srgbClr val="11576A"/>
                  </a:solidFill>
                  <a:latin typeface="微软雅黑" pitchFamily="34" charset="-122"/>
                  <a:ea typeface="微软雅黑" pitchFamily="34" charset="-122"/>
                </a:endParaRPr>
              </a:p>
            </p:txBody>
          </p:sp>
        </p:grpSp>
        <p:grpSp>
          <p:nvGrpSpPr>
            <p:cNvPr id="138" name="组合 137">
              <a:extLst>
                <a:ext uri="{FF2B5EF4-FFF2-40B4-BE49-F238E27FC236}">
                  <a16:creationId xmlns:a16="http://schemas.microsoft.com/office/drawing/2014/main" id="{4BF61E39-591C-4087-B690-B7C70749673F}"/>
                </a:ext>
              </a:extLst>
            </p:cNvPr>
            <p:cNvGrpSpPr/>
            <p:nvPr/>
          </p:nvGrpSpPr>
          <p:grpSpPr>
            <a:xfrm>
              <a:off x="7651523" y="4898376"/>
              <a:ext cx="857256" cy="261610"/>
              <a:chOff x="6820544" y="3226894"/>
              <a:chExt cx="857256" cy="261610"/>
            </a:xfrm>
          </p:grpSpPr>
          <p:sp>
            <p:nvSpPr>
              <p:cNvPr id="139" name="圆角矩形 123">
                <a:extLst>
                  <a:ext uri="{FF2B5EF4-FFF2-40B4-BE49-F238E27FC236}">
                    <a16:creationId xmlns:a16="http://schemas.microsoft.com/office/drawing/2014/main" id="{8CC93154-D735-44D4-9DD4-FC8E3A9A9153}"/>
                  </a:ext>
                </a:extLst>
              </p:cNvPr>
              <p:cNvSpPr/>
              <p:nvPr/>
            </p:nvSpPr>
            <p:spPr>
              <a:xfrm>
                <a:off x="6884362" y="3248621"/>
                <a:ext cx="720000" cy="216000"/>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0" name="TextBox 105">
                <a:extLst>
                  <a:ext uri="{FF2B5EF4-FFF2-40B4-BE49-F238E27FC236}">
                    <a16:creationId xmlns:a16="http://schemas.microsoft.com/office/drawing/2014/main" id="{7B11098A-D618-478F-8AD4-29054E330C10}"/>
                  </a:ext>
                </a:extLst>
              </p:cNvPr>
              <p:cNvSpPr txBox="1"/>
              <p:nvPr/>
            </p:nvSpPr>
            <p:spPr>
              <a:xfrm>
                <a:off x="6820544" y="3226894"/>
                <a:ext cx="857256" cy="261610"/>
              </a:xfrm>
              <a:prstGeom prst="rect">
                <a:avLst/>
              </a:prstGeom>
              <a:noFill/>
            </p:spPr>
            <p:txBody>
              <a:bodyPr wrap="square" rtlCol="0">
                <a:spAutoFit/>
              </a:bodyPr>
              <a:lstStyle/>
              <a:p>
                <a:pPr algn="ctr"/>
                <a:r>
                  <a:rPr lang="zh-CN" altLang="en-US" sz="1100" b="1" dirty="0">
                    <a:solidFill>
                      <a:srgbClr val="11576A"/>
                    </a:solidFill>
                    <a:latin typeface="微软雅黑" pitchFamily="34" charset="-122"/>
                    <a:ea typeface="微软雅黑" pitchFamily="34" charset="-122"/>
                  </a:rPr>
                  <a:t>等待队列</a:t>
                </a:r>
                <a:r>
                  <a:rPr lang="en-US" altLang="zh-CN" sz="1100" b="1" dirty="0">
                    <a:solidFill>
                      <a:srgbClr val="11576A"/>
                    </a:solidFill>
                    <a:latin typeface="微软雅黑" pitchFamily="34" charset="-122"/>
                    <a:ea typeface="微软雅黑" pitchFamily="34" charset="-122"/>
                  </a:rPr>
                  <a:t>2</a:t>
                </a:r>
                <a:endParaRPr lang="zh-CN" altLang="en-US" sz="1100" b="1" dirty="0">
                  <a:solidFill>
                    <a:srgbClr val="11576A"/>
                  </a:solidFill>
                  <a:latin typeface="微软雅黑" pitchFamily="34" charset="-122"/>
                  <a:ea typeface="微软雅黑" pitchFamily="34" charset="-122"/>
                </a:endParaRPr>
              </a:p>
            </p:txBody>
          </p:sp>
        </p:grpSp>
        <p:grpSp>
          <p:nvGrpSpPr>
            <p:cNvPr id="141" name="组合 140">
              <a:extLst>
                <a:ext uri="{FF2B5EF4-FFF2-40B4-BE49-F238E27FC236}">
                  <a16:creationId xmlns:a16="http://schemas.microsoft.com/office/drawing/2014/main" id="{55ABB5C7-2E83-4C26-81D7-B996935AFDCB}"/>
                </a:ext>
              </a:extLst>
            </p:cNvPr>
            <p:cNvGrpSpPr/>
            <p:nvPr/>
          </p:nvGrpSpPr>
          <p:grpSpPr>
            <a:xfrm>
              <a:off x="8053347" y="5533816"/>
              <a:ext cx="921977" cy="261610"/>
              <a:chOff x="6834541" y="3220577"/>
              <a:chExt cx="921977" cy="261610"/>
            </a:xfrm>
          </p:grpSpPr>
          <p:sp>
            <p:nvSpPr>
              <p:cNvPr id="142" name="圆角矩形 126">
                <a:extLst>
                  <a:ext uri="{FF2B5EF4-FFF2-40B4-BE49-F238E27FC236}">
                    <a16:creationId xmlns:a16="http://schemas.microsoft.com/office/drawing/2014/main" id="{616E122D-A8E6-42B8-AEAC-FEF1D1F7BD7C}"/>
                  </a:ext>
                </a:extLst>
              </p:cNvPr>
              <p:cNvSpPr/>
              <p:nvPr/>
            </p:nvSpPr>
            <p:spPr>
              <a:xfrm>
                <a:off x="6884362" y="3248621"/>
                <a:ext cx="805344" cy="188301"/>
              </a:xfrm>
              <a:prstGeom prst="roundRect">
                <a:avLst/>
              </a:prstGeom>
              <a:gradFill>
                <a:gsLst>
                  <a:gs pos="100000">
                    <a:srgbClr val="FDD000"/>
                  </a:gs>
                  <a:gs pos="0">
                    <a:srgbClr val="FFF9B1"/>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3" name="TextBox 105">
                <a:extLst>
                  <a:ext uri="{FF2B5EF4-FFF2-40B4-BE49-F238E27FC236}">
                    <a16:creationId xmlns:a16="http://schemas.microsoft.com/office/drawing/2014/main" id="{B8191810-99F5-4CE2-AD30-B5176DD39590}"/>
                  </a:ext>
                </a:extLst>
              </p:cNvPr>
              <p:cNvSpPr txBox="1"/>
              <p:nvPr/>
            </p:nvSpPr>
            <p:spPr>
              <a:xfrm>
                <a:off x="6834541" y="3220577"/>
                <a:ext cx="921977" cy="261610"/>
              </a:xfrm>
              <a:prstGeom prst="rect">
                <a:avLst/>
              </a:prstGeom>
              <a:noFill/>
            </p:spPr>
            <p:txBody>
              <a:bodyPr wrap="square" rtlCol="0">
                <a:spAutoFit/>
              </a:bodyPr>
              <a:lstStyle/>
              <a:p>
                <a:pPr algn="ctr"/>
                <a:r>
                  <a:rPr lang="zh-CN" altLang="en-US" sz="1100" b="1" dirty="0">
                    <a:solidFill>
                      <a:srgbClr val="11576A"/>
                    </a:solidFill>
                    <a:latin typeface="微软雅黑" pitchFamily="34" charset="-122"/>
                    <a:ea typeface="微软雅黑" pitchFamily="34" charset="-122"/>
                  </a:rPr>
                  <a:t>等待队列</a:t>
                </a:r>
                <a:r>
                  <a:rPr lang="en-US" altLang="zh-CN" sz="1100" b="1" dirty="0">
                    <a:solidFill>
                      <a:srgbClr val="11576A"/>
                    </a:solidFill>
                    <a:latin typeface="微软雅黑" pitchFamily="34" charset="-122"/>
                    <a:ea typeface="微软雅黑" pitchFamily="34" charset="-122"/>
                  </a:rPr>
                  <a:t>m</a:t>
                </a:r>
                <a:endParaRPr lang="zh-CN" altLang="en-US" sz="1100" b="1" dirty="0">
                  <a:solidFill>
                    <a:srgbClr val="11576A"/>
                  </a:solidFill>
                  <a:latin typeface="微软雅黑" pitchFamily="34" charset="-122"/>
                  <a:ea typeface="微软雅黑" pitchFamily="34" charset="-122"/>
                </a:endParaRPr>
              </a:p>
            </p:txBody>
          </p:sp>
        </p:grpSp>
        <p:cxnSp>
          <p:nvCxnSpPr>
            <p:cNvPr id="144" name="直接箭头连接符 143">
              <a:extLst>
                <a:ext uri="{FF2B5EF4-FFF2-40B4-BE49-F238E27FC236}">
                  <a16:creationId xmlns:a16="http://schemas.microsoft.com/office/drawing/2014/main" id="{B20854EC-2D50-4D69-B56E-CADD7C914AD8}"/>
                </a:ext>
              </a:extLst>
            </p:cNvPr>
            <p:cNvCxnSpPr/>
            <p:nvPr/>
          </p:nvCxnSpPr>
          <p:spPr>
            <a:xfrm>
              <a:off x="6381748" y="3951799"/>
              <a:ext cx="295043" cy="0"/>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5" name="组合 144">
            <a:extLst>
              <a:ext uri="{FF2B5EF4-FFF2-40B4-BE49-F238E27FC236}">
                <a16:creationId xmlns:a16="http://schemas.microsoft.com/office/drawing/2014/main" id="{D4140797-B580-4DE1-AB68-3F08F3AAFF45}"/>
              </a:ext>
            </a:extLst>
          </p:cNvPr>
          <p:cNvGrpSpPr/>
          <p:nvPr/>
        </p:nvGrpSpPr>
        <p:grpSpPr>
          <a:xfrm>
            <a:off x="445470" y="2374560"/>
            <a:ext cx="5895246" cy="693224"/>
            <a:chOff x="834646" y="1021012"/>
            <a:chExt cx="5895246" cy="693224"/>
          </a:xfrm>
        </p:grpSpPr>
        <p:sp>
          <p:nvSpPr>
            <p:cNvPr id="146" name="Rectangle 3">
              <a:extLst>
                <a:ext uri="{FF2B5EF4-FFF2-40B4-BE49-F238E27FC236}">
                  <a16:creationId xmlns:a16="http://schemas.microsoft.com/office/drawing/2014/main" id="{1F03AE51-0B94-41DB-B75D-6966EAC5FE41}"/>
                </a:ext>
              </a:extLst>
            </p:cNvPr>
            <p:cNvSpPr>
              <a:spLocks noChangeArrowheads="1"/>
            </p:cNvSpPr>
            <p:nvPr/>
          </p:nvSpPr>
          <p:spPr bwMode="auto">
            <a:xfrm>
              <a:off x="1152528" y="1137668"/>
              <a:ext cx="5577364" cy="576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ts val="1200"/>
                </a:lnSpc>
                <a:spcBef>
                  <a:spcPct val="50000"/>
                </a:spcBef>
                <a:buClr>
                  <a:srgbClr val="FFFFFF"/>
                </a:buClr>
                <a:buSzPct val="80000"/>
              </a:pPr>
              <a:r>
                <a:rPr lang="zh-CN" altLang="en-US" sz="2000" b="1" dirty="0">
                  <a:latin typeface="+mn-ea"/>
                </a:rPr>
                <a:t>由操作系统来维护一组队列，表示系统中所有进</a:t>
              </a:r>
              <a:endParaRPr lang="en-US" altLang="zh-CN" sz="2000" b="1" dirty="0">
                <a:latin typeface="+mn-ea"/>
              </a:endParaRPr>
            </a:p>
            <a:p>
              <a:pPr>
                <a:lnSpc>
                  <a:spcPts val="1200"/>
                </a:lnSpc>
                <a:spcBef>
                  <a:spcPct val="50000"/>
                </a:spcBef>
                <a:buClr>
                  <a:srgbClr val="FFFFFF"/>
                </a:buClr>
                <a:buSzPct val="80000"/>
              </a:pPr>
              <a:r>
                <a:rPr lang="zh-CN" altLang="en-US" sz="2000" b="1" dirty="0">
                  <a:latin typeface="+mn-ea"/>
                </a:rPr>
                <a:t>程的当前状态</a:t>
              </a:r>
            </a:p>
          </p:txBody>
        </p:sp>
        <p:sp>
          <p:nvSpPr>
            <p:cNvPr id="147" name="TextBox 5">
              <a:extLst>
                <a:ext uri="{FF2B5EF4-FFF2-40B4-BE49-F238E27FC236}">
                  <a16:creationId xmlns:a16="http://schemas.microsoft.com/office/drawing/2014/main" id="{AD48DC5C-A418-49C3-95E0-A99456124AF2}"/>
                </a:ext>
              </a:extLst>
            </p:cNvPr>
            <p:cNvSpPr txBox="1"/>
            <p:nvPr/>
          </p:nvSpPr>
          <p:spPr>
            <a:xfrm>
              <a:off x="834646" y="1021012"/>
              <a:ext cx="389518" cy="400110"/>
            </a:xfrm>
            <a:prstGeom prst="rect">
              <a:avLst/>
            </a:prstGeom>
            <a:noFill/>
            <a:effectLst/>
          </p:spPr>
          <p:txBody>
            <a:bodyPr wrap="square" rtlCol="0">
              <a:spAutoFit/>
            </a:bodyPr>
            <a:lstStyle/>
            <a:p>
              <a:pPr marL="342900" indent="-342900">
                <a:spcBef>
                  <a:spcPct val="20000"/>
                </a:spcBef>
              </a:pPr>
              <a:r>
                <a:rPr lang="zh-CN" altLang="en-US" sz="2000" b="1" dirty="0">
                  <a:latin typeface="+mn-ea"/>
                </a:rPr>
                <a:t>■</a:t>
              </a:r>
            </a:p>
          </p:txBody>
        </p:sp>
      </p:grpSp>
      <p:grpSp>
        <p:nvGrpSpPr>
          <p:cNvPr id="148" name="组合 147">
            <a:extLst>
              <a:ext uri="{FF2B5EF4-FFF2-40B4-BE49-F238E27FC236}">
                <a16:creationId xmlns:a16="http://schemas.microsoft.com/office/drawing/2014/main" id="{719584AE-AE25-4DD1-950C-FAFFD85CC67A}"/>
              </a:ext>
            </a:extLst>
          </p:cNvPr>
          <p:cNvGrpSpPr/>
          <p:nvPr/>
        </p:nvGrpSpPr>
        <p:grpSpPr>
          <a:xfrm>
            <a:off x="451038" y="3753685"/>
            <a:ext cx="5951905" cy="702063"/>
            <a:chOff x="834646" y="1775336"/>
            <a:chExt cx="5951905" cy="702063"/>
          </a:xfrm>
        </p:grpSpPr>
        <p:sp>
          <p:nvSpPr>
            <p:cNvPr id="149" name="Rectangle 3">
              <a:extLst>
                <a:ext uri="{FF2B5EF4-FFF2-40B4-BE49-F238E27FC236}">
                  <a16:creationId xmlns:a16="http://schemas.microsoft.com/office/drawing/2014/main" id="{B2B1FDF1-9A05-4B59-9FC7-59D08291BDB2}"/>
                </a:ext>
              </a:extLst>
            </p:cNvPr>
            <p:cNvSpPr>
              <a:spLocks noChangeArrowheads="1"/>
            </p:cNvSpPr>
            <p:nvPr/>
          </p:nvSpPr>
          <p:spPr bwMode="auto">
            <a:xfrm>
              <a:off x="1152528" y="1900831"/>
              <a:ext cx="5634023" cy="576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ts val="1200"/>
                </a:lnSpc>
                <a:spcBef>
                  <a:spcPct val="50000"/>
                </a:spcBef>
                <a:buClr>
                  <a:srgbClr val="FFFFFF"/>
                </a:buClr>
                <a:buSzPct val="80000"/>
              </a:pPr>
              <a:r>
                <a:rPr lang="zh-CN" altLang="en-US" sz="2000" b="1" dirty="0">
                  <a:latin typeface="+mn-ea"/>
                </a:rPr>
                <a:t>不同队列表示不同状态</a:t>
              </a:r>
              <a:endParaRPr lang="en-US" altLang="zh-CN" sz="2000" b="1" dirty="0">
                <a:latin typeface="+mn-ea"/>
              </a:endParaRPr>
            </a:p>
            <a:p>
              <a:pPr>
                <a:lnSpc>
                  <a:spcPts val="1200"/>
                </a:lnSpc>
                <a:spcBef>
                  <a:spcPct val="50000"/>
                </a:spcBef>
                <a:buClr>
                  <a:srgbClr val="FFFFFF"/>
                </a:buClr>
                <a:buSzPct val="80000"/>
              </a:pPr>
              <a:r>
                <a:rPr lang="zh-CN" altLang="en-US" sz="2000" b="1" dirty="0">
                  <a:latin typeface="+mn-ea"/>
                </a:rPr>
                <a:t>    就绪队列、各种等待队列</a:t>
              </a:r>
            </a:p>
          </p:txBody>
        </p:sp>
        <p:sp>
          <p:nvSpPr>
            <p:cNvPr id="150" name="TextBox 6">
              <a:extLst>
                <a:ext uri="{FF2B5EF4-FFF2-40B4-BE49-F238E27FC236}">
                  <a16:creationId xmlns:a16="http://schemas.microsoft.com/office/drawing/2014/main" id="{F3CB099F-AE6A-46BB-AF4C-DAD48B1FCEBA}"/>
                </a:ext>
              </a:extLst>
            </p:cNvPr>
            <p:cNvSpPr txBox="1"/>
            <p:nvPr/>
          </p:nvSpPr>
          <p:spPr>
            <a:xfrm>
              <a:off x="834646" y="1775336"/>
              <a:ext cx="389518" cy="400110"/>
            </a:xfrm>
            <a:prstGeom prst="rect">
              <a:avLst/>
            </a:prstGeom>
            <a:noFill/>
            <a:effectLst/>
          </p:spPr>
          <p:txBody>
            <a:bodyPr wrap="square" rtlCol="0">
              <a:spAutoFit/>
            </a:bodyPr>
            <a:lstStyle/>
            <a:p>
              <a:pPr marL="342900" indent="-342900">
                <a:spcBef>
                  <a:spcPct val="20000"/>
                </a:spcBef>
              </a:pPr>
              <a:r>
                <a:rPr lang="zh-CN" altLang="en-US" sz="2000" b="1">
                  <a:latin typeface="+mn-ea"/>
                </a:rPr>
                <a:t>■</a:t>
              </a:r>
            </a:p>
          </p:txBody>
        </p:sp>
        <p:pic>
          <p:nvPicPr>
            <p:cNvPr id="151" name="图片 150" descr="小点1.png">
              <a:extLst>
                <a:ext uri="{FF2B5EF4-FFF2-40B4-BE49-F238E27FC236}">
                  <a16:creationId xmlns:a16="http://schemas.microsoft.com/office/drawing/2014/main" id="{001EDDCA-A205-464C-B6D6-E18CAC2A74F5}"/>
                </a:ext>
              </a:extLst>
            </p:cNvPr>
            <p:cNvPicPr>
              <a:picLocks noChangeAspect="1"/>
            </p:cNvPicPr>
            <p:nvPr/>
          </p:nvPicPr>
          <p:blipFill>
            <a:blip r:embed="rId3" cstate="print"/>
            <a:stretch>
              <a:fillRect/>
            </a:stretch>
          </p:blipFill>
          <p:spPr>
            <a:xfrm>
              <a:off x="1310538" y="2199355"/>
              <a:ext cx="151066" cy="148997"/>
            </a:xfrm>
            <a:prstGeom prst="rect">
              <a:avLst/>
            </a:prstGeom>
            <a:effectLst/>
          </p:spPr>
        </p:pic>
      </p:grpSp>
      <p:grpSp>
        <p:nvGrpSpPr>
          <p:cNvPr id="152" name="组合 151">
            <a:extLst>
              <a:ext uri="{FF2B5EF4-FFF2-40B4-BE49-F238E27FC236}">
                <a16:creationId xmlns:a16="http://schemas.microsoft.com/office/drawing/2014/main" id="{05A2A8BD-4CAB-484F-AE98-5BE60DE421BD}"/>
              </a:ext>
            </a:extLst>
          </p:cNvPr>
          <p:cNvGrpSpPr/>
          <p:nvPr/>
        </p:nvGrpSpPr>
        <p:grpSpPr>
          <a:xfrm>
            <a:off x="453819" y="4903556"/>
            <a:ext cx="5951905" cy="1026137"/>
            <a:chOff x="834646" y="2501966"/>
            <a:chExt cx="5951905" cy="1026137"/>
          </a:xfrm>
        </p:grpSpPr>
        <p:sp>
          <p:nvSpPr>
            <p:cNvPr id="153" name="Rectangle 3">
              <a:extLst>
                <a:ext uri="{FF2B5EF4-FFF2-40B4-BE49-F238E27FC236}">
                  <a16:creationId xmlns:a16="http://schemas.microsoft.com/office/drawing/2014/main" id="{4DF1226C-AFC0-405A-88D4-18162B32E172}"/>
                </a:ext>
              </a:extLst>
            </p:cNvPr>
            <p:cNvSpPr>
              <a:spLocks noChangeArrowheads="1"/>
            </p:cNvSpPr>
            <p:nvPr/>
          </p:nvSpPr>
          <p:spPr bwMode="auto">
            <a:xfrm>
              <a:off x="1152528" y="2643758"/>
              <a:ext cx="5634023" cy="8843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ts val="1200"/>
                </a:lnSpc>
                <a:spcBef>
                  <a:spcPct val="50000"/>
                </a:spcBef>
                <a:buClr>
                  <a:srgbClr val="FFFFFF"/>
                </a:buClr>
                <a:buSzPct val="80000"/>
              </a:pPr>
              <a:r>
                <a:rPr lang="zh-CN" altLang="en-US" sz="2000" b="1" dirty="0">
                  <a:latin typeface="+mn-ea"/>
                </a:rPr>
                <a:t>根据进程状态不同，进程PCB加入相应队列</a:t>
              </a:r>
              <a:endParaRPr lang="en-US" altLang="zh-CN" sz="2000" b="1" dirty="0">
                <a:latin typeface="+mn-ea"/>
              </a:endParaRPr>
            </a:p>
            <a:p>
              <a:pPr>
                <a:lnSpc>
                  <a:spcPts val="1200"/>
                </a:lnSpc>
                <a:spcBef>
                  <a:spcPct val="50000"/>
                </a:spcBef>
                <a:buClr>
                  <a:srgbClr val="FFFFFF"/>
                </a:buClr>
                <a:buSzPct val="80000"/>
              </a:pPr>
              <a:r>
                <a:rPr lang="zh-CN" altLang="en-US" sz="2000" b="1" dirty="0">
                  <a:latin typeface="+mn-ea"/>
                </a:rPr>
                <a:t>    进程状态变化时，它所在的PCB会从一个队列</a:t>
              </a:r>
              <a:endParaRPr lang="en-US" altLang="zh-CN" sz="2000" b="1" dirty="0">
                <a:latin typeface="+mn-ea"/>
              </a:endParaRPr>
            </a:p>
            <a:p>
              <a:pPr>
                <a:lnSpc>
                  <a:spcPts val="1200"/>
                </a:lnSpc>
                <a:spcBef>
                  <a:spcPct val="50000"/>
                </a:spcBef>
                <a:buClr>
                  <a:srgbClr val="FFFFFF"/>
                </a:buClr>
                <a:buSzPct val="80000"/>
              </a:pPr>
              <a:r>
                <a:rPr lang="en-US" altLang="zh-CN" sz="2000" b="1" dirty="0">
                  <a:latin typeface="+mn-ea"/>
                </a:rPr>
                <a:t>    </a:t>
              </a:r>
              <a:r>
                <a:rPr lang="zh-CN" altLang="en-US" sz="2000" b="1" dirty="0">
                  <a:latin typeface="+mn-ea"/>
                </a:rPr>
                <a:t>换到另一个</a:t>
              </a:r>
            </a:p>
          </p:txBody>
        </p:sp>
        <p:sp>
          <p:nvSpPr>
            <p:cNvPr id="154" name="TextBox 7">
              <a:extLst>
                <a:ext uri="{FF2B5EF4-FFF2-40B4-BE49-F238E27FC236}">
                  <a16:creationId xmlns:a16="http://schemas.microsoft.com/office/drawing/2014/main" id="{F906A9DD-95C7-485F-8C2D-7C98F048A983}"/>
                </a:ext>
              </a:extLst>
            </p:cNvPr>
            <p:cNvSpPr txBox="1"/>
            <p:nvPr/>
          </p:nvSpPr>
          <p:spPr>
            <a:xfrm>
              <a:off x="834646" y="2501966"/>
              <a:ext cx="389518" cy="400110"/>
            </a:xfrm>
            <a:prstGeom prst="rect">
              <a:avLst/>
            </a:prstGeom>
            <a:noFill/>
            <a:effectLst/>
          </p:spPr>
          <p:txBody>
            <a:bodyPr wrap="square" rtlCol="0">
              <a:spAutoFit/>
            </a:bodyPr>
            <a:lstStyle/>
            <a:p>
              <a:pPr marL="342900" indent="-342900">
                <a:spcBef>
                  <a:spcPct val="20000"/>
                </a:spcBef>
              </a:pPr>
              <a:r>
                <a:rPr lang="zh-CN" altLang="en-US" sz="2000" b="1">
                  <a:latin typeface="+mn-ea"/>
                </a:rPr>
                <a:t>■</a:t>
              </a:r>
            </a:p>
          </p:txBody>
        </p:sp>
        <p:pic>
          <p:nvPicPr>
            <p:cNvPr id="155" name="图片 154" descr="小点1.png">
              <a:extLst>
                <a:ext uri="{FF2B5EF4-FFF2-40B4-BE49-F238E27FC236}">
                  <a16:creationId xmlns:a16="http://schemas.microsoft.com/office/drawing/2014/main" id="{0A9F9B36-B7F7-498C-9981-EA0B189DCF6B}"/>
                </a:ext>
              </a:extLst>
            </p:cNvPr>
            <p:cNvPicPr>
              <a:picLocks noChangeAspect="1"/>
            </p:cNvPicPr>
            <p:nvPr/>
          </p:nvPicPr>
          <p:blipFill>
            <a:blip r:embed="rId3" cstate="print"/>
            <a:stretch>
              <a:fillRect/>
            </a:stretch>
          </p:blipFill>
          <p:spPr>
            <a:xfrm>
              <a:off x="1310538" y="2932682"/>
              <a:ext cx="151066" cy="148997"/>
            </a:xfrm>
            <a:prstGeom prst="rect">
              <a:avLst/>
            </a:prstGeom>
            <a:effectLst/>
          </p:spPr>
        </p:pic>
      </p:grpSp>
    </p:spTree>
    <p:extLst>
      <p:ext uri="{BB962C8B-B14F-4D97-AF65-F5344CB8AC3E}">
        <p14:creationId xmlns:p14="http://schemas.microsoft.com/office/powerpoint/2010/main" val="50107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wipe(left)">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wipe(left)">
                                      <p:cBhvr>
                                        <p:cTn id="12" dur="500"/>
                                        <p:tgtEl>
                                          <p:spTgt spid="1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wipe(left)">
                                      <p:cBhvr>
                                        <p:cTn id="1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文本框 8"/>
          <p:cNvSpPr txBox="1"/>
          <p:nvPr/>
        </p:nvSpPr>
        <p:spPr>
          <a:xfrm>
            <a:off x="0" y="68541"/>
            <a:ext cx="12192000" cy="369332"/>
          </a:xfrm>
          <a:prstGeom prst="rect">
            <a:avLst/>
          </a:prstGeom>
          <a:noFill/>
        </p:spPr>
        <p:txBody>
          <a:bodyPr wrap="square" rtlCol="0">
            <a:spAutoFit/>
          </a:bodyPr>
          <a:lstStyle/>
          <a:p>
            <a:pPr algn="ctr"/>
            <a:r>
              <a:rPr lang="zh-CN" altLang="en-US" dirty="0">
                <a:solidFill>
                  <a:schemeClr val="bg1"/>
                </a:solidFill>
              </a:rPr>
              <a:t>本章内容</a:t>
            </a:r>
          </a:p>
        </p:txBody>
      </p:sp>
      <p:sp>
        <p:nvSpPr>
          <p:cNvPr id="25" name="矩形 24">
            <a:extLst>
              <a:ext uri="{FF2B5EF4-FFF2-40B4-BE49-F238E27FC236}">
                <a16:creationId xmlns:a16="http://schemas.microsoft.com/office/drawing/2014/main" id="{9A1701BF-A612-497A-A888-0424C8B828E1}"/>
              </a:ext>
            </a:extLst>
          </p:cNvPr>
          <p:cNvSpPr/>
          <p:nvPr/>
        </p:nvSpPr>
        <p:spPr>
          <a:xfrm>
            <a:off x="1362729" y="1034632"/>
            <a:ext cx="4659642" cy="2449540"/>
          </a:xfrm>
          <a:prstGeom prst="rect">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701DA512-DD74-46F9-93AF-1194F9BDABB7}"/>
              </a:ext>
            </a:extLst>
          </p:cNvPr>
          <p:cNvSpPr/>
          <p:nvPr/>
        </p:nvSpPr>
        <p:spPr>
          <a:xfrm>
            <a:off x="6150814" y="1034632"/>
            <a:ext cx="4659642" cy="2449540"/>
          </a:xfrm>
          <a:prstGeom prst="rect">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4C3D11C9-66DA-4D28-8742-CAFA7405912D}"/>
              </a:ext>
            </a:extLst>
          </p:cNvPr>
          <p:cNvSpPr/>
          <p:nvPr/>
        </p:nvSpPr>
        <p:spPr>
          <a:xfrm>
            <a:off x="6145054" y="3594517"/>
            <a:ext cx="4659640" cy="2449540"/>
          </a:xfrm>
          <a:prstGeom prst="rect">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FF0FC34-1903-4F5E-9A9D-B32FCD1BC51E}"/>
              </a:ext>
            </a:extLst>
          </p:cNvPr>
          <p:cNvSpPr/>
          <p:nvPr/>
        </p:nvSpPr>
        <p:spPr>
          <a:xfrm>
            <a:off x="1356968" y="3594517"/>
            <a:ext cx="4659640" cy="2449540"/>
          </a:xfrm>
          <a:prstGeom prst="rect">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9A88B36F-D3AE-4551-A0A2-C27E5AFA0353}"/>
              </a:ext>
            </a:extLst>
          </p:cNvPr>
          <p:cNvGrpSpPr/>
          <p:nvPr/>
        </p:nvGrpSpPr>
        <p:grpSpPr>
          <a:xfrm>
            <a:off x="1524608" y="1160070"/>
            <a:ext cx="809837" cy="1113914"/>
            <a:chOff x="611284" y="1140955"/>
            <a:chExt cx="809837" cy="1113914"/>
          </a:xfrm>
        </p:grpSpPr>
        <p:sp>
          <p:nvSpPr>
            <p:cNvPr id="30" name="文本框 29">
              <a:extLst>
                <a:ext uri="{FF2B5EF4-FFF2-40B4-BE49-F238E27FC236}">
                  <a16:creationId xmlns:a16="http://schemas.microsoft.com/office/drawing/2014/main" id="{E914AF59-CB9A-4E48-B2E2-B32DF37EB08D}"/>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31" name="组合 30">
              <a:extLst>
                <a:ext uri="{FF2B5EF4-FFF2-40B4-BE49-F238E27FC236}">
                  <a16:creationId xmlns:a16="http://schemas.microsoft.com/office/drawing/2014/main" id="{1E9B5632-FF08-4AF2-8CC7-4FC8034AA861}"/>
                </a:ext>
              </a:extLst>
            </p:cNvPr>
            <p:cNvGrpSpPr/>
            <p:nvPr/>
          </p:nvGrpSpPr>
          <p:grpSpPr>
            <a:xfrm rot="11641273">
              <a:off x="1059438" y="1140955"/>
              <a:ext cx="246536" cy="1113914"/>
              <a:chOff x="499860" y="916478"/>
              <a:chExt cx="1125740" cy="5086389"/>
            </a:xfrm>
          </p:grpSpPr>
          <p:cxnSp>
            <p:nvCxnSpPr>
              <p:cNvPr id="32" name="直接连接符 31">
                <a:extLst>
                  <a:ext uri="{FF2B5EF4-FFF2-40B4-BE49-F238E27FC236}">
                    <a16:creationId xmlns:a16="http://schemas.microsoft.com/office/drawing/2014/main" id="{CFFB59DF-014B-44E6-89F1-66002D5000A2}"/>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33" name="矩形 32">
                <a:extLst>
                  <a:ext uri="{FF2B5EF4-FFF2-40B4-BE49-F238E27FC236}">
                    <a16:creationId xmlns:a16="http://schemas.microsoft.com/office/drawing/2014/main" id="{07900ABA-BB7F-46B8-8CEE-3FD97881A62F}"/>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34" name="矩形 33">
            <a:extLst>
              <a:ext uri="{FF2B5EF4-FFF2-40B4-BE49-F238E27FC236}">
                <a16:creationId xmlns:a16="http://schemas.microsoft.com/office/drawing/2014/main" id="{57667C09-0C30-4A00-B2A8-9CD8BD159AD5}"/>
              </a:ext>
            </a:extLst>
          </p:cNvPr>
          <p:cNvSpPr/>
          <p:nvPr/>
        </p:nvSpPr>
        <p:spPr>
          <a:xfrm>
            <a:off x="2425671" y="1106374"/>
            <a:ext cx="1723549"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进程与线程</a:t>
            </a:r>
            <a:endParaRPr lang="en-US" altLang="zh-CN" sz="2400" b="1" dirty="0">
              <a:solidFill>
                <a:schemeClr val="accent1">
                  <a:lumMod val="50000"/>
                </a:schemeClr>
              </a:solidFill>
            </a:endParaRPr>
          </a:p>
        </p:txBody>
      </p:sp>
      <p:sp>
        <p:nvSpPr>
          <p:cNvPr id="35" name="矩形 34">
            <a:extLst>
              <a:ext uri="{FF2B5EF4-FFF2-40B4-BE49-F238E27FC236}">
                <a16:creationId xmlns:a16="http://schemas.microsoft.com/office/drawing/2014/main" id="{F7BDC2A0-40A9-4AC0-872B-BDD064412DA2}"/>
              </a:ext>
            </a:extLst>
          </p:cNvPr>
          <p:cNvSpPr/>
          <p:nvPr/>
        </p:nvSpPr>
        <p:spPr>
          <a:xfrm>
            <a:off x="2425672" y="1583294"/>
            <a:ext cx="3458662" cy="166795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400" dirty="0">
                <a:solidFill>
                  <a:srgbClr val="404040"/>
                </a:solidFill>
                <a:latin typeface="+mj-ea"/>
              </a:rPr>
              <a:t>基本概念</a:t>
            </a:r>
            <a:endParaRPr lang="en-US" altLang="zh-CN" sz="1400" dirty="0">
              <a:solidFill>
                <a:srgbClr val="404040"/>
              </a:solidFill>
              <a:latin typeface="+mj-ea"/>
            </a:endParaRPr>
          </a:p>
          <a:p>
            <a:pPr marL="285750" indent="-285750">
              <a:lnSpc>
                <a:spcPct val="120000"/>
              </a:lnSpc>
              <a:spcBef>
                <a:spcPts val="600"/>
              </a:spcBef>
              <a:buFont typeface="Arial" panose="020B0604020202020204" pitchFamily="34" charset="0"/>
              <a:buChar char="•"/>
            </a:pPr>
            <a:r>
              <a:rPr lang="zh-CN" altLang="en-US" sz="1400" dirty="0"/>
              <a:t>状态与转换</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进程控制</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进程通信</a:t>
            </a:r>
            <a:endParaRPr lang="en-US" altLang="zh-CN" sz="1400" dirty="0"/>
          </a:p>
          <a:p>
            <a:pPr marL="285750" indent="-285750">
              <a:lnSpc>
                <a:spcPct val="120000"/>
              </a:lnSpc>
              <a:spcBef>
                <a:spcPts val="600"/>
              </a:spcBef>
              <a:buFont typeface="Arial" panose="020B0604020202020204" pitchFamily="34" charset="0"/>
              <a:buChar char="•"/>
            </a:pPr>
            <a:r>
              <a:rPr lang="en-US" altLang="zh-CN" sz="1400" dirty="0"/>
              <a:t>… …</a:t>
            </a:r>
            <a:endParaRPr lang="zh-CN" altLang="en-US" sz="1400" dirty="0"/>
          </a:p>
        </p:txBody>
      </p:sp>
      <p:grpSp>
        <p:nvGrpSpPr>
          <p:cNvPr id="36" name="组合 35">
            <a:extLst>
              <a:ext uri="{FF2B5EF4-FFF2-40B4-BE49-F238E27FC236}">
                <a16:creationId xmlns:a16="http://schemas.microsoft.com/office/drawing/2014/main" id="{4CF68CDD-637E-401E-A056-92C816B457AC}"/>
              </a:ext>
            </a:extLst>
          </p:cNvPr>
          <p:cNvGrpSpPr/>
          <p:nvPr/>
        </p:nvGrpSpPr>
        <p:grpSpPr>
          <a:xfrm>
            <a:off x="6325208" y="1160070"/>
            <a:ext cx="809837" cy="1113914"/>
            <a:chOff x="611284" y="1140955"/>
            <a:chExt cx="809837" cy="1113914"/>
          </a:xfrm>
        </p:grpSpPr>
        <p:sp>
          <p:nvSpPr>
            <p:cNvPr id="37" name="文本框 36">
              <a:extLst>
                <a:ext uri="{FF2B5EF4-FFF2-40B4-BE49-F238E27FC236}">
                  <a16:creationId xmlns:a16="http://schemas.microsoft.com/office/drawing/2014/main" id="{3BA23525-DA77-4E8A-B7E9-0C945BAD4E6E}"/>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38" name="组合 37">
              <a:extLst>
                <a:ext uri="{FF2B5EF4-FFF2-40B4-BE49-F238E27FC236}">
                  <a16:creationId xmlns:a16="http://schemas.microsoft.com/office/drawing/2014/main" id="{60B5C82A-642C-4909-A979-5EDF7053CEB6}"/>
                </a:ext>
              </a:extLst>
            </p:cNvPr>
            <p:cNvGrpSpPr/>
            <p:nvPr/>
          </p:nvGrpSpPr>
          <p:grpSpPr>
            <a:xfrm rot="11641273">
              <a:off x="1059438" y="1140955"/>
              <a:ext cx="246536" cy="1113914"/>
              <a:chOff x="499860" y="916478"/>
              <a:chExt cx="1125740" cy="5086389"/>
            </a:xfrm>
          </p:grpSpPr>
          <p:cxnSp>
            <p:nvCxnSpPr>
              <p:cNvPr id="39" name="直接连接符 38">
                <a:extLst>
                  <a:ext uri="{FF2B5EF4-FFF2-40B4-BE49-F238E27FC236}">
                    <a16:creationId xmlns:a16="http://schemas.microsoft.com/office/drawing/2014/main" id="{C5A355F5-1021-4885-9CFD-61DB5AF05427}"/>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40" name="矩形 39">
                <a:extLst>
                  <a:ext uri="{FF2B5EF4-FFF2-40B4-BE49-F238E27FC236}">
                    <a16:creationId xmlns:a16="http://schemas.microsoft.com/office/drawing/2014/main" id="{9C4DA397-7B61-4895-9C5B-2A0449EC3F9F}"/>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41" name="矩形 40">
            <a:extLst>
              <a:ext uri="{FF2B5EF4-FFF2-40B4-BE49-F238E27FC236}">
                <a16:creationId xmlns:a16="http://schemas.microsoft.com/office/drawing/2014/main" id="{9AA2A5AA-7862-41FA-AB52-FB2E1A72E61D}"/>
              </a:ext>
            </a:extLst>
          </p:cNvPr>
          <p:cNvSpPr/>
          <p:nvPr/>
        </p:nvSpPr>
        <p:spPr>
          <a:xfrm>
            <a:off x="7226271" y="1106374"/>
            <a:ext cx="1723549"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处理机调度</a:t>
            </a:r>
            <a:endParaRPr lang="en-US" altLang="zh-CN" sz="2400" b="1" dirty="0">
              <a:solidFill>
                <a:schemeClr val="accent1">
                  <a:lumMod val="50000"/>
                </a:schemeClr>
              </a:solidFill>
            </a:endParaRPr>
          </a:p>
        </p:txBody>
      </p:sp>
      <p:sp>
        <p:nvSpPr>
          <p:cNvPr id="42" name="矩形 41">
            <a:extLst>
              <a:ext uri="{FF2B5EF4-FFF2-40B4-BE49-F238E27FC236}">
                <a16:creationId xmlns:a16="http://schemas.microsoft.com/office/drawing/2014/main" id="{9AD8BCE8-A87D-4554-971B-C7715AE18DA0}"/>
              </a:ext>
            </a:extLst>
          </p:cNvPr>
          <p:cNvSpPr/>
          <p:nvPr/>
        </p:nvSpPr>
        <p:spPr>
          <a:xfrm>
            <a:off x="7226272" y="1583294"/>
            <a:ext cx="3458662" cy="1332481"/>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400" dirty="0"/>
              <a:t>基本概念</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调度的时机、切换过程</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调度的准则与调度方式</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调度算法</a:t>
            </a:r>
          </a:p>
        </p:txBody>
      </p:sp>
      <p:grpSp>
        <p:nvGrpSpPr>
          <p:cNvPr id="47" name="组合 46">
            <a:extLst>
              <a:ext uri="{FF2B5EF4-FFF2-40B4-BE49-F238E27FC236}">
                <a16:creationId xmlns:a16="http://schemas.microsoft.com/office/drawing/2014/main" id="{5758E6E1-C0CD-40D1-8748-29D2570C8C5B}"/>
              </a:ext>
            </a:extLst>
          </p:cNvPr>
          <p:cNvGrpSpPr/>
          <p:nvPr/>
        </p:nvGrpSpPr>
        <p:grpSpPr>
          <a:xfrm>
            <a:off x="1501268" y="3750870"/>
            <a:ext cx="809837" cy="1113914"/>
            <a:chOff x="611284" y="1140955"/>
            <a:chExt cx="809837" cy="1113914"/>
          </a:xfrm>
        </p:grpSpPr>
        <p:sp>
          <p:nvSpPr>
            <p:cNvPr id="48" name="文本框 47">
              <a:extLst>
                <a:ext uri="{FF2B5EF4-FFF2-40B4-BE49-F238E27FC236}">
                  <a16:creationId xmlns:a16="http://schemas.microsoft.com/office/drawing/2014/main" id="{54AB36C7-0227-4183-9FF7-A8F3CDA7C17B}"/>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49" name="组合 48">
              <a:extLst>
                <a:ext uri="{FF2B5EF4-FFF2-40B4-BE49-F238E27FC236}">
                  <a16:creationId xmlns:a16="http://schemas.microsoft.com/office/drawing/2014/main" id="{91611BC3-690C-4F24-8C28-8A834154AF38}"/>
                </a:ext>
              </a:extLst>
            </p:cNvPr>
            <p:cNvGrpSpPr/>
            <p:nvPr/>
          </p:nvGrpSpPr>
          <p:grpSpPr>
            <a:xfrm rot="11641273">
              <a:off x="1059438" y="1140955"/>
              <a:ext cx="246536" cy="1113914"/>
              <a:chOff x="499860" y="916478"/>
              <a:chExt cx="1125740" cy="5086389"/>
            </a:xfrm>
          </p:grpSpPr>
          <p:cxnSp>
            <p:nvCxnSpPr>
              <p:cNvPr id="50" name="直接连接符 49">
                <a:extLst>
                  <a:ext uri="{FF2B5EF4-FFF2-40B4-BE49-F238E27FC236}">
                    <a16:creationId xmlns:a16="http://schemas.microsoft.com/office/drawing/2014/main" id="{4BB7A47B-A2F0-4CAB-9679-157AAEE657B5}"/>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1" name="矩形 50">
                <a:extLst>
                  <a:ext uri="{FF2B5EF4-FFF2-40B4-BE49-F238E27FC236}">
                    <a16:creationId xmlns:a16="http://schemas.microsoft.com/office/drawing/2014/main" id="{0BD4121E-C3E8-49BF-9A30-C3386D6FF6FD}"/>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52" name="矩形 51">
            <a:extLst>
              <a:ext uri="{FF2B5EF4-FFF2-40B4-BE49-F238E27FC236}">
                <a16:creationId xmlns:a16="http://schemas.microsoft.com/office/drawing/2014/main" id="{8D039D22-CAF5-45B1-95DF-DA7270C2B229}"/>
              </a:ext>
            </a:extLst>
          </p:cNvPr>
          <p:cNvSpPr/>
          <p:nvPr/>
        </p:nvSpPr>
        <p:spPr>
          <a:xfrm>
            <a:off x="2402331" y="3697174"/>
            <a:ext cx="141577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进程同步</a:t>
            </a:r>
            <a:endParaRPr lang="en-US" altLang="zh-CN" sz="2400" b="1" dirty="0">
              <a:solidFill>
                <a:schemeClr val="accent1">
                  <a:lumMod val="50000"/>
                </a:schemeClr>
              </a:solidFill>
            </a:endParaRPr>
          </a:p>
        </p:txBody>
      </p:sp>
      <p:sp>
        <p:nvSpPr>
          <p:cNvPr id="53" name="矩形 52">
            <a:extLst>
              <a:ext uri="{FF2B5EF4-FFF2-40B4-BE49-F238E27FC236}">
                <a16:creationId xmlns:a16="http://schemas.microsoft.com/office/drawing/2014/main" id="{3CC9D2D6-3F7B-40B3-BBFD-341CCDB91D85}"/>
              </a:ext>
            </a:extLst>
          </p:cNvPr>
          <p:cNvSpPr/>
          <p:nvPr/>
        </p:nvSpPr>
        <p:spPr>
          <a:xfrm>
            <a:off x="2402332" y="4174094"/>
            <a:ext cx="3458662" cy="166795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400" dirty="0"/>
              <a:t>概念</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临界区</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信号量</a:t>
            </a:r>
            <a:endParaRPr lang="en-US" altLang="zh-CN" sz="1400" dirty="0"/>
          </a:p>
          <a:p>
            <a:pPr marL="285750" indent="-285750">
              <a:lnSpc>
                <a:spcPct val="120000"/>
              </a:lnSpc>
              <a:spcBef>
                <a:spcPts val="600"/>
              </a:spcBef>
              <a:buFont typeface="Arial" panose="020B0604020202020204" pitchFamily="34" charset="0"/>
              <a:buChar char="•"/>
            </a:pPr>
            <a:r>
              <a:rPr lang="en-US" altLang="zh-CN" sz="1400" dirty="0"/>
              <a:t>PV</a:t>
            </a:r>
            <a:r>
              <a:rPr lang="zh-CN" altLang="en-US" sz="1400" dirty="0"/>
              <a:t>操作</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经典同步问题</a:t>
            </a:r>
          </a:p>
        </p:txBody>
      </p:sp>
      <p:grpSp>
        <p:nvGrpSpPr>
          <p:cNvPr id="54" name="组合 53">
            <a:extLst>
              <a:ext uri="{FF2B5EF4-FFF2-40B4-BE49-F238E27FC236}">
                <a16:creationId xmlns:a16="http://schemas.microsoft.com/office/drawing/2014/main" id="{21E163AB-FBF5-42E3-A6E5-A4832F6860E9}"/>
              </a:ext>
            </a:extLst>
          </p:cNvPr>
          <p:cNvGrpSpPr/>
          <p:nvPr/>
        </p:nvGrpSpPr>
        <p:grpSpPr>
          <a:xfrm>
            <a:off x="6301868" y="3750870"/>
            <a:ext cx="809837" cy="1113914"/>
            <a:chOff x="611284" y="1140955"/>
            <a:chExt cx="809837" cy="1113914"/>
          </a:xfrm>
        </p:grpSpPr>
        <p:sp>
          <p:nvSpPr>
            <p:cNvPr id="55" name="文本框 54">
              <a:extLst>
                <a:ext uri="{FF2B5EF4-FFF2-40B4-BE49-F238E27FC236}">
                  <a16:creationId xmlns:a16="http://schemas.microsoft.com/office/drawing/2014/main" id="{359D0966-A1F0-4FC3-BE3D-2BD3DE7BEDE1}"/>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04</a:t>
              </a:r>
              <a:endParaRPr lang="zh-CN" altLang="en-US" sz="4400" dirty="0">
                <a:solidFill>
                  <a:schemeClr val="accent1">
                    <a:lumMod val="50000"/>
                  </a:schemeClr>
                </a:solidFill>
              </a:endParaRPr>
            </a:p>
          </p:txBody>
        </p:sp>
        <p:grpSp>
          <p:nvGrpSpPr>
            <p:cNvPr id="56" name="组合 55">
              <a:extLst>
                <a:ext uri="{FF2B5EF4-FFF2-40B4-BE49-F238E27FC236}">
                  <a16:creationId xmlns:a16="http://schemas.microsoft.com/office/drawing/2014/main" id="{7D326EEA-AAAC-4207-9F07-A972941B2EFE}"/>
                </a:ext>
              </a:extLst>
            </p:cNvPr>
            <p:cNvGrpSpPr/>
            <p:nvPr/>
          </p:nvGrpSpPr>
          <p:grpSpPr>
            <a:xfrm rot="11641273">
              <a:off x="1059438" y="1140955"/>
              <a:ext cx="246536" cy="1113914"/>
              <a:chOff x="499860" y="916478"/>
              <a:chExt cx="1125740" cy="5086389"/>
            </a:xfrm>
          </p:grpSpPr>
          <p:cxnSp>
            <p:nvCxnSpPr>
              <p:cNvPr id="57" name="直接连接符 56">
                <a:extLst>
                  <a:ext uri="{FF2B5EF4-FFF2-40B4-BE49-F238E27FC236}">
                    <a16:creationId xmlns:a16="http://schemas.microsoft.com/office/drawing/2014/main" id="{CD2B54D8-C218-49FD-972B-7D9CEAE7FBF5}"/>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8" name="矩形 57">
                <a:extLst>
                  <a:ext uri="{FF2B5EF4-FFF2-40B4-BE49-F238E27FC236}">
                    <a16:creationId xmlns:a16="http://schemas.microsoft.com/office/drawing/2014/main" id="{265CCBB4-D9E9-48CC-8577-469E6A6BAD83}"/>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70" name="矩形 69">
            <a:extLst>
              <a:ext uri="{FF2B5EF4-FFF2-40B4-BE49-F238E27FC236}">
                <a16:creationId xmlns:a16="http://schemas.microsoft.com/office/drawing/2014/main" id="{3C82829A-C50B-46CF-8907-B8A2803EF8A3}"/>
              </a:ext>
            </a:extLst>
          </p:cNvPr>
          <p:cNvSpPr/>
          <p:nvPr/>
        </p:nvSpPr>
        <p:spPr>
          <a:xfrm>
            <a:off x="7202931" y="3697174"/>
            <a:ext cx="800219"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死锁</a:t>
            </a:r>
            <a:endParaRPr lang="en-US" altLang="zh-CN" sz="2400" b="1" dirty="0">
              <a:solidFill>
                <a:schemeClr val="accent1">
                  <a:lumMod val="50000"/>
                </a:schemeClr>
              </a:solidFill>
            </a:endParaRPr>
          </a:p>
        </p:txBody>
      </p:sp>
      <p:sp>
        <p:nvSpPr>
          <p:cNvPr id="71" name="矩形 70">
            <a:extLst>
              <a:ext uri="{FF2B5EF4-FFF2-40B4-BE49-F238E27FC236}">
                <a16:creationId xmlns:a16="http://schemas.microsoft.com/office/drawing/2014/main" id="{5F63141D-9080-4325-B99F-65FA61201596}"/>
              </a:ext>
            </a:extLst>
          </p:cNvPr>
          <p:cNvSpPr/>
          <p:nvPr/>
        </p:nvSpPr>
        <p:spPr>
          <a:xfrm>
            <a:off x="7202932" y="4174094"/>
            <a:ext cx="3458662" cy="166795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400" dirty="0"/>
              <a:t>概念</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处理策略</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死锁的预防</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死锁的避免</a:t>
            </a:r>
            <a:endParaRPr lang="en-US" altLang="zh-CN" sz="1400" dirty="0"/>
          </a:p>
          <a:p>
            <a:pPr marL="285750" indent="-285750">
              <a:lnSpc>
                <a:spcPct val="120000"/>
              </a:lnSpc>
              <a:spcBef>
                <a:spcPts val="600"/>
              </a:spcBef>
              <a:buFont typeface="Arial" panose="020B0604020202020204" pitchFamily="34" charset="0"/>
              <a:buChar char="•"/>
            </a:pPr>
            <a:r>
              <a:rPr lang="zh-CN" altLang="en-US" sz="1400" dirty="0"/>
              <a:t>检测和解除</a:t>
            </a:r>
          </a:p>
        </p:txBody>
      </p:sp>
      <p:sp>
        <p:nvSpPr>
          <p:cNvPr id="72" name="矩形 71">
            <a:extLst>
              <a:ext uri="{FF2B5EF4-FFF2-40B4-BE49-F238E27FC236}">
                <a16:creationId xmlns:a16="http://schemas.microsoft.com/office/drawing/2014/main" id="{9282C9B0-6C37-40D7-BB47-D49DD8B3C5C1}"/>
              </a:ext>
            </a:extLst>
          </p:cNvPr>
          <p:cNvSpPr/>
          <p:nvPr/>
        </p:nvSpPr>
        <p:spPr>
          <a:xfrm rot="2646635">
            <a:off x="5601322" y="3050056"/>
            <a:ext cx="953974" cy="95397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31513505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square" rtlCol="0">
            <a:spAutoFit/>
          </a:bodyPr>
          <a:lstStyle/>
          <a:p>
            <a:pPr algn="ctr"/>
            <a:r>
              <a:rPr lang="en-US" altLang="zh-CN" dirty="0">
                <a:solidFill>
                  <a:schemeClr val="bg1"/>
                </a:solidFill>
              </a:rPr>
              <a:t>02 </a:t>
            </a:r>
            <a:r>
              <a:rPr lang="zh-CN" altLang="en-US" dirty="0">
                <a:solidFill>
                  <a:schemeClr val="bg1"/>
                </a:solidFill>
              </a:rPr>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p:spPr>
        <p:txBody>
          <a:bodyPr/>
          <a:lstStyle/>
          <a:p>
            <a:pPr algn="ctr"/>
            <a:r>
              <a:rPr lang="en-US" altLang="zh-CN" sz="2000" dirty="0"/>
              <a:t>03 </a:t>
            </a:r>
            <a:r>
              <a:rPr lang="zh-CN" altLang="en-US" sz="2000"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p:spPr>
        <p:txBody>
          <a:bodyPr/>
          <a:lstStyle/>
          <a:p>
            <a:pPr algn="ctr"/>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415772" cy="461665"/>
          </a:xfrm>
          <a:prstGeom prst="rect">
            <a:avLst/>
          </a:prstGeom>
          <a:noFill/>
        </p:spPr>
        <p:txBody>
          <a:bodyPr wrap="none" rtlCol="0">
            <a:spAutoFit/>
          </a:bodyPr>
          <a:lstStyle/>
          <a:p>
            <a:r>
              <a:rPr lang="zh-CN" altLang="en-US" sz="2400" b="1" dirty="0">
                <a:solidFill>
                  <a:srgbClr val="FF0000"/>
                </a:solidFill>
              </a:rPr>
              <a:t>挂起状态</a:t>
            </a:r>
          </a:p>
        </p:txBody>
      </p:sp>
      <p:grpSp>
        <p:nvGrpSpPr>
          <p:cNvPr id="10" name="组合 9">
            <a:extLst>
              <a:ext uri="{FF2B5EF4-FFF2-40B4-BE49-F238E27FC236}">
                <a16:creationId xmlns:a16="http://schemas.microsoft.com/office/drawing/2014/main" id="{377EF575-D795-4869-B9E6-358170D1BB3E}"/>
              </a:ext>
            </a:extLst>
          </p:cNvPr>
          <p:cNvGrpSpPr/>
          <p:nvPr/>
        </p:nvGrpSpPr>
        <p:grpSpPr>
          <a:xfrm>
            <a:off x="1044021" y="1761265"/>
            <a:ext cx="10615349" cy="2460371"/>
            <a:chOff x="1078544" y="1577390"/>
            <a:chExt cx="10615349" cy="2460371"/>
          </a:xfrm>
        </p:grpSpPr>
        <p:grpSp>
          <p:nvGrpSpPr>
            <p:cNvPr id="11" name="组合 10">
              <a:extLst>
                <a:ext uri="{FF2B5EF4-FFF2-40B4-BE49-F238E27FC236}">
                  <a16:creationId xmlns:a16="http://schemas.microsoft.com/office/drawing/2014/main" id="{B6472AFB-F816-473F-B06B-53EC3C9032C2}"/>
                </a:ext>
              </a:extLst>
            </p:cNvPr>
            <p:cNvGrpSpPr/>
            <p:nvPr/>
          </p:nvGrpSpPr>
          <p:grpSpPr>
            <a:xfrm>
              <a:off x="1078544" y="1631832"/>
              <a:ext cx="809837" cy="1110884"/>
              <a:chOff x="611284" y="1141701"/>
              <a:chExt cx="809837" cy="1110884"/>
            </a:xfrm>
          </p:grpSpPr>
          <p:sp>
            <p:nvSpPr>
              <p:cNvPr id="14" name="文本框 13">
                <a:extLst>
                  <a:ext uri="{FF2B5EF4-FFF2-40B4-BE49-F238E27FC236}">
                    <a16:creationId xmlns:a16="http://schemas.microsoft.com/office/drawing/2014/main" id="{2C6C7249-E9E0-40F2-998D-0C145A9C4531}"/>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15" name="组合 14">
                <a:extLst>
                  <a:ext uri="{FF2B5EF4-FFF2-40B4-BE49-F238E27FC236}">
                    <a16:creationId xmlns:a16="http://schemas.microsoft.com/office/drawing/2014/main" id="{67A67440-E3DE-4426-AEB9-6CAEE7CE1A7A}"/>
                  </a:ext>
                </a:extLst>
              </p:cNvPr>
              <p:cNvGrpSpPr/>
              <p:nvPr/>
            </p:nvGrpSpPr>
            <p:grpSpPr>
              <a:xfrm rot="11641273">
                <a:off x="1059914" y="1141701"/>
                <a:ext cx="265018" cy="1110884"/>
                <a:chOff x="415466" y="937551"/>
                <a:chExt cx="1210134" cy="5072555"/>
              </a:xfrm>
            </p:grpSpPr>
            <p:cxnSp>
              <p:nvCxnSpPr>
                <p:cNvPr id="16" name="直接连接符 15">
                  <a:extLst>
                    <a:ext uri="{FF2B5EF4-FFF2-40B4-BE49-F238E27FC236}">
                      <a16:creationId xmlns:a16="http://schemas.microsoft.com/office/drawing/2014/main" id="{29E4096F-B1DE-4ED9-B2C7-870ED299B892}"/>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矩形 16">
                  <a:extLst>
                    <a:ext uri="{FF2B5EF4-FFF2-40B4-BE49-F238E27FC236}">
                      <a16:creationId xmlns:a16="http://schemas.microsoft.com/office/drawing/2014/main" id="{1D9A59A5-DF8F-457C-AAF5-62BD988E9951}"/>
                    </a:ext>
                  </a:extLst>
                </p:cNvPr>
                <p:cNvSpPr/>
                <p:nvPr/>
              </p:nvSpPr>
              <p:spPr>
                <a:xfrm rot="865294">
                  <a:off x="415466" y="937551"/>
                  <a:ext cx="719665" cy="5072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2" name="矩形 11">
              <a:extLst>
                <a:ext uri="{FF2B5EF4-FFF2-40B4-BE49-F238E27FC236}">
                  <a16:creationId xmlns:a16="http://schemas.microsoft.com/office/drawing/2014/main" id="{DBB1F538-8A52-4419-812F-47DACD3D343F}"/>
                </a:ext>
              </a:extLst>
            </p:cNvPr>
            <p:cNvSpPr/>
            <p:nvPr/>
          </p:nvSpPr>
          <p:spPr>
            <a:xfrm>
              <a:off x="1979607" y="1577390"/>
              <a:ext cx="141577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挂起状态</a:t>
              </a:r>
            </a:p>
          </p:txBody>
        </p:sp>
        <p:sp>
          <p:nvSpPr>
            <p:cNvPr id="13" name="矩形 12">
              <a:extLst>
                <a:ext uri="{FF2B5EF4-FFF2-40B4-BE49-F238E27FC236}">
                  <a16:creationId xmlns:a16="http://schemas.microsoft.com/office/drawing/2014/main" id="{B7E1A73A-FB03-47A0-9D87-40BAFF1D30FF}"/>
                </a:ext>
              </a:extLst>
            </p:cNvPr>
            <p:cNvSpPr/>
            <p:nvPr/>
          </p:nvSpPr>
          <p:spPr>
            <a:xfrm>
              <a:off x="2177360" y="2081648"/>
              <a:ext cx="9516533" cy="1956113"/>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由于进程优先级的引入，一些低优先级的进程可能处于较长的等待时间，从而被对换至外存。</a:t>
              </a:r>
              <a:endParaRPr lang="en-US" altLang="zh-CN" b="1" dirty="0"/>
            </a:p>
            <a:p>
              <a:pPr marL="285750" indent="-285750">
                <a:lnSpc>
                  <a:spcPct val="120000"/>
                </a:lnSpc>
                <a:spcBef>
                  <a:spcPts val="600"/>
                </a:spcBef>
                <a:buFont typeface="Arial" panose="020B0604020202020204" pitchFamily="34" charset="0"/>
                <a:buChar char="•"/>
              </a:pPr>
              <a:r>
                <a:rPr lang="zh-CN" altLang="en-US" b="1" dirty="0"/>
                <a:t>提高处理机效率</a:t>
              </a:r>
              <a:endParaRPr lang="en-US" altLang="zh-CN" b="1" dirty="0"/>
            </a:p>
            <a:p>
              <a:pPr marL="285750" indent="-285750">
                <a:lnSpc>
                  <a:spcPct val="120000"/>
                </a:lnSpc>
                <a:spcBef>
                  <a:spcPts val="600"/>
                </a:spcBef>
                <a:buFont typeface="Arial" panose="020B0604020202020204" pitchFamily="34" charset="0"/>
                <a:buChar char="•"/>
              </a:pPr>
              <a:r>
                <a:rPr lang="zh-CN" altLang="en-US" b="1" dirty="0"/>
                <a:t>为运行的程序提供足够的内存</a:t>
              </a:r>
              <a:endParaRPr lang="en-US" altLang="zh-CN" b="1" dirty="0"/>
            </a:p>
            <a:p>
              <a:pPr marL="285750" indent="-285750">
                <a:lnSpc>
                  <a:spcPct val="120000"/>
                </a:lnSpc>
                <a:spcBef>
                  <a:spcPts val="600"/>
                </a:spcBef>
                <a:buFont typeface="Arial" panose="020B0604020202020204" pitchFamily="34" charset="0"/>
                <a:buChar char="•"/>
              </a:pPr>
              <a:r>
                <a:rPr lang="zh-CN" altLang="en-US" b="1" dirty="0"/>
                <a:t>用于调试，挂起被调试进程（从而对其地址空间进行读写）</a:t>
              </a:r>
              <a:endParaRPr lang="en-US" altLang="zh-CN" b="1" dirty="0"/>
            </a:p>
          </p:txBody>
        </p:sp>
      </p:grpSp>
      <p:grpSp>
        <p:nvGrpSpPr>
          <p:cNvPr id="48" name="组合 47">
            <a:extLst>
              <a:ext uri="{FF2B5EF4-FFF2-40B4-BE49-F238E27FC236}">
                <a16:creationId xmlns:a16="http://schemas.microsoft.com/office/drawing/2014/main" id="{6F1CD7E8-8A33-4E2F-8618-9AB8423AFF1F}"/>
              </a:ext>
            </a:extLst>
          </p:cNvPr>
          <p:cNvGrpSpPr/>
          <p:nvPr/>
        </p:nvGrpSpPr>
        <p:grpSpPr>
          <a:xfrm>
            <a:off x="1037253" y="4221636"/>
            <a:ext cx="10615349" cy="2128164"/>
            <a:chOff x="1078544" y="1577390"/>
            <a:chExt cx="10615349" cy="2128164"/>
          </a:xfrm>
        </p:grpSpPr>
        <p:grpSp>
          <p:nvGrpSpPr>
            <p:cNvPr id="49" name="组合 48">
              <a:extLst>
                <a:ext uri="{FF2B5EF4-FFF2-40B4-BE49-F238E27FC236}">
                  <a16:creationId xmlns:a16="http://schemas.microsoft.com/office/drawing/2014/main" id="{873B5F39-0A19-427E-B8B7-9ED19A9B22E5}"/>
                </a:ext>
              </a:extLst>
            </p:cNvPr>
            <p:cNvGrpSpPr/>
            <p:nvPr/>
          </p:nvGrpSpPr>
          <p:grpSpPr>
            <a:xfrm>
              <a:off x="1078544" y="1632240"/>
              <a:ext cx="809837" cy="1111606"/>
              <a:chOff x="611284" y="1142109"/>
              <a:chExt cx="809837" cy="1111606"/>
            </a:xfrm>
          </p:grpSpPr>
          <p:sp>
            <p:nvSpPr>
              <p:cNvPr id="52" name="文本框 51">
                <a:extLst>
                  <a:ext uri="{FF2B5EF4-FFF2-40B4-BE49-F238E27FC236}">
                    <a16:creationId xmlns:a16="http://schemas.microsoft.com/office/drawing/2014/main" id="{EFAA42F1-F125-49F3-8D52-9D49F35C0A1E}"/>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83" name="组合 82">
                <a:extLst>
                  <a:ext uri="{FF2B5EF4-FFF2-40B4-BE49-F238E27FC236}">
                    <a16:creationId xmlns:a16="http://schemas.microsoft.com/office/drawing/2014/main" id="{7D6CBC71-D03A-4A1D-968B-FAC3A5ED1EB0}"/>
                  </a:ext>
                </a:extLst>
              </p:cNvPr>
              <p:cNvGrpSpPr/>
              <p:nvPr/>
            </p:nvGrpSpPr>
            <p:grpSpPr>
              <a:xfrm rot="11641273">
                <a:off x="1069105" y="1142109"/>
                <a:ext cx="255777" cy="1111606"/>
                <a:chOff x="415466" y="937551"/>
                <a:chExt cx="1167937" cy="5075854"/>
              </a:xfrm>
            </p:grpSpPr>
            <p:cxnSp>
              <p:nvCxnSpPr>
                <p:cNvPr id="84" name="直接连接符 83">
                  <a:extLst>
                    <a:ext uri="{FF2B5EF4-FFF2-40B4-BE49-F238E27FC236}">
                      <a16:creationId xmlns:a16="http://schemas.microsoft.com/office/drawing/2014/main" id="{CF291B57-77B0-4C6A-B922-BD6ED83FD66F}"/>
                    </a:ext>
                  </a:extLst>
                </p:cNvPr>
                <p:cNvCxnSpPr/>
                <p:nvPr/>
              </p:nvCxnSpPr>
              <p:spPr>
                <a:xfrm flipH="1">
                  <a:off x="533539" y="1957869"/>
                  <a:ext cx="1049864" cy="405553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85" name="矩形 84">
                  <a:extLst>
                    <a:ext uri="{FF2B5EF4-FFF2-40B4-BE49-F238E27FC236}">
                      <a16:creationId xmlns:a16="http://schemas.microsoft.com/office/drawing/2014/main" id="{EA055CE2-6C68-48B2-BC2E-018908B42FEE}"/>
                    </a:ext>
                  </a:extLst>
                </p:cNvPr>
                <p:cNvSpPr/>
                <p:nvPr/>
              </p:nvSpPr>
              <p:spPr>
                <a:xfrm rot="865294">
                  <a:off x="415466" y="937551"/>
                  <a:ext cx="719665" cy="5072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50" name="矩形 49">
              <a:extLst>
                <a:ext uri="{FF2B5EF4-FFF2-40B4-BE49-F238E27FC236}">
                  <a16:creationId xmlns:a16="http://schemas.microsoft.com/office/drawing/2014/main" id="{57C3C231-51A7-44A6-A424-940CDEDDAD78}"/>
                </a:ext>
              </a:extLst>
            </p:cNvPr>
            <p:cNvSpPr/>
            <p:nvPr/>
          </p:nvSpPr>
          <p:spPr>
            <a:xfrm>
              <a:off x="1979607" y="1577390"/>
              <a:ext cx="1723549"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挂起的原因</a:t>
              </a:r>
            </a:p>
          </p:txBody>
        </p:sp>
        <p:sp>
          <p:nvSpPr>
            <p:cNvPr id="51" name="矩形 50">
              <a:extLst>
                <a:ext uri="{FF2B5EF4-FFF2-40B4-BE49-F238E27FC236}">
                  <a16:creationId xmlns:a16="http://schemas.microsoft.com/office/drawing/2014/main" id="{AEDE46D8-B1E1-4354-B756-4F7124A323A4}"/>
                </a:ext>
              </a:extLst>
            </p:cNvPr>
            <p:cNvSpPr/>
            <p:nvPr/>
          </p:nvSpPr>
          <p:spPr>
            <a:xfrm>
              <a:off x="2177360" y="2081648"/>
              <a:ext cx="9516533" cy="1623906"/>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终端用户请求：用户进程运行期间发现有可疑的问题，希望将自己的程序静止下来</a:t>
              </a:r>
              <a:r>
                <a:rPr lang="en-US" altLang="zh-CN" b="1" dirty="0"/>
                <a:t>--</a:t>
              </a:r>
              <a:r>
                <a:rPr lang="zh-CN" altLang="en-US" b="1" dirty="0"/>
                <a:t>调试</a:t>
              </a:r>
              <a:endParaRPr lang="en-US" altLang="zh-CN" b="1" dirty="0"/>
            </a:p>
            <a:p>
              <a:pPr marL="285750" indent="-285750">
                <a:lnSpc>
                  <a:spcPct val="120000"/>
                </a:lnSpc>
                <a:spcBef>
                  <a:spcPts val="600"/>
                </a:spcBef>
                <a:buFont typeface="Arial" panose="020B0604020202020204" pitchFamily="34" charset="0"/>
                <a:buChar char="•"/>
              </a:pPr>
              <a:r>
                <a:rPr lang="zh-CN" altLang="en-US" b="1" dirty="0"/>
                <a:t>父进程请求：父进程需要考查和修改子进程</a:t>
              </a:r>
              <a:endParaRPr lang="en-US" altLang="zh-CN" b="1" dirty="0"/>
            </a:p>
            <a:p>
              <a:pPr marL="285750" indent="-285750">
                <a:lnSpc>
                  <a:spcPct val="120000"/>
                </a:lnSpc>
                <a:spcBef>
                  <a:spcPts val="600"/>
                </a:spcBef>
                <a:buFont typeface="Arial" panose="020B0604020202020204" pitchFamily="34" charset="0"/>
                <a:buChar char="•"/>
              </a:pPr>
              <a:r>
                <a:rPr lang="zh-CN" altLang="en-US" b="1" dirty="0"/>
                <a:t>负荷调节的需要：实时系统中为调节工作负荷将不重要的进程挂起</a:t>
              </a:r>
              <a:endParaRPr lang="en-US" altLang="zh-CN" b="1" dirty="0"/>
            </a:p>
            <a:p>
              <a:pPr marL="285750" indent="-285750">
                <a:lnSpc>
                  <a:spcPct val="120000"/>
                </a:lnSpc>
                <a:spcBef>
                  <a:spcPts val="600"/>
                </a:spcBef>
                <a:buFont typeface="Arial" panose="020B0604020202020204" pitchFamily="34" charset="0"/>
                <a:buChar char="•"/>
              </a:pPr>
              <a:r>
                <a:rPr lang="zh-CN" altLang="en-US" b="1" dirty="0"/>
                <a:t>操作系统需要：检查运行中的资源使用情况</a:t>
              </a:r>
              <a:endParaRPr lang="en-US" altLang="zh-CN" b="1" dirty="0"/>
            </a:p>
          </p:txBody>
        </p:sp>
      </p:grpSp>
    </p:spTree>
    <p:extLst>
      <p:ext uri="{BB962C8B-B14F-4D97-AF65-F5344CB8AC3E}">
        <p14:creationId xmlns:p14="http://schemas.microsoft.com/office/powerpoint/2010/main" val="3879874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square" rtlCol="0">
            <a:spAutoFit/>
          </a:bodyPr>
          <a:lstStyle/>
          <a:p>
            <a:pPr algn="ctr"/>
            <a:r>
              <a:rPr lang="en-US" altLang="zh-CN" dirty="0">
                <a:solidFill>
                  <a:schemeClr val="bg1"/>
                </a:solidFill>
              </a:rPr>
              <a:t>02 </a:t>
            </a:r>
            <a:r>
              <a:rPr lang="zh-CN" altLang="en-US" dirty="0">
                <a:solidFill>
                  <a:schemeClr val="bg1"/>
                </a:solidFill>
              </a:rPr>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p:spPr>
        <p:txBody>
          <a:bodyPr/>
          <a:lstStyle/>
          <a:p>
            <a:pPr algn="ctr"/>
            <a:r>
              <a:rPr lang="en-US" altLang="zh-CN" sz="2000" dirty="0"/>
              <a:t>03 </a:t>
            </a:r>
            <a:r>
              <a:rPr lang="zh-CN" altLang="en-US" sz="2000"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p:spPr>
        <p:txBody>
          <a:bodyPr/>
          <a:lstStyle/>
          <a:p>
            <a:pPr algn="ctr"/>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570208" cy="461665"/>
          </a:xfrm>
          <a:prstGeom prst="rect">
            <a:avLst/>
          </a:prstGeom>
          <a:noFill/>
        </p:spPr>
        <p:txBody>
          <a:bodyPr wrap="none" rtlCol="0">
            <a:spAutoFit/>
          </a:bodyPr>
          <a:lstStyle/>
          <a:p>
            <a:r>
              <a:rPr lang="zh-CN" altLang="en-US" sz="2400" b="1" dirty="0">
                <a:solidFill>
                  <a:srgbClr val="FF0000"/>
                </a:solidFill>
              </a:rPr>
              <a:t>状态转换（活动与静止）</a:t>
            </a:r>
          </a:p>
        </p:txBody>
      </p:sp>
      <p:grpSp>
        <p:nvGrpSpPr>
          <p:cNvPr id="10" name="组合 9">
            <a:extLst>
              <a:ext uri="{FF2B5EF4-FFF2-40B4-BE49-F238E27FC236}">
                <a16:creationId xmlns:a16="http://schemas.microsoft.com/office/drawing/2014/main" id="{377EF575-D795-4869-B9E6-358170D1BB3E}"/>
              </a:ext>
            </a:extLst>
          </p:cNvPr>
          <p:cNvGrpSpPr/>
          <p:nvPr/>
        </p:nvGrpSpPr>
        <p:grpSpPr>
          <a:xfrm>
            <a:off x="783109" y="1430306"/>
            <a:ext cx="10615349" cy="5248827"/>
            <a:chOff x="1078544" y="1577390"/>
            <a:chExt cx="10615349" cy="5248827"/>
          </a:xfrm>
        </p:grpSpPr>
        <p:grpSp>
          <p:nvGrpSpPr>
            <p:cNvPr id="11" name="组合 10">
              <a:extLst>
                <a:ext uri="{FF2B5EF4-FFF2-40B4-BE49-F238E27FC236}">
                  <a16:creationId xmlns:a16="http://schemas.microsoft.com/office/drawing/2014/main" id="{B6472AFB-F816-473F-B06B-53EC3C9032C2}"/>
                </a:ext>
              </a:extLst>
            </p:cNvPr>
            <p:cNvGrpSpPr/>
            <p:nvPr/>
          </p:nvGrpSpPr>
          <p:grpSpPr>
            <a:xfrm>
              <a:off x="1078544" y="1631832"/>
              <a:ext cx="809837" cy="1110884"/>
              <a:chOff x="611284" y="1141701"/>
              <a:chExt cx="809837" cy="1110884"/>
            </a:xfrm>
          </p:grpSpPr>
          <p:sp>
            <p:nvSpPr>
              <p:cNvPr id="14" name="文本框 13">
                <a:extLst>
                  <a:ext uri="{FF2B5EF4-FFF2-40B4-BE49-F238E27FC236}">
                    <a16:creationId xmlns:a16="http://schemas.microsoft.com/office/drawing/2014/main" id="{2C6C7249-E9E0-40F2-998D-0C145A9C4531}"/>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15" name="组合 14">
                <a:extLst>
                  <a:ext uri="{FF2B5EF4-FFF2-40B4-BE49-F238E27FC236}">
                    <a16:creationId xmlns:a16="http://schemas.microsoft.com/office/drawing/2014/main" id="{67A67440-E3DE-4426-AEB9-6CAEE7CE1A7A}"/>
                  </a:ext>
                </a:extLst>
              </p:cNvPr>
              <p:cNvGrpSpPr/>
              <p:nvPr/>
            </p:nvGrpSpPr>
            <p:grpSpPr>
              <a:xfrm rot="11641273">
                <a:off x="1059914" y="1141701"/>
                <a:ext cx="265018" cy="1110884"/>
                <a:chOff x="415466" y="937551"/>
                <a:chExt cx="1210134" cy="5072555"/>
              </a:xfrm>
            </p:grpSpPr>
            <p:cxnSp>
              <p:nvCxnSpPr>
                <p:cNvPr id="16" name="直接连接符 15">
                  <a:extLst>
                    <a:ext uri="{FF2B5EF4-FFF2-40B4-BE49-F238E27FC236}">
                      <a16:creationId xmlns:a16="http://schemas.microsoft.com/office/drawing/2014/main" id="{29E4096F-B1DE-4ED9-B2C7-870ED299B892}"/>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矩形 16">
                  <a:extLst>
                    <a:ext uri="{FF2B5EF4-FFF2-40B4-BE49-F238E27FC236}">
                      <a16:creationId xmlns:a16="http://schemas.microsoft.com/office/drawing/2014/main" id="{1D9A59A5-DF8F-457C-AAF5-62BD988E9951}"/>
                    </a:ext>
                  </a:extLst>
                </p:cNvPr>
                <p:cNvSpPr/>
                <p:nvPr/>
              </p:nvSpPr>
              <p:spPr>
                <a:xfrm rot="865294">
                  <a:off x="415466" y="937551"/>
                  <a:ext cx="719665" cy="5072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2" name="矩形 11">
              <a:extLst>
                <a:ext uri="{FF2B5EF4-FFF2-40B4-BE49-F238E27FC236}">
                  <a16:creationId xmlns:a16="http://schemas.microsoft.com/office/drawing/2014/main" id="{DBB1F538-8A52-4419-812F-47DACD3D343F}"/>
                </a:ext>
              </a:extLst>
            </p:cNvPr>
            <p:cNvSpPr/>
            <p:nvPr/>
          </p:nvSpPr>
          <p:spPr>
            <a:xfrm>
              <a:off x="1979607" y="1577390"/>
              <a:ext cx="800219"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挂起</a:t>
              </a:r>
            </a:p>
          </p:txBody>
        </p:sp>
        <p:sp>
          <p:nvSpPr>
            <p:cNvPr id="13" name="矩形 12">
              <a:extLst>
                <a:ext uri="{FF2B5EF4-FFF2-40B4-BE49-F238E27FC236}">
                  <a16:creationId xmlns:a16="http://schemas.microsoft.com/office/drawing/2014/main" id="{B7E1A73A-FB03-47A0-9D87-40BAFF1D30FF}"/>
                </a:ext>
              </a:extLst>
            </p:cNvPr>
            <p:cNvSpPr/>
            <p:nvPr/>
          </p:nvSpPr>
          <p:spPr>
            <a:xfrm>
              <a:off x="2177360" y="2081648"/>
              <a:ext cx="9516533" cy="4744569"/>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进程从内存到外存</a:t>
              </a:r>
              <a:endParaRPr lang="en-US" altLang="zh-CN" b="1" dirty="0"/>
            </a:p>
            <a:p>
              <a:pPr marL="285750" indent="-285750">
                <a:lnSpc>
                  <a:spcPct val="120000"/>
                </a:lnSpc>
                <a:spcBef>
                  <a:spcPts val="600"/>
                </a:spcBef>
                <a:buFont typeface="Arial" panose="020B0604020202020204" pitchFamily="34" charset="0"/>
                <a:buChar char="•"/>
              </a:pPr>
              <a:r>
                <a:rPr lang="zh-CN" altLang="en-US" b="1" dirty="0"/>
                <a:t>就绪挂起：从活动就绪到静止就绪。</a:t>
              </a:r>
              <a:endParaRPr lang="en-US" altLang="zh-CN" b="1" dirty="0"/>
            </a:p>
            <a:p>
              <a:pPr marL="742939" lvl="1" indent="-285750">
                <a:lnSpc>
                  <a:spcPct val="120000"/>
                </a:lnSpc>
                <a:spcBef>
                  <a:spcPts val="600"/>
                </a:spcBef>
                <a:buFont typeface="Arial" panose="020B0604020202020204" pitchFamily="34" charset="0"/>
                <a:buChar char="•"/>
              </a:pPr>
              <a:r>
                <a:rPr lang="zh-CN" altLang="en-US" b="1" dirty="0"/>
                <a:t>高优先级阻塞程序</a:t>
              </a:r>
              <a:r>
                <a:rPr lang="en-US" altLang="zh-CN" b="1" dirty="0"/>
                <a:t> &gt; </a:t>
              </a:r>
              <a:r>
                <a:rPr lang="zh-CN" altLang="en-US" b="1" dirty="0"/>
                <a:t>低优先级就绪程序，挂起低优先级进程</a:t>
              </a:r>
              <a:endParaRPr lang="en-US" altLang="zh-CN" b="1" dirty="0"/>
            </a:p>
            <a:p>
              <a:pPr marL="285750" indent="-285750">
                <a:lnSpc>
                  <a:spcPct val="120000"/>
                </a:lnSpc>
                <a:spcBef>
                  <a:spcPts val="600"/>
                </a:spcBef>
                <a:buFont typeface="Arial" panose="020B0604020202020204" pitchFamily="34" charset="0"/>
                <a:buChar char="•"/>
              </a:pPr>
              <a:r>
                <a:rPr lang="zh-CN" altLang="en-US" b="1" dirty="0"/>
                <a:t>阻塞挂起：从活动阻塞到静止阻塞。</a:t>
              </a:r>
              <a:endParaRPr lang="en-US" altLang="zh-CN" b="1" dirty="0"/>
            </a:p>
            <a:p>
              <a:pPr marL="742939" lvl="1" indent="-285750">
                <a:lnSpc>
                  <a:spcPct val="120000"/>
                </a:lnSpc>
                <a:spcBef>
                  <a:spcPts val="600"/>
                </a:spcBef>
                <a:buFont typeface="Arial" panose="020B0604020202020204" pitchFamily="34" charset="0"/>
                <a:buChar char="•"/>
              </a:pPr>
              <a:r>
                <a:rPr lang="zh-CN" altLang="en-US" b="1" dirty="0"/>
                <a:t>无程序处于就绪状态，或者就绪进程要求更多内存资源时，挂起阻塞进程，以提交新进程或者运行就绪进程。</a:t>
              </a:r>
              <a:endParaRPr lang="en-US" altLang="zh-CN" b="1" dirty="0"/>
            </a:p>
            <a:p>
              <a:pPr marL="285750" indent="-285750">
                <a:lnSpc>
                  <a:spcPct val="120000"/>
                </a:lnSpc>
                <a:spcBef>
                  <a:spcPts val="600"/>
                </a:spcBef>
                <a:buFont typeface="Arial" panose="020B0604020202020204" pitchFamily="34" charset="0"/>
                <a:buChar char="•"/>
              </a:pPr>
              <a:r>
                <a:rPr lang="zh-CN" altLang="en-US" b="1" dirty="0"/>
                <a:t>从运行到就绪挂起：</a:t>
              </a:r>
              <a:endParaRPr lang="en-US" altLang="zh-CN" b="1" dirty="0"/>
            </a:p>
            <a:p>
              <a:pPr marL="742939" lvl="1" indent="-285750">
                <a:lnSpc>
                  <a:spcPct val="120000"/>
                </a:lnSpc>
                <a:spcBef>
                  <a:spcPts val="600"/>
                </a:spcBef>
                <a:buFont typeface="Arial" panose="020B0604020202020204" pitchFamily="34" charset="0"/>
                <a:buChar char="•"/>
              </a:pPr>
              <a:r>
                <a:rPr lang="zh-CN" altLang="en-US" b="1" dirty="0"/>
                <a:t>对于抢占式系统，当有高优先级阻塞进程因事件出现而进入就绪挂起时，系统可能会把运行进程转到就绪挂起状态。</a:t>
              </a:r>
              <a:endParaRPr lang="en-US" altLang="zh-CN" b="1" dirty="0"/>
            </a:p>
            <a:p>
              <a:pPr marL="1200127" lvl="2" indent="-285750">
                <a:lnSpc>
                  <a:spcPct val="120000"/>
                </a:lnSpc>
                <a:spcBef>
                  <a:spcPts val="600"/>
                </a:spcBef>
                <a:buFont typeface="Arial" panose="020B0604020202020204" pitchFamily="34" charset="0"/>
                <a:buChar char="•"/>
              </a:pPr>
              <a:r>
                <a:rPr lang="zh-CN" altLang="en-US" b="1" dirty="0"/>
                <a:t>执行的进程暂停</a:t>
              </a:r>
              <a:endParaRPr lang="en-US" altLang="zh-CN" b="1" dirty="0"/>
            </a:p>
            <a:p>
              <a:pPr marL="1200127" lvl="2" indent="-285750">
                <a:lnSpc>
                  <a:spcPct val="120000"/>
                </a:lnSpc>
                <a:spcBef>
                  <a:spcPts val="600"/>
                </a:spcBef>
                <a:buFont typeface="Arial" panose="020B0604020202020204" pitchFamily="34" charset="0"/>
                <a:buChar char="•"/>
              </a:pPr>
              <a:r>
                <a:rPr lang="zh-CN" altLang="en-US" b="1" dirty="0"/>
                <a:t>就绪的进程不再调度</a:t>
              </a:r>
              <a:endParaRPr lang="en-US" altLang="zh-CN" b="1" dirty="0"/>
            </a:p>
            <a:p>
              <a:pPr marL="1200127" lvl="2" indent="-285750">
                <a:lnSpc>
                  <a:spcPct val="120000"/>
                </a:lnSpc>
                <a:spcBef>
                  <a:spcPts val="600"/>
                </a:spcBef>
                <a:buFont typeface="Arial" panose="020B0604020202020204" pitchFamily="34" charset="0"/>
                <a:buChar char="•"/>
              </a:pPr>
              <a:r>
                <a:rPr lang="zh-CN" altLang="en-US" b="1" dirty="0"/>
                <a:t>阻塞的进程即使事件出现也不调度</a:t>
              </a:r>
              <a:endParaRPr lang="en-US" altLang="zh-CN" b="1" dirty="0"/>
            </a:p>
          </p:txBody>
        </p:sp>
      </p:grpSp>
    </p:spTree>
    <p:extLst>
      <p:ext uri="{BB962C8B-B14F-4D97-AF65-F5344CB8AC3E}">
        <p14:creationId xmlns:p14="http://schemas.microsoft.com/office/powerpoint/2010/main" val="3907822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square" rtlCol="0">
            <a:spAutoFit/>
          </a:bodyPr>
          <a:lstStyle/>
          <a:p>
            <a:pPr algn="ctr"/>
            <a:r>
              <a:rPr lang="en-US" altLang="zh-CN" dirty="0">
                <a:solidFill>
                  <a:schemeClr val="bg1"/>
                </a:solidFill>
              </a:rPr>
              <a:t>02 </a:t>
            </a:r>
            <a:r>
              <a:rPr lang="zh-CN" altLang="en-US" dirty="0">
                <a:solidFill>
                  <a:schemeClr val="bg1"/>
                </a:solidFill>
              </a:rPr>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p:spPr>
        <p:txBody>
          <a:bodyPr/>
          <a:lstStyle/>
          <a:p>
            <a:pPr algn="ctr"/>
            <a:r>
              <a:rPr lang="en-US" altLang="zh-CN" sz="2000" dirty="0"/>
              <a:t>03 </a:t>
            </a:r>
            <a:r>
              <a:rPr lang="zh-CN" altLang="en-US" sz="2000"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p:spPr>
        <p:txBody>
          <a:bodyPr/>
          <a:lstStyle/>
          <a:p>
            <a:pPr algn="ctr"/>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570208" cy="461665"/>
          </a:xfrm>
          <a:prstGeom prst="rect">
            <a:avLst/>
          </a:prstGeom>
          <a:noFill/>
        </p:spPr>
        <p:txBody>
          <a:bodyPr wrap="none" rtlCol="0">
            <a:spAutoFit/>
          </a:bodyPr>
          <a:lstStyle/>
          <a:p>
            <a:r>
              <a:rPr lang="zh-CN" altLang="en-US" sz="2400" b="1" dirty="0">
                <a:solidFill>
                  <a:srgbClr val="FF0000"/>
                </a:solidFill>
              </a:rPr>
              <a:t>状态转换（活动与静止）</a:t>
            </a:r>
          </a:p>
        </p:txBody>
      </p:sp>
      <p:grpSp>
        <p:nvGrpSpPr>
          <p:cNvPr id="10" name="组合 9">
            <a:extLst>
              <a:ext uri="{FF2B5EF4-FFF2-40B4-BE49-F238E27FC236}">
                <a16:creationId xmlns:a16="http://schemas.microsoft.com/office/drawing/2014/main" id="{377EF575-D795-4869-B9E6-358170D1BB3E}"/>
              </a:ext>
            </a:extLst>
          </p:cNvPr>
          <p:cNvGrpSpPr/>
          <p:nvPr/>
        </p:nvGrpSpPr>
        <p:grpSpPr>
          <a:xfrm>
            <a:off x="1044021" y="1756877"/>
            <a:ext cx="10615349" cy="2353354"/>
            <a:chOff x="1078544" y="1577390"/>
            <a:chExt cx="10615349" cy="2353354"/>
          </a:xfrm>
        </p:grpSpPr>
        <p:grpSp>
          <p:nvGrpSpPr>
            <p:cNvPr id="11" name="组合 10">
              <a:extLst>
                <a:ext uri="{FF2B5EF4-FFF2-40B4-BE49-F238E27FC236}">
                  <a16:creationId xmlns:a16="http://schemas.microsoft.com/office/drawing/2014/main" id="{B6472AFB-F816-473F-B06B-53EC3C9032C2}"/>
                </a:ext>
              </a:extLst>
            </p:cNvPr>
            <p:cNvGrpSpPr/>
            <p:nvPr/>
          </p:nvGrpSpPr>
          <p:grpSpPr>
            <a:xfrm>
              <a:off x="1078544" y="1631832"/>
              <a:ext cx="809837" cy="1110884"/>
              <a:chOff x="611284" y="1141701"/>
              <a:chExt cx="809837" cy="1110884"/>
            </a:xfrm>
          </p:grpSpPr>
          <p:sp>
            <p:nvSpPr>
              <p:cNvPr id="14" name="文本框 13">
                <a:extLst>
                  <a:ext uri="{FF2B5EF4-FFF2-40B4-BE49-F238E27FC236}">
                    <a16:creationId xmlns:a16="http://schemas.microsoft.com/office/drawing/2014/main" id="{2C6C7249-E9E0-40F2-998D-0C145A9C4531}"/>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15" name="组合 14">
                <a:extLst>
                  <a:ext uri="{FF2B5EF4-FFF2-40B4-BE49-F238E27FC236}">
                    <a16:creationId xmlns:a16="http://schemas.microsoft.com/office/drawing/2014/main" id="{67A67440-E3DE-4426-AEB9-6CAEE7CE1A7A}"/>
                  </a:ext>
                </a:extLst>
              </p:cNvPr>
              <p:cNvGrpSpPr/>
              <p:nvPr/>
            </p:nvGrpSpPr>
            <p:grpSpPr>
              <a:xfrm rot="11641273">
                <a:off x="1059914" y="1141701"/>
                <a:ext cx="265018" cy="1110884"/>
                <a:chOff x="415466" y="937551"/>
                <a:chExt cx="1210134" cy="5072555"/>
              </a:xfrm>
            </p:grpSpPr>
            <p:cxnSp>
              <p:nvCxnSpPr>
                <p:cNvPr id="16" name="直接连接符 15">
                  <a:extLst>
                    <a:ext uri="{FF2B5EF4-FFF2-40B4-BE49-F238E27FC236}">
                      <a16:creationId xmlns:a16="http://schemas.microsoft.com/office/drawing/2014/main" id="{29E4096F-B1DE-4ED9-B2C7-870ED299B892}"/>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矩形 16">
                  <a:extLst>
                    <a:ext uri="{FF2B5EF4-FFF2-40B4-BE49-F238E27FC236}">
                      <a16:creationId xmlns:a16="http://schemas.microsoft.com/office/drawing/2014/main" id="{1D9A59A5-DF8F-457C-AAF5-62BD988E9951}"/>
                    </a:ext>
                  </a:extLst>
                </p:cNvPr>
                <p:cNvSpPr/>
                <p:nvPr/>
              </p:nvSpPr>
              <p:spPr>
                <a:xfrm rot="865294">
                  <a:off x="415466" y="937551"/>
                  <a:ext cx="719665" cy="5072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2" name="矩形 11">
              <a:extLst>
                <a:ext uri="{FF2B5EF4-FFF2-40B4-BE49-F238E27FC236}">
                  <a16:creationId xmlns:a16="http://schemas.microsoft.com/office/drawing/2014/main" id="{DBB1F538-8A52-4419-812F-47DACD3D343F}"/>
                </a:ext>
              </a:extLst>
            </p:cNvPr>
            <p:cNvSpPr/>
            <p:nvPr/>
          </p:nvSpPr>
          <p:spPr>
            <a:xfrm>
              <a:off x="1979607" y="1577390"/>
              <a:ext cx="800219"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激活</a:t>
              </a:r>
            </a:p>
          </p:txBody>
        </p:sp>
        <p:sp>
          <p:nvSpPr>
            <p:cNvPr id="13" name="矩形 12">
              <a:extLst>
                <a:ext uri="{FF2B5EF4-FFF2-40B4-BE49-F238E27FC236}">
                  <a16:creationId xmlns:a16="http://schemas.microsoft.com/office/drawing/2014/main" id="{B7E1A73A-FB03-47A0-9D87-40BAFF1D30FF}"/>
                </a:ext>
              </a:extLst>
            </p:cNvPr>
            <p:cNvSpPr/>
            <p:nvPr/>
          </p:nvSpPr>
          <p:spPr>
            <a:xfrm>
              <a:off x="2177360" y="2081648"/>
              <a:ext cx="9516533" cy="1849096"/>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t>进程从外存到内存</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就绪激活：从静止就绪到活动就绪。</a:t>
              </a:r>
              <a:endParaRPr lang="en-US" altLang="zh-CN" sz="1600" b="1" dirty="0"/>
            </a:p>
            <a:p>
              <a:pPr marL="742939" lvl="1" indent="-285750">
                <a:lnSpc>
                  <a:spcPct val="120000"/>
                </a:lnSpc>
                <a:spcBef>
                  <a:spcPts val="600"/>
                </a:spcBef>
                <a:buFont typeface="Arial" panose="020B0604020202020204" pitchFamily="34" charset="0"/>
                <a:buChar char="•"/>
              </a:pPr>
              <a:r>
                <a:rPr lang="zh-CN" altLang="en-US" sz="1600" b="1" dirty="0"/>
                <a:t>没有就绪进程或静止就绪进程的优先级高于就绪进程</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阻塞激活：从静止阻塞到活动阻塞。</a:t>
              </a:r>
              <a:endParaRPr lang="en-US" altLang="zh-CN" sz="1600" b="1" dirty="0"/>
            </a:p>
            <a:p>
              <a:pPr marL="742939" lvl="1" indent="-285750">
                <a:lnSpc>
                  <a:spcPct val="120000"/>
                </a:lnSpc>
                <a:spcBef>
                  <a:spcPts val="600"/>
                </a:spcBef>
                <a:buFont typeface="Arial" panose="020B0604020202020204" pitchFamily="34" charset="0"/>
                <a:buChar char="•"/>
              </a:pPr>
              <a:r>
                <a:rPr lang="zh-CN" altLang="en-US" sz="1600" b="1" dirty="0"/>
                <a:t>当一个进程释放足够内存时，系统会把高优先级的静止阻塞激活</a:t>
              </a:r>
              <a:endParaRPr lang="en-US" altLang="zh-CN" sz="1600" b="1" dirty="0"/>
            </a:p>
          </p:txBody>
        </p:sp>
      </p:grpSp>
      <p:grpSp>
        <p:nvGrpSpPr>
          <p:cNvPr id="18" name="组合 17">
            <a:extLst>
              <a:ext uri="{FF2B5EF4-FFF2-40B4-BE49-F238E27FC236}">
                <a16:creationId xmlns:a16="http://schemas.microsoft.com/office/drawing/2014/main" id="{45D32C57-B66B-484B-A271-99A09F7F6D5A}"/>
              </a:ext>
            </a:extLst>
          </p:cNvPr>
          <p:cNvGrpSpPr/>
          <p:nvPr/>
        </p:nvGrpSpPr>
        <p:grpSpPr>
          <a:xfrm>
            <a:off x="1084255" y="4233377"/>
            <a:ext cx="10615349" cy="1608535"/>
            <a:chOff x="1078544" y="1577390"/>
            <a:chExt cx="10615349" cy="1608535"/>
          </a:xfrm>
        </p:grpSpPr>
        <p:grpSp>
          <p:nvGrpSpPr>
            <p:cNvPr id="19" name="组合 18">
              <a:extLst>
                <a:ext uri="{FF2B5EF4-FFF2-40B4-BE49-F238E27FC236}">
                  <a16:creationId xmlns:a16="http://schemas.microsoft.com/office/drawing/2014/main" id="{D615C7E5-BD11-4469-A599-2A3E7CD1B37E}"/>
                </a:ext>
              </a:extLst>
            </p:cNvPr>
            <p:cNvGrpSpPr/>
            <p:nvPr/>
          </p:nvGrpSpPr>
          <p:grpSpPr>
            <a:xfrm>
              <a:off x="1078544" y="1631832"/>
              <a:ext cx="809837" cy="1110884"/>
              <a:chOff x="611284" y="1141701"/>
              <a:chExt cx="809837" cy="1110884"/>
            </a:xfrm>
          </p:grpSpPr>
          <p:sp>
            <p:nvSpPr>
              <p:cNvPr id="22" name="文本框 21">
                <a:extLst>
                  <a:ext uri="{FF2B5EF4-FFF2-40B4-BE49-F238E27FC236}">
                    <a16:creationId xmlns:a16="http://schemas.microsoft.com/office/drawing/2014/main" id="{976667F3-8B06-408B-9EFA-9B59FB03F3AB}"/>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23" name="组合 22">
                <a:extLst>
                  <a:ext uri="{FF2B5EF4-FFF2-40B4-BE49-F238E27FC236}">
                    <a16:creationId xmlns:a16="http://schemas.microsoft.com/office/drawing/2014/main" id="{01F633E8-ADF6-4066-84B1-C4EF921AC9E0}"/>
                  </a:ext>
                </a:extLst>
              </p:cNvPr>
              <p:cNvGrpSpPr/>
              <p:nvPr/>
            </p:nvGrpSpPr>
            <p:grpSpPr>
              <a:xfrm rot="11641273">
                <a:off x="1059914" y="1141701"/>
                <a:ext cx="265018" cy="1110884"/>
                <a:chOff x="415466" y="937551"/>
                <a:chExt cx="1210134" cy="5072555"/>
              </a:xfrm>
            </p:grpSpPr>
            <p:cxnSp>
              <p:nvCxnSpPr>
                <p:cNvPr id="24" name="直接连接符 23">
                  <a:extLst>
                    <a:ext uri="{FF2B5EF4-FFF2-40B4-BE49-F238E27FC236}">
                      <a16:creationId xmlns:a16="http://schemas.microsoft.com/office/drawing/2014/main" id="{AAFAD1DC-B307-4806-A479-D6F78084C1CF}"/>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矩形 24">
                  <a:extLst>
                    <a:ext uri="{FF2B5EF4-FFF2-40B4-BE49-F238E27FC236}">
                      <a16:creationId xmlns:a16="http://schemas.microsoft.com/office/drawing/2014/main" id="{9F546375-0157-443F-B433-CF6F1E184A33}"/>
                    </a:ext>
                  </a:extLst>
                </p:cNvPr>
                <p:cNvSpPr/>
                <p:nvPr/>
              </p:nvSpPr>
              <p:spPr>
                <a:xfrm rot="865294">
                  <a:off x="415466" y="937551"/>
                  <a:ext cx="719665" cy="5072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20" name="矩形 19">
              <a:extLst>
                <a:ext uri="{FF2B5EF4-FFF2-40B4-BE49-F238E27FC236}">
                  <a16:creationId xmlns:a16="http://schemas.microsoft.com/office/drawing/2014/main" id="{691D4406-EFA1-4A8C-B09C-3969A5591849}"/>
                </a:ext>
              </a:extLst>
            </p:cNvPr>
            <p:cNvSpPr/>
            <p:nvPr/>
          </p:nvSpPr>
          <p:spPr>
            <a:xfrm>
              <a:off x="1979607" y="1577390"/>
              <a:ext cx="141577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事件出现</a:t>
              </a:r>
            </a:p>
          </p:txBody>
        </p:sp>
        <p:sp>
          <p:nvSpPr>
            <p:cNvPr id="21" name="矩形 20">
              <a:extLst>
                <a:ext uri="{FF2B5EF4-FFF2-40B4-BE49-F238E27FC236}">
                  <a16:creationId xmlns:a16="http://schemas.microsoft.com/office/drawing/2014/main" id="{1406C867-2563-448F-B362-B993F45D7E7B}"/>
                </a:ext>
              </a:extLst>
            </p:cNvPr>
            <p:cNvSpPr/>
            <p:nvPr/>
          </p:nvSpPr>
          <p:spPr>
            <a:xfrm>
              <a:off x="2177360" y="2081648"/>
              <a:ext cx="9516533" cy="110427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t>进程等待的事件出现，如操作完成，申请成功等</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阻塞到就绪：针对</a:t>
              </a:r>
              <a:r>
                <a:rPr lang="zh-CN" altLang="en-US" sz="1600" b="1" dirty="0">
                  <a:solidFill>
                    <a:srgbClr val="FF0000"/>
                  </a:solidFill>
                </a:rPr>
                <a:t>内存进程</a:t>
              </a:r>
              <a:r>
                <a:rPr lang="zh-CN" altLang="en-US" sz="1600" b="1" dirty="0"/>
                <a:t>的事件出现</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静止阻塞到静止就绪：针对</a:t>
              </a:r>
              <a:r>
                <a:rPr lang="zh-CN" altLang="en-US" sz="1600" b="1" dirty="0">
                  <a:solidFill>
                    <a:srgbClr val="FF0000"/>
                  </a:solidFill>
                </a:rPr>
                <a:t>外存进程</a:t>
              </a:r>
              <a:r>
                <a:rPr lang="zh-CN" altLang="en-US" sz="1600" b="1" dirty="0"/>
                <a:t>的事件出现</a:t>
              </a:r>
              <a:endParaRPr lang="en-US" altLang="zh-CN" sz="1600" b="1" dirty="0"/>
            </a:p>
          </p:txBody>
        </p:sp>
      </p:grpSp>
    </p:spTree>
    <p:extLst>
      <p:ext uri="{BB962C8B-B14F-4D97-AF65-F5344CB8AC3E}">
        <p14:creationId xmlns:p14="http://schemas.microsoft.com/office/powerpoint/2010/main" val="1283800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square" rtlCol="0">
            <a:spAutoFit/>
          </a:bodyPr>
          <a:lstStyle/>
          <a:p>
            <a:pPr algn="ctr"/>
            <a:r>
              <a:rPr lang="en-US" altLang="zh-CN" dirty="0">
                <a:solidFill>
                  <a:schemeClr val="bg1"/>
                </a:solidFill>
              </a:rPr>
              <a:t>02 </a:t>
            </a:r>
            <a:r>
              <a:rPr lang="zh-CN" altLang="en-US" dirty="0">
                <a:solidFill>
                  <a:schemeClr val="bg1"/>
                </a:solidFill>
              </a:rPr>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p:spPr>
        <p:txBody>
          <a:bodyPr/>
          <a:lstStyle/>
          <a:p>
            <a:pPr algn="ctr"/>
            <a:r>
              <a:rPr lang="en-US" altLang="zh-CN" sz="2000" dirty="0"/>
              <a:t>03 </a:t>
            </a:r>
            <a:r>
              <a:rPr lang="zh-CN" altLang="en-US" sz="2000"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p:spPr>
        <p:txBody>
          <a:bodyPr/>
          <a:lstStyle/>
          <a:p>
            <a:pPr algn="ctr"/>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588897" cy="461665"/>
          </a:xfrm>
          <a:prstGeom prst="rect">
            <a:avLst/>
          </a:prstGeom>
          <a:noFill/>
        </p:spPr>
        <p:txBody>
          <a:bodyPr wrap="none" rtlCol="0">
            <a:spAutoFit/>
          </a:bodyPr>
          <a:lstStyle/>
          <a:p>
            <a:r>
              <a:rPr lang="en-US" altLang="zh-CN" sz="2400" b="1" dirty="0">
                <a:solidFill>
                  <a:srgbClr val="FF0000"/>
                </a:solidFill>
              </a:rPr>
              <a:t>7</a:t>
            </a:r>
            <a:r>
              <a:rPr lang="zh-CN" altLang="en-US" sz="2400" b="1" dirty="0">
                <a:solidFill>
                  <a:srgbClr val="FF0000"/>
                </a:solidFill>
              </a:rPr>
              <a:t>状态转换</a:t>
            </a:r>
          </a:p>
        </p:txBody>
      </p:sp>
      <p:grpSp>
        <p:nvGrpSpPr>
          <p:cNvPr id="159" name="组合 158">
            <a:extLst>
              <a:ext uri="{FF2B5EF4-FFF2-40B4-BE49-F238E27FC236}">
                <a16:creationId xmlns:a16="http://schemas.microsoft.com/office/drawing/2014/main" id="{B08AD7EB-88A9-47F4-9557-B32E68687F27}"/>
              </a:ext>
            </a:extLst>
          </p:cNvPr>
          <p:cNvGrpSpPr/>
          <p:nvPr/>
        </p:nvGrpSpPr>
        <p:grpSpPr>
          <a:xfrm>
            <a:off x="1084255" y="1539651"/>
            <a:ext cx="9544654" cy="4706666"/>
            <a:chOff x="1084255" y="1539651"/>
            <a:chExt cx="9544654" cy="4706666"/>
          </a:xfrm>
        </p:grpSpPr>
        <p:sp>
          <p:nvSpPr>
            <p:cNvPr id="27" name="椭圆 26">
              <a:extLst>
                <a:ext uri="{FF2B5EF4-FFF2-40B4-BE49-F238E27FC236}">
                  <a16:creationId xmlns:a16="http://schemas.microsoft.com/office/drawing/2014/main" id="{C88E4F20-953E-4D0C-8221-65A90C8B8566}"/>
                </a:ext>
              </a:extLst>
            </p:cNvPr>
            <p:cNvSpPr/>
            <p:nvPr/>
          </p:nvSpPr>
          <p:spPr>
            <a:xfrm>
              <a:off x="1084255" y="2458858"/>
              <a:ext cx="1192220" cy="533400"/>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t>创建</a:t>
              </a:r>
            </a:p>
          </p:txBody>
        </p:sp>
        <p:sp>
          <p:nvSpPr>
            <p:cNvPr id="28" name="椭圆 27">
              <a:extLst>
                <a:ext uri="{FF2B5EF4-FFF2-40B4-BE49-F238E27FC236}">
                  <a16:creationId xmlns:a16="http://schemas.microsoft.com/office/drawing/2014/main" id="{24592708-05EF-479F-9831-08B3F3919CE2}"/>
                </a:ext>
              </a:extLst>
            </p:cNvPr>
            <p:cNvSpPr/>
            <p:nvPr/>
          </p:nvSpPr>
          <p:spPr>
            <a:xfrm>
              <a:off x="3468695" y="2458858"/>
              <a:ext cx="1192220" cy="533400"/>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t>活动就绪</a:t>
              </a:r>
            </a:p>
          </p:txBody>
        </p:sp>
        <p:sp>
          <p:nvSpPr>
            <p:cNvPr id="29" name="椭圆 28">
              <a:extLst>
                <a:ext uri="{FF2B5EF4-FFF2-40B4-BE49-F238E27FC236}">
                  <a16:creationId xmlns:a16="http://schemas.microsoft.com/office/drawing/2014/main" id="{F95D1867-8C80-49A5-9E3E-10A7F402FD4B}"/>
                </a:ext>
              </a:extLst>
            </p:cNvPr>
            <p:cNvSpPr/>
            <p:nvPr/>
          </p:nvSpPr>
          <p:spPr>
            <a:xfrm>
              <a:off x="6928081" y="2458858"/>
              <a:ext cx="1192220" cy="533400"/>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t>运行</a:t>
              </a:r>
            </a:p>
          </p:txBody>
        </p:sp>
        <p:sp>
          <p:nvSpPr>
            <p:cNvPr id="30" name="椭圆 29">
              <a:extLst>
                <a:ext uri="{FF2B5EF4-FFF2-40B4-BE49-F238E27FC236}">
                  <a16:creationId xmlns:a16="http://schemas.microsoft.com/office/drawing/2014/main" id="{393DE901-4BAB-4B77-9B17-4E962A44B095}"/>
                </a:ext>
              </a:extLst>
            </p:cNvPr>
            <p:cNvSpPr/>
            <p:nvPr/>
          </p:nvSpPr>
          <p:spPr>
            <a:xfrm>
              <a:off x="5204737" y="3725683"/>
              <a:ext cx="1192220" cy="533400"/>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t>活动阻塞</a:t>
              </a:r>
            </a:p>
          </p:txBody>
        </p:sp>
        <p:sp>
          <p:nvSpPr>
            <p:cNvPr id="31" name="椭圆 30">
              <a:extLst>
                <a:ext uri="{FF2B5EF4-FFF2-40B4-BE49-F238E27FC236}">
                  <a16:creationId xmlns:a16="http://schemas.microsoft.com/office/drawing/2014/main" id="{B40CF178-EE28-40E8-ACF1-D666963421DF}"/>
                </a:ext>
              </a:extLst>
            </p:cNvPr>
            <p:cNvSpPr/>
            <p:nvPr/>
          </p:nvSpPr>
          <p:spPr>
            <a:xfrm>
              <a:off x="9436689" y="2458858"/>
              <a:ext cx="1192220" cy="533400"/>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t>结束</a:t>
              </a:r>
            </a:p>
          </p:txBody>
        </p:sp>
        <p:cxnSp>
          <p:nvCxnSpPr>
            <p:cNvPr id="32" name="直接箭头连接符 31">
              <a:extLst>
                <a:ext uri="{FF2B5EF4-FFF2-40B4-BE49-F238E27FC236}">
                  <a16:creationId xmlns:a16="http://schemas.microsoft.com/office/drawing/2014/main" id="{E3F9C84F-3BF6-42B6-935B-ECD0F8AADA7D}"/>
                </a:ext>
              </a:extLst>
            </p:cNvPr>
            <p:cNvCxnSpPr>
              <a:stCxn id="27" idx="6"/>
              <a:endCxn id="28" idx="2"/>
            </p:cNvCxnSpPr>
            <p:nvPr/>
          </p:nvCxnSpPr>
          <p:spPr>
            <a:xfrm>
              <a:off x="2276475" y="2725558"/>
              <a:ext cx="1192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连接符: 曲线 32">
              <a:extLst>
                <a:ext uri="{FF2B5EF4-FFF2-40B4-BE49-F238E27FC236}">
                  <a16:creationId xmlns:a16="http://schemas.microsoft.com/office/drawing/2014/main" id="{9B30F3D8-4BDA-4BDC-8A06-DBEA0D872C83}"/>
                </a:ext>
              </a:extLst>
            </p:cNvPr>
            <p:cNvCxnSpPr>
              <a:cxnSpLocks/>
              <a:stCxn id="28" idx="7"/>
              <a:endCxn id="29" idx="1"/>
            </p:cNvCxnSpPr>
            <p:nvPr/>
          </p:nvCxnSpPr>
          <p:spPr>
            <a:xfrm rot="5400000" flipH="1" flipV="1">
              <a:off x="5794498" y="1228793"/>
              <a:ext cx="12700" cy="2616360"/>
            </a:xfrm>
            <a:prstGeom prst="curvedConnector3">
              <a:avLst>
                <a:gd name="adj1" fmla="val 4065079"/>
              </a:avLst>
            </a:prstGeom>
            <a:ln>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a:extLst>
                <a:ext uri="{FF2B5EF4-FFF2-40B4-BE49-F238E27FC236}">
                  <a16:creationId xmlns:a16="http://schemas.microsoft.com/office/drawing/2014/main" id="{2CE7D520-6067-461C-9201-DA93C31227E5}"/>
                </a:ext>
              </a:extLst>
            </p:cNvPr>
            <p:cNvCxnSpPr>
              <a:cxnSpLocks/>
              <a:stCxn id="30" idx="1"/>
              <a:endCxn id="28" idx="5"/>
            </p:cNvCxnSpPr>
            <p:nvPr/>
          </p:nvCxnSpPr>
          <p:spPr>
            <a:xfrm flipH="1" flipV="1">
              <a:off x="4486318" y="2914143"/>
              <a:ext cx="893016" cy="8896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直接箭头连接符 35">
              <a:extLst>
                <a:ext uri="{FF2B5EF4-FFF2-40B4-BE49-F238E27FC236}">
                  <a16:creationId xmlns:a16="http://schemas.microsoft.com/office/drawing/2014/main" id="{E138B6B5-236D-40F3-BB39-4D516A4DF044}"/>
                </a:ext>
              </a:extLst>
            </p:cNvPr>
            <p:cNvCxnSpPr>
              <a:cxnSpLocks/>
              <a:stCxn id="29" idx="3"/>
              <a:endCxn id="30" idx="7"/>
            </p:cNvCxnSpPr>
            <p:nvPr/>
          </p:nvCxnSpPr>
          <p:spPr>
            <a:xfrm flipH="1">
              <a:off x="6222360" y="2914143"/>
              <a:ext cx="880318" cy="8896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直接箭头连接符 36">
              <a:extLst>
                <a:ext uri="{FF2B5EF4-FFF2-40B4-BE49-F238E27FC236}">
                  <a16:creationId xmlns:a16="http://schemas.microsoft.com/office/drawing/2014/main" id="{39687A15-3B77-4D82-833D-3BF0F6995DE7}"/>
                </a:ext>
              </a:extLst>
            </p:cNvPr>
            <p:cNvCxnSpPr>
              <a:stCxn id="29" idx="6"/>
              <a:endCxn id="31" idx="2"/>
            </p:cNvCxnSpPr>
            <p:nvPr/>
          </p:nvCxnSpPr>
          <p:spPr>
            <a:xfrm>
              <a:off x="8120301" y="2725558"/>
              <a:ext cx="131638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文本框 37">
              <a:extLst>
                <a:ext uri="{FF2B5EF4-FFF2-40B4-BE49-F238E27FC236}">
                  <a16:creationId xmlns:a16="http://schemas.microsoft.com/office/drawing/2014/main" id="{CD9CCBE6-6751-42EA-85E1-A836309A3253}"/>
                </a:ext>
              </a:extLst>
            </p:cNvPr>
            <p:cNvSpPr txBox="1"/>
            <p:nvPr/>
          </p:nvSpPr>
          <p:spPr>
            <a:xfrm>
              <a:off x="2487190" y="2288707"/>
              <a:ext cx="646331" cy="873701"/>
            </a:xfrm>
            <a:prstGeom prst="rect">
              <a:avLst/>
            </a:prstGeom>
            <a:noFill/>
          </p:spPr>
          <p:txBody>
            <a:bodyPr wrap="none" rtlCol="0">
              <a:spAutoFit/>
            </a:bodyPr>
            <a:lstStyle/>
            <a:p>
              <a:pPr algn="l">
                <a:lnSpc>
                  <a:spcPct val="150000"/>
                </a:lnSpc>
              </a:pPr>
              <a:r>
                <a:rPr lang="en-US" altLang="zh-CN" b="1" dirty="0"/>
                <a:t>PCB</a:t>
              </a:r>
            </a:p>
            <a:p>
              <a:pPr algn="l">
                <a:lnSpc>
                  <a:spcPct val="150000"/>
                </a:lnSpc>
              </a:pPr>
              <a:r>
                <a:rPr lang="zh-CN" altLang="en-US" b="1" dirty="0"/>
                <a:t>资源</a:t>
              </a:r>
            </a:p>
          </p:txBody>
        </p:sp>
        <p:sp>
          <p:nvSpPr>
            <p:cNvPr id="39" name="文本框 38">
              <a:extLst>
                <a:ext uri="{FF2B5EF4-FFF2-40B4-BE49-F238E27FC236}">
                  <a16:creationId xmlns:a16="http://schemas.microsoft.com/office/drawing/2014/main" id="{1836EF1B-336A-482A-BF9D-A09FD9FA1043}"/>
                </a:ext>
              </a:extLst>
            </p:cNvPr>
            <p:cNvSpPr txBox="1"/>
            <p:nvPr/>
          </p:nvSpPr>
          <p:spPr>
            <a:xfrm>
              <a:off x="5366911" y="1539651"/>
              <a:ext cx="646331" cy="458202"/>
            </a:xfrm>
            <a:prstGeom prst="rect">
              <a:avLst/>
            </a:prstGeom>
            <a:noFill/>
          </p:spPr>
          <p:txBody>
            <a:bodyPr wrap="none" rtlCol="0">
              <a:spAutoFit/>
            </a:bodyPr>
            <a:lstStyle/>
            <a:p>
              <a:pPr algn="l">
                <a:lnSpc>
                  <a:spcPct val="150000"/>
                </a:lnSpc>
              </a:pPr>
              <a:r>
                <a:rPr lang="zh-CN" altLang="en-US" b="1" dirty="0"/>
                <a:t>调度</a:t>
              </a:r>
            </a:p>
          </p:txBody>
        </p:sp>
        <p:sp>
          <p:nvSpPr>
            <p:cNvPr id="40" name="文本框 39">
              <a:extLst>
                <a:ext uri="{FF2B5EF4-FFF2-40B4-BE49-F238E27FC236}">
                  <a16:creationId xmlns:a16="http://schemas.microsoft.com/office/drawing/2014/main" id="{E3909AF6-5487-4EE0-8E0A-0CF742458E0C}"/>
                </a:ext>
              </a:extLst>
            </p:cNvPr>
            <p:cNvSpPr txBox="1"/>
            <p:nvPr/>
          </p:nvSpPr>
          <p:spPr>
            <a:xfrm>
              <a:off x="5016561" y="2354815"/>
              <a:ext cx="1800493" cy="458202"/>
            </a:xfrm>
            <a:prstGeom prst="rect">
              <a:avLst/>
            </a:prstGeom>
            <a:noFill/>
          </p:spPr>
          <p:txBody>
            <a:bodyPr wrap="none" rtlCol="0">
              <a:spAutoFit/>
            </a:bodyPr>
            <a:lstStyle/>
            <a:p>
              <a:pPr algn="l">
                <a:lnSpc>
                  <a:spcPct val="150000"/>
                </a:lnSpc>
              </a:pPr>
              <a:r>
                <a:rPr lang="zh-CN" altLang="en-US" b="1" dirty="0"/>
                <a:t>时间到、被强占</a:t>
              </a:r>
            </a:p>
          </p:txBody>
        </p:sp>
        <p:sp>
          <p:nvSpPr>
            <p:cNvPr id="41" name="文本框 40">
              <a:extLst>
                <a:ext uri="{FF2B5EF4-FFF2-40B4-BE49-F238E27FC236}">
                  <a16:creationId xmlns:a16="http://schemas.microsoft.com/office/drawing/2014/main" id="{63170C7E-1D86-49F1-A4A5-89A53E773F76}"/>
                </a:ext>
              </a:extLst>
            </p:cNvPr>
            <p:cNvSpPr txBox="1"/>
            <p:nvPr/>
          </p:nvSpPr>
          <p:spPr>
            <a:xfrm>
              <a:off x="6196447" y="3070428"/>
              <a:ext cx="1192219" cy="458202"/>
            </a:xfrm>
            <a:prstGeom prst="rect">
              <a:avLst/>
            </a:prstGeom>
            <a:noFill/>
          </p:spPr>
          <p:txBody>
            <a:bodyPr wrap="square" rtlCol="0">
              <a:spAutoFit/>
            </a:bodyPr>
            <a:lstStyle/>
            <a:p>
              <a:pPr algn="l">
                <a:lnSpc>
                  <a:spcPct val="150000"/>
                </a:lnSpc>
              </a:pPr>
              <a:r>
                <a:rPr lang="zh-CN" altLang="en-US" b="1" dirty="0"/>
                <a:t>等待事件</a:t>
              </a:r>
            </a:p>
          </p:txBody>
        </p:sp>
        <p:sp>
          <p:nvSpPr>
            <p:cNvPr id="42" name="文本框 41">
              <a:extLst>
                <a:ext uri="{FF2B5EF4-FFF2-40B4-BE49-F238E27FC236}">
                  <a16:creationId xmlns:a16="http://schemas.microsoft.com/office/drawing/2014/main" id="{140292A3-8E47-4D71-910E-6149888FD797}"/>
                </a:ext>
              </a:extLst>
            </p:cNvPr>
            <p:cNvSpPr txBox="1"/>
            <p:nvPr/>
          </p:nvSpPr>
          <p:spPr>
            <a:xfrm>
              <a:off x="4361124" y="3162408"/>
              <a:ext cx="1192219" cy="458202"/>
            </a:xfrm>
            <a:prstGeom prst="rect">
              <a:avLst/>
            </a:prstGeom>
            <a:noFill/>
          </p:spPr>
          <p:txBody>
            <a:bodyPr wrap="square" rtlCol="0">
              <a:spAutoFit/>
            </a:bodyPr>
            <a:lstStyle/>
            <a:p>
              <a:pPr algn="l">
                <a:lnSpc>
                  <a:spcPct val="150000"/>
                </a:lnSpc>
              </a:pPr>
              <a:r>
                <a:rPr lang="zh-CN" altLang="en-US" b="1" dirty="0"/>
                <a:t>事件发生</a:t>
              </a:r>
            </a:p>
          </p:txBody>
        </p:sp>
        <p:sp>
          <p:nvSpPr>
            <p:cNvPr id="43" name="文本框 42">
              <a:extLst>
                <a:ext uri="{FF2B5EF4-FFF2-40B4-BE49-F238E27FC236}">
                  <a16:creationId xmlns:a16="http://schemas.microsoft.com/office/drawing/2014/main" id="{496E6BAA-57F9-4AFF-9030-CAD77135663F}"/>
                </a:ext>
              </a:extLst>
            </p:cNvPr>
            <p:cNvSpPr txBox="1"/>
            <p:nvPr/>
          </p:nvSpPr>
          <p:spPr>
            <a:xfrm>
              <a:off x="8455329" y="2278179"/>
              <a:ext cx="646331" cy="458202"/>
            </a:xfrm>
            <a:prstGeom prst="rect">
              <a:avLst/>
            </a:prstGeom>
            <a:noFill/>
          </p:spPr>
          <p:txBody>
            <a:bodyPr wrap="none" rtlCol="0">
              <a:spAutoFit/>
            </a:bodyPr>
            <a:lstStyle/>
            <a:p>
              <a:pPr algn="l">
                <a:lnSpc>
                  <a:spcPct val="150000"/>
                </a:lnSpc>
              </a:pPr>
              <a:r>
                <a:rPr lang="zh-CN" altLang="en-US" b="1" dirty="0"/>
                <a:t>退出</a:t>
              </a:r>
            </a:p>
          </p:txBody>
        </p:sp>
        <p:sp>
          <p:nvSpPr>
            <p:cNvPr id="59" name="椭圆 58">
              <a:extLst>
                <a:ext uri="{FF2B5EF4-FFF2-40B4-BE49-F238E27FC236}">
                  <a16:creationId xmlns:a16="http://schemas.microsoft.com/office/drawing/2014/main" id="{932CC6DE-6EA0-480D-827F-55DC6EA2E1A3}"/>
                </a:ext>
              </a:extLst>
            </p:cNvPr>
            <p:cNvSpPr/>
            <p:nvPr/>
          </p:nvSpPr>
          <p:spPr>
            <a:xfrm>
              <a:off x="3468694" y="5562985"/>
              <a:ext cx="1192220" cy="533400"/>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t>静止就绪</a:t>
              </a:r>
            </a:p>
          </p:txBody>
        </p:sp>
        <p:sp>
          <p:nvSpPr>
            <p:cNvPr id="66" name="椭圆 65">
              <a:extLst>
                <a:ext uri="{FF2B5EF4-FFF2-40B4-BE49-F238E27FC236}">
                  <a16:creationId xmlns:a16="http://schemas.microsoft.com/office/drawing/2014/main" id="{CC957BF7-4E1C-4B58-A9A0-612F8C38EA80}"/>
                </a:ext>
              </a:extLst>
            </p:cNvPr>
            <p:cNvSpPr/>
            <p:nvPr/>
          </p:nvSpPr>
          <p:spPr>
            <a:xfrm>
              <a:off x="5204737" y="5563615"/>
              <a:ext cx="1192220" cy="533400"/>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t>静止阻塞</a:t>
              </a:r>
            </a:p>
          </p:txBody>
        </p:sp>
        <p:cxnSp>
          <p:nvCxnSpPr>
            <p:cNvPr id="67" name="直接箭头连接符 66">
              <a:extLst>
                <a:ext uri="{FF2B5EF4-FFF2-40B4-BE49-F238E27FC236}">
                  <a16:creationId xmlns:a16="http://schemas.microsoft.com/office/drawing/2014/main" id="{BC62896B-73BD-4A2C-96F5-95C1EBCD72F5}"/>
                </a:ext>
              </a:extLst>
            </p:cNvPr>
            <p:cNvCxnSpPr>
              <a:cxnSpLocks/>
              <a:stCxn id="66" idx="2"/>
              <a:endCxn id="59" idx="6"/>
            </p:cNvCxnSpPr>
            <p:nvPr/>
          </p:nvCxnSpPr>
          <p:spPr>
            <a:xfrm flipH="1" flipV="1">
              <a:off x="4660914" y="5829685"/>
              <a:ext cx="543823" cy="6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1" name="文本框 70">
              <a:extLst>
                <a:ext uri="{FF2B5EF4-FFF2-40B4-BE49-F238E27FC236}">
                  <a16:creationId xmlns:a16="http://schemas.microsoft.com/office/drawing/2014/main" id="{EB5A0DD9-A74F-4A90-8F5C-C874E7DC8956}"/>
                </a:ext>
              </a:extLst>
            </p:cNvPr>
            <p:cNvSpPr txBox="1"/>
            <p:nvPr/>
          </p:nvSpPr>
          <p:spPr>
            <a:xfrm>
              <a:off x="4600758" y="5372616"/>
              <a:ext cx="656264" cy="873701"/>
            </a:xfrm>
            <a:prstGeom prst="rect">
              <a:avLst/>
            </a:prstGeom>
            <a:noFill/>
          </p:spPr>
          <p:txBody>
            <a:bodyPr wrap="square" rtlCol="0">
              <a:spAutoFit/>
            </a:bodyPr>
            <a:lstStyle/>
            <a:p>
              <a:pPr algn="l">
                <a:lnSpc>
                  <a:spcPct val="150000"/>
                </a:lnSpc>
              </a:pPr>
              <a:r>
                <a:rPr lang="zh-CN" altLang="en-US" b="1" dirty="0"/>
                <a:t>事件</a:t>
              </a:r>
              <a:endParaRPr lang="en-US" altLang="zh-CN" b="1" dirty="0"/>
            </a:p>
            <a:p>
              <a:pPr algn="l">
                <a:lnSpc>
                  <a:spcPct val="150000"/>
                </a:lnSpc>
              </a:pPr>
              <a:r>
                <a:rPr lang="zh-CN" altLang="en-US" b="1" dirty="0"/>
                <a:t>发生</a:t>
              </a:r>
            </a:p>
          </p:txBody>
        </p:sp>
        <p:cxnSp>
          <p:nvCxnSpPr>
            <p:cNvPr id="78" name="连接符: 曲线 77">
              <a:extLst>
                <a:ext uri="{FF2B5EF4-FFF2-40B4-BE49-F238E27FC236}">
                  <a16:creationId xmlns:a16="http://schemas.microsoft.com/office/drawing/2014/main" id="{3BE7BF92-7E7A-499E-A827-DD20AD421FDA}"/>
                </a:ext>
              </a:extLst>
            </p:cNvPr>
            <p:cNvCxnSpPr>
              <a:cxnSpLocks/>
              <a:stCxn id="28" idx="3"/>
              <a:endCxn id="59" idx="1"/>
            </p:cNvCxnSpPr>
            <p:nvPr/>
          </p:nvCxnSpPr>
          <p:spPr>
            <a:xfrm rot="5400000">
              <a:off x="2279814" y="4277621"/>
              <a:ext cx="2726957" cy="1"/>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80" name="文本框 79">
              <a:extLst>
                <a:ext uri="{FF2B5EF4-FFF2-40B4-BE49-F238E27FC236}">
                  <a16:creationId xmlns:a16="http://schemas.microsoft.com/office/drawing/2014/main" id="{07138581-7D94-4FEA-8C43-047880DD0516}"/>
                </a:ext>
              </a:extLst>
            </p:cNvPr>
            <p:cNvSpPr txBox="1"/>
            <p:nvPr/>
          </p:nvSpPr>
          <p:spPr>
            <a:xfrm>
              <a:off x="3035920" y="4000521"/>
              <a:ext cx="646325" cy="458202"/>
            </a:xfrm>
            <a:prstGeom prst="rect">
              <a:avLst/>
            </a:prstGeom>
            <a:noFill/>
          </p:spPr>
          <p:txBody>
            <a:bodyPr wrap="square" rtlCol="0">
              <a:spAutoFit/>
            </a:bodyPr>
            <a:lstStyle/>
            <a:p>
              <a:pPr algn="l">
                <a:lnSpc>
                  <a:spcPct val="150000"/>
                </a:lnSpc>
              </a:pPr>
              <a:r>
                <a:rPr lang="zh-CN" altLang="en-US" b="1" dirty="0"/>
                <a:t>挂起</a:t>
              </a:r>
            </a:p>
          </p:txBody>
        </p:sp>
        <p:sp>
          <p:nvSpPr>
            <p:cNvPr id="83" name="文本框 82">
              <a:extLst>
                <a:ext uri="{FF2B5EF4-FFF2-40B4-BE49-F238E27FC236}">
                  <a16:creationId xmlns:a16="http://schemas.microsoft.com/office/drawing/2014/main" id="{3EE99087-A9E1-4AF2-A46F-5CFB989DB002}"/>
                </a:ext>
              </a:extLst>
            </p:cNvPr>
            <p:cNvSpPr txBox="1"/>
            <p:nvPr/>
          </p:nvSpPr>
          <p:spPr>
            <a:xfrm>
              <a:off x="6196447" y="4687727"/>
              <a:ext cx="714792" cy="458202"/>
            </a:xfrm>
            <a:prstGeom prst="rect">
              <a:avLst/>
            </a:prstGeom>
            <a:noFill/>
          </p:spPr>
          <p:txBody>
            <a:bodyPr wrap="square" rtlCol="0">
              <a:spAutoFit/>
            </a:bodyPr>
            <a:lstStyle/>
            <a:p>
              <a:pPr algn="l">
                <a:lnSpc>
                  <a:spcPct val="150000"/>
                </a:lnSpc>
              </a:pPr>
              <a:r>
                <a:rPr lang="zh-CN" altLang="en-US" b="1" dirty="0"/>
                <a:t>挂起</a:t>
              </a:r>
            </a:p>
          </p:txBody>
        </p:sp>
        <p:cxnSp>
          <p:nvCxnSpPr>
            <p:cNvPr id="85" name="连接符: 曲线 84">
              <a:extLst>
                <a:ext uri="{FF2B5EF4-FFF2-40B4-BE49-F238E27FC236}">
                  <a16:creationId xmlns:a16="http://schemas.microsoft.com/office/drawing/2014/main" id="{DDF3DA64-974D-4D9B-A5AF-E96347255F48}"/>
                </a:ext>
              </a:extLst>
            </p:cNvPr>
            <p:cNvCxnSpPr>
              <a:cxnSpLocks/>
              <a:stCxn id="29" idx="4"/>
              <a:endCxn id="59" idx="4"/>
            </p:cNvCxnSpPr>
            <p:nvPr/>
          </p:nvCxnSpPr>
          <p:spPr>
            <a:xfrm rot="5400000">
              <a:off x="4242435" y="2814628"/>
              <a:ext cx="3104127" cy="3459387"/>
            </a:xfrm>
            <a:prstGeom prst="curvedConnector3">
              <a:avLst>
                <a:gd name="adj1" fmla="val 116876"/>
              </a:avLst>
            </a:prstGeom>
            <a:ln>
              <a:tailEnd type="triangle"/>
            </a:ln>
          </p:spPr>
          <p:style>
            <a:lnRef idx="3">
              <a:schemeClr val="dk1"/>
            </a:lnRef>
            <a:fillRef idx="0">
              <a:schemeClr val="dk1"/>
            </a:fillRef>
            <a:effectRef idx="2">
              <a:schemeClr val="dk1"/>
            </a:effectRef>
            <a:fontRef idx="minor">
              <a:schemeClr val="tx1"/>
            </a:fontRef>
          </p:style>
        </p:cxnSp>
        <p:sp>
          <p:nvSpPr>
            <p:cNvPr id="88" name="文本框 87">
              <a:extLst>
                <a:ext uri="{FF2B5EF4-FFF2-40B4-BE49-F238E27FC236}">
                  <a16:creationId xmlns:a16="http://schemas.microsoft.com/office/drawing/2014/main" id="{3429934E-C894-40BA-96F0-4F6F521D434E}"/>
                </a:ext>
              </a:extLst>
            </p:cNvPr>
            <p:cNvSpPr txBox="1"/>
            <p:nvPr/>
          </p:nvSpPr>
          <p:spPr>
            <a:xfrm>
              <a:off x="7373954" y="4423686"/>
              <a:ext cx="646332" cy="458202"/>
            </a:xfrm>
            <a:prstGeom prst="rect">
              <a:avLst/>
            </a:prstGeom>
            <a:noFill/>
          </p:spPr>
          <p:txBody>
            <a:bodyPr wrap="square" rtlCol="0">
              <a:spAutoFit/>
            </a:bodyPr>
            <a:lstStyle/>
            <a:p>
              <a:pPr algn="l">
                <a:lnSpc>
                  <a:spcPct val="150000"/>
                </a:lnSpc>
              </a:pPr>
              <a:r>
                <a:rPr lang="zh-CN" altLang="en-US" b="1" dirty="0"/>
                <a:t>挂起</a:t>
              </a:r>
            </a:p>
          </p:txBody>
        </p:sp>
        <p:cxnSp>
          <p:nvCxnSpPr>
            <p:cNvPr id="91" name="直接箭头连接符 90">
              <a:extLst>
                <a:ext uri="{FF2B5EF4-FFF2-40B4-BE49-F238E27FC236}">
                  <a16:creationId xmlns:a16="http://schemas.microsoft.com/office/drawing/2014/main" id="{9F88A39D-F8CE-44D0-9E1B-5C2FF144FF06}"/>
                </a:ext>
              </a:extLst>
            </p:cNvPr>
            <p:cNvCxnSpPr>
              <a:cxnSpLocks/>
              <a:stCxn id="59" idx="0"/>
              <a:endCxn id="28" idx="4"/>
            </p:cNvCxnSpPr>
            <p:nvPr/>
          </p:nvCxnSpPr>
          <p:spPr>
            <a:xfrm flipV="1">
              <a:off x="4064804" y="2992258"/>
              <a:ext cx="1" cy="2570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4" name="文本框 123">
              <a:extLst>
                <a:ext uri="{FF2B5EF4-FFF2-40B4-BE49-F238E27FC236}">
                  <a16:creationId xmlns:a16="http://schemas.microsoft.com/office/drawing/2014/main" id="{F808C183-0652-4A36-9766-56875B69861A}"/>
                </a:ext>
              </a:extLst>
            </p:cNvPr>
            <p:cNvSpPr txBox="1"/>
            <p:nvPr/>
          </p:nvSpPr>
          <p:spPr>
            <a:xfrm>
              <a:off x="4018373" y="4046738"/>
              <a:ext cx="714791" cy="458202"/>
            </a:xfrm>
            <a:prstGeom prst="rect">
              <a:avLst/>
            </a:prstGeom>
            <a:noFill/>
          </p:spPr>
          <p:txBody>
            <a:bodyPr wrap="square" rtlCol="0">
              <a:spAutoFit/>
            </a:bodyPr>
            <a:lstStyle/>
            <a:p>
              <a:pPr algn="l">
                <a:lnSpc>
                  <a:spcPct val="150000"/>
                </a:lnSpc>
              </a:pPr>
              <a:r>
                <a:rPr lang="zh-CN" altLang="en-US" b="1" dirty="0"/>
                <a:t>激活</a:t>
              </a:r>
            </a:p>
          </p:txBody>
        </p:sp>
        <p:cxnSp>
          <p:nvCxnSpPr>
            <p:cNvPr id="126" name="直接箭头连接符 125">
              <a:extLst>
                <a:ext uri="{FF2B5EF4-FFF2-40B4-BE49-F238E27FC236}">
                  <a16:creationId xmlns:a16="http://schemas.microsoft.com/office/drawing/2014/main" id="{FAAE6EA5-2858-475C-87CD-E3B757274281}"/>
                </a:ext>
              </a:extLst>
            </p:cNvPr>
            <p:cNvCxnSpPr>
              <a:cxnSpLocks/>
              <a:stCxn id="66" idx="1"/>
              <a:endCxn id="30" idx="3"/>
            </p:cNvCxnSpPr>
            <p:nvPr/>
          </p:nvCxnSpPr>
          <p:spPr>
            <a:xfrm flipV="1">
              <a:off x="5379334" y="4180968"/>
              <a:ext cx="0" cy="14607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3" name="文本框 132">
              <a:extLst>
                <a:ext uri="{FF2B5EF4-FFF2-40B4-BE49-F238E27FC236}">
                  <a16:creationId xmlns:a16="http://schemas.microsoft.com/office/drawing/2014/main" id="{9EBF6FA2-0B56-4B73-AD22-4AAC63414B54}"/>
                </a:ext>
              </a:extLst>
            </p:cNvPr>
            <p:cNvSpPr txBox="1"/>
            <p:nvPr/>
          </p:nvSpPr>
          <p:spPr>
            <a:xfrm>
              <a:off x="5375993" y="4682654"/>
              <a:ext cx="714791" cy="458202"/>
            </a:xfrm>
            <a:prstGeom prst="rect">
              <a:avLst/>
            </a:prstGeom>
            <a:noFill/>
          </p:spPr>
          <p:txBody>
            <a:bodyPr wrap="square" rtlCol="0">
              <a:spAutoFit/>
            </a:bodyPr>
            <a:lstStyle/>
            <a:p>
              <a:pPr algn="l">
                <a:lnSpc>
                  <a:spcPct val="150000"/>
                </a:lnSpc>
              </a:pPr>
              <a:r>
                <a:rPr lang="zh-CN" altLang="en-US" b="1" dirty="0"/>
                <a:t>激活</a:t>
              </a:r>
            </a:p>
          </p:txBody>
        </p:sp>
        <p:cxnSp>
          <p:nvCxnSpPr>
            <p:cNvPr id="141" name="直接箭头连接符 140">
              <a:extLst>
                <a:ext uri="{FF2B5EF4-FFF2-40B4-BE49-F238E27FC236}">
                  <a16:creationId xmlns:a16="http://schemas.microsoft.com/office/drawing/2014/main" id="{BB7374AD-A194-457C-A6E6-3E8F8A6F9078}"/>
                </a:ext>
              </a:extLst>
            </p:cNvPr>
            <p:cNvCxnSpPr>
              <a:stCxn id="29" idx="2"/>
              <a:endCxn id="28" idx="6"/>
            </p:cNvCxnSpPr>
            <p:nvPr/>
          </p:nvCxnSpPr>
          <p:spPr>
            <a:xfrm flipH="1">
              <a:off x="4660915" y="2725558"/>
              <a:ext cx="226716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6" name="直接箭头连接符 155">
              <a:extLst>
                <a:ext uri="{FF2B5EF4-FFF2-40B4-BE49-F238E27FC236}">
                  <a16:creationId xmlns:a16="http://schemas.microsoft.com/office/drawing/2014/main" id="{DCB3E1AB-55FB-477A-8ABC-239450193836}"/>
                </a:ext>
              </a:extLst>
            </p:cNvPr>
            <p:cNvCxnSpPr>
              <a:stCxn id="30" idx="5"/>
              <a:endCxn id="66" idx="7"/>
            </p:cNvCxnSpPr>
            <p:nvPr/>
          </p:nvCxnSpPr>
          <p:spPr>
            <a:xfrm>
              <a:off x="6222360" y="4180968"/>
              <a:ext cx="0" cy="14607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535081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01</a:t>
            </a:r>
            <a:endParaRPr lang="zh-CN" altLang="en-US" dirty="0"/>
          </a:p>
        </p:txBody>
      </p:sp>
      <p:sp>
        <p:nvSpPr>
          <p:cNvPr id="3" name="文本框 2"/>
          <p:cNvSpPr txBox="1"/>
          <p:nvPr/>
        </p:nvSpPr>
        <p:spPr>
          <a:xfrm>
            <a:off x="324197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02</a:t>
            </a:r>
            <a:endParaRPr lang="zh-CN" altLang="en-US" sz="8800" dirty="0">
              <a:solidFill>
                <a:schemeClr val="accent1">
                  <a:lumMod val="50000"/>
                  <a:alpha val="30000"/>
                </a:schemeClr>
              </a:solidFill>
            </a:endParaRPr>
          </a:p>
        </p:txBody>
      </p:sp>
      <p:sp>
        <p:nvSpPr>
          <p:cNvPr id="4" name="文本框 3"/>
          <p:cNvSpPr txBox="1"/>
          <p:nvPr/>
        </p:nvSpPr>
        <p:spPr>
          <a:xfrm>
            <a:off x="5378497" y="1744135"/>
            <a:ext cx="1435008" cy="1446550"/>
          </a:xfrm>
          <a:prstGeom prst="rect">
            <a:avLst/>
          </a:prstGeom>
          <a:noFill/>
        </p:spPr>
        <p:txBody>
          <a:bodyPr wrap="none" rtlCol="0">
            <a:spAutoFit/>
          </a:bodyPr>
          <a:lstStyle>
            <a:defPPr>
              <a:defRPr lang="zh-CN"/>
            </a:defPPr>
            <a:lvl1pPr>
              <a:defRPr sz="8800">
                <a:solidFill>
                  <a:schemeClr val="accent1">
                    <a:lumMod val="50000"/>
                  </a:schemeClr>
                </a:solidFill>
              </a:defRPr>
            </a:lvl1pPr>
          </a:lstStyle>
          <a:p>
            <a:r>
              <a:rPr lang="en-US" altLang="zh-CN" dirty="0"/>
              <a:t>03</a:t>
            </a:r>
            <a:endParaRPr lang="zh-CN" altLang="en-US" dirty="0"/>
          </a:p>
        </p:txBody>
      </p:sp>
      <p:sp>
        <p:nvSpPr>
          <p:cNvPr id="5" name="文本框 4"/>
          <p:cNvSpPr txBox="1"/>
          <p:nvPr/>
        </p:nvSpPr>
        <p:spPr>
          <a:xfrm>
            <a:off x="751501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04</a:t>
            </a:r>
            <a:endParaRPr lang="zh-CN" altLang="en-US" sz="8800" dirty="0">
              <a:solidFill>
                <a:schemeClr val="accent1">
                  <a:lumMod val="50000"/>
                  <a:alpha val="30000"/>
                </a:schemeClr>
              </a:solidFill>
            </a:endParaRPr>
          </a:p>
        </p:txBody>
      </p:sp>
      <p:sp>
        <p:nvSpPr>
          <p:cNvPr id="6" name="文本框 5"/>
          <p:cNvSpPr txBox="1"/>
          <p:nvPr/>
        </p:nvSpPr>
        <p:spPr>
          <a:xfrm>
            <a:off x="965153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05</a:t>
            </a:r>
            <a:endParaRPr lang="zh-CN" altLang="en-US" sz="8800" dirty="0">
              <a:solidFill>
                <a:schemeClr val="accent1">
                  <a:lumMod val="50000"/>
                  <a:alpha val="30000"/>
                </a:schemeClr>
              </a:solidFill>
            </a:endParaRPr>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6" name="矩形 35"/>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第二章  进程管理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第一节 进程与线程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DED58D43-1BF7-463F-A53D-97AF8496D34D}"/>
              </a:ext>
            </a:extLst>
          </p:cNvPr>
          <p:cNvSpPr txBox="1"/>
          <p:nvPr/>
        </p:nvSpPr>
        <p:spPr>
          <a:xfrm>
            <a:off x="997364" y="5093216"/>
            <a:ext cx="1723549"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进程的</a:t>
            </a:r>
            <a:endParaRPr lang="en-US" altLang="zh-CN" dirty="0"/>
          </a:p>
          <a:p>
            <a:r>
              <a:rPr lang="zh-CN" altLang="en-US" dirty="0"/>
              <a:t>概念和特征</a:t>
            </a:r>
          </a:p>
        </p:txBody>
      </p:sp>
      <p:sp>
        <p:nvSpPr>
          <p:cNvPr id="42" name="文本框 41">
            <a:extLst>
              <a:ext uri="{FF2B5EF4-FFF2-40B4-BE49-F238E27FC236}">
                <a16:creationId xmlns:a16="http://schemas.microsoft.com/office/drawing/2014/main" id="{3DC47B18-4FDB-4062-8D32-818FE6377A12}"/>
              </a:ext>
            </a:extLst>
          </p:cNvPr>
          <p:cNvSpPr txBox="1"/>
          <p:nvPr/>
        </p:nvSpPr>
        <p:spPr>
          <a:xfrm>
            <a:off x="3123048" y="5093218"/>
            <a:ext cx="1723549"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进程的</a:t>
            </a:r>
            <a:endParaRPr lang="en-US" altLang="zh-CN" dirty="0"/>
          </a:p>
          <a:p>
            <a:r>
              <a:rPr lang="zh-CN" altLang="en-US" dirty="0"/>
              <a:t>状态与转换</a:t>
            </a:r>
          </a:p>
        </p:txBody>
      </p:sp>
      <p:sp>
        <p:nvSpPr>
          <p:cNvPr id="43" name="文本框 42">
            <a:extLst>
              <a:ext uri="{FF2B5EF4-FFF2-40B4-BE49-F238E27FC236}">
                <a16:creationId xmlns:a16="http://schemas.microsoft.com/office/drawing/2014/main" id="{C23E0CCC-ABDE-4C8F-94C8-47EF5EA2EAB5}"/>
              </a:ext>
            </a:extLst>
          </p:cNvPr>
          <p:cNvSpPr txBox="1"/>
          <p:nvPr/>
        </p:nvSpPr>
        <p:spPr>
          <a:xfrm>
            <a:off x="5285061" y="5277881"/>
            <a:ext cx="1415772" cy="461665"/>
          </a:xfrm>
          <a:prstGeom prst="rect">
            <a:avLst/>
          </a:prstGeom>
          <a:noFill/>
        </p:spPr>
        <p:txBody>
          <a:bodyPr wrap="none" rtlCol="0">
            <a:spAutoFit/>
          </a:bodyPr>
          <a:lstStyle>
            <a:defPPr>
              <a:defRPr lang="zh-CN"/>
            </a:defPPr>
            <a:lvl1pPr>
              <a:defRPr sz="2400" b="1">
                <a:solidFill>
                  <a:schemeClr val="accent1">
                    <a:lumMod val="50000"/>
                  </a:schemeClr>
                </a:solidFill>
              </a:defRPr>
            </a:lvl1pPr>
          </a:lstStyle>
          <a:p>
            <a:r>
              <a:rPr lang="zh-CN" altLang="en-US" dirty="0"/>
              <a:t>进程控制</a:t>
            </a:r>
          </a:p>
        </p:txBody>
      </p:sp>
      <p:sp>
        <p:nvSpPr>
          <p:cNvPr id="44" name="文本框 43">
            <a:extLst>
              <a:ext uri="{FF2B5EF4-FFF2-40B4-BE49-F238E27FC236}">
                <a16:creationId xmlns:a16="http://schemas.microsoft.com/office/drawing/2014/main" id="{C2F864EA-7788-47DC-AB07-4689E82F1728}"/>
              </a:ext>
            </a:extLst>
          </p:cNvPr>
          <p:cNvSpPr txBox="1"/>
          <p:nvPr/>
        </p:nvSpPr>
        <p:spPr>
          <a:xfrm>
            <a:off x="7461919" y="5277880"/>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进程通信</a:t>
            </a:r>
          </a:p>
        </p:txBody>
      </p:sp>
      <p:sp>
        <p:nvSpPr>
          <p:cNvPr id="45" name="文本框 44">
            <a:extLst>
              <a:ext uri="{FF2B5EF4-FFF2-40B4-BE49-F238E27FC236}">
                <a16:creationId xmlns:a16="http://schemas.microsoft.com/office/drawing/2014/main" id="{E1268121-0EA5-4F95-B0F4-A1381241303E}"/>
              </a:ext>
            </a:extLst>
          </p:cNvPr>
          <p:cNvSpPr txBox="1"/>
          <p:nvPr/>
        </p:nvSpPr>
        <p:spPr>
          <a:xfrm>
            <a:off x="9500099" y="5093218"/>
            <a:ext cx="1723549"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线程概念</a:t>
            </a:r>
            <a:endParaRPr lang="en-US" altLang="zh-CN" dirty="0"/>
          </a:p>
          <a:p>
            <a:r>
              <a:rPr lang="zh-CN" altLang="en-US" dirty="0"/>
              <a:t>多线程模型</a:t>
            </a:r>
          </a:p>
        </p:txBody>
      </p:sp>
    </p:spTree>
    <p:extLst>
      <p:ext uri="{BB962C8B-B14F-4D97-AF65-F5344CB8AC3E}">
        <p14:creationId xmlns:p14="http://schemas.microsoft.com/office/powerpoint/2010/main" val="3632430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square" rtlCol="0">
            <a:spAutoFit/>
          </a:bodyPr>
          <a:lstStyle/>
          <a:p>
            <a:pPr algn="ctr"/>
            <a:r>
              <a:rPr lang="en-US" altLang="zh-CN" dirty="0">
                <a:solidFill>
                  <a:schemeClr val="bg1"/>
                </a:solidFill>
              </a:rPr>
              <a:t>03 </a:t>
            </a:r>
            <a:r>
              <a:rPr lang="zh-CN" altLang="en-US" dirty="0">
                <a:solidFill>
                  <a:schemeClr val="bg1"/>
                </a:solidFill>
              </a:rPr>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p:spPr>
        <p:txBody>
          <a:bodyPr/>
          <a:lstStyle/>
          <a:p>
            <a:pPr algn="ctr"/>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620957" cy="523220"/>
          </a:xfrm>
          <a:prstGeom prst="rect">
            <a:avLst/>
          </a:prstGeom>
          <a:noFill/>
        </p:spPr>
        <p:txBody>
          <a:bodyPr wrap="none" rtlCol="0">
            <a:spAutoFit/>
          </a:bodyPr>
          <a:lstStyle/>
          <a:p>
            <a:r>
              <a:rPr lang="zh-CN" altLang="en-US" sz="2800" b="1" dirty="0">
                <a:solidFill>
                  <a:srgbClr val="FF0000"/>
                </a:solidFill>
              </a:rPr>
              <a:t>进程控制</a:t>
            </a:r>
            <a:endParaRPr lang="en-US" altLang="zh-CN" sz="2800" b="1" dirty="0">
              <a:solidFill>
                <a:srgbClr val="FF0000"/>
              </a:solidFill>
            </a:endParaRPr>
          </a:p>
        </p:txBody>
      </p:sp>
      <p:sp>
        <p:nvSpPr>
          <p:cNvPr id="8" name="文本框 7">
            <a:extLst>
              <a:ext uri="{FF2B5EF4-FFF2-40B4-BE49-F238E27FC236}">
                <a16:creationId xmlns:a16="http://schemas.microsoft.com/office/drawing/2014/main" id="{2905276F-2E5A-4EA2-AB7F-3A6B848EF49C}"/>
              </a:ext>
            </a:extLst>
          </p:cNvPr>
          <p:cNvSpPr txBox="1"/>
          <p:nvPr/>
        </p:nvSpPr>
        <p:spPr>
          <a:xfrm>
            <a:off x="1084255" y="1479804"/>
            <a:ext cx="10315575" cy="1687834"/>
          </a:xfrm>
          <a:prstGeom prst="rect">
            <a:avLst/>
          </a:prstGeom>
          <a:noFill/>
        </p:spPr>
        <p:txBody>
          <a:bodyPr wrap="square" rtlCol="0">
            <a:spAutoFit/>
          </a:bodyPr>
          <a:lstStyle/>
          <a:p>
            <a:pPr algn="l">
              <a:lnSpc>
                <a:spcPct val="150000"/>
              </a:lnSpc>
            </a:pPr>
            <a:r>
              <a:rPr lang="zh-CN" altLang="en-US" sz="2400" b="1" dirty="0"/>
              <a:t>       系统使用一些具有特定功能的程序段来创建、销毁进程以及完成进程各状态间的转换，从而达到多进程高效率并发执行和协调，实现资源共享的目的。这些操作一般是由操作系统内核来实现的。</a:t>
            </a:r>
            <a:endParaRPr lang="en-US" altLang="zh-CN" sz="2400" b="1" dirty="0"/>
          </a:p>
        </p:txBody>
      </p:sp>
      <p:grpSp>
        <p:nvGrpSpPr>
          <p:cNvPr id="9" name="组合 8">
            <a:extLst>
              <a:ext uri="{FF2B5EF4-FFF2-40B4-BE49-F238E27FC236}">
                <a16:creationId xmlns:a16="http://schemas.microsoft.com/office/drawing/2014/main" id="{73CB72C0-B86A-4224-83D2-833ACBF1A912}"/>
              </a:ext>
            </a:extLst>
          </p:cNvPr>
          <p:cNvGrpSpPr/>
          <p:nvPr/>
        </p:nvGrpSpPr>
        <p:grpSpPr>
          <a:xfrm>
            <a:off x="1084255" y="3233252"/>
            <a:ext cx="10615349" cy="3356001"/>
            <a:chOff x="1078544" y="1577390"/>
            <a:chExt cx="10615349" cy="3356001"/>
          </a:xfrm>
        </p:grpSpPr>
        <p:grpSp>
          <p:nvGrpSpPr>
            <p:cNvPr id="10" name="组合 9">
              <a:extLst>
                <a:ext uri="{FF2B5EF4-FFF2-40B4-BE49-F238E27FC236}">
                  <a16:creationId xmlns:a16="http://schemas.microsoft.com/office/drawing/2014/main" id="{A673C458-B3F0-4069-B223-D3C2D334D97D}"/>
                </a:ext>
              </a:extLst>
            </p:cNvPr>
            <p:cNvGrpSpPr/>
            <p:nvPr/>
          </p:nvGrpSpPr>
          <p:grpSpPr>
            <a:xfrm>
              <a:off x="1078544" y="1631832"/>
              <a:ext cx="873957" cy="1110884"/>
              <a:chOff x="611284" y="1141701"/>
              <a:chExt cx="873957" cy="1110884"/>
            </a:xfrm>
          </p:grpSpPr>
          <p:sp>
            <p:nvSpPr>
              <p:cNvPr id="13" name="文本框 12">
                <a:extLst>
                  <a:ext uri="{FF2B5EF4-FFF2-40B4-BE49-F238E27FC236}">
                    <a16:creationId xmlns:a16="http://schemas.microsoft.com/office/drawing/2014/main" id="{39E670B0-D757-4272-8664-CE25E68CB92F}"/>
                  </a:ext>
                </a:extLst>
              </p:cNvPr>
              <p:cNvSpPr txBox="1"/>
              <p:nvPr/>
            </p:nvSpPr>
            <p:spPr>
              <a:xfrm>
                <a:off x="611284" y="1184226"/>
                <a:ext cx="873957" cy="830997"/>
              </a:xfrm>
              <a:prstGeom prst="rect">
                <a:avLst/>
              </a:prstGeom>
              <a:noFill/>
            </p:spPr>
            <p:txBody>
              <a:bodyPr wrap="none" rtlCol="0">
                <a:spAutoFit/>
              </a:bodyPr>
              <a:lstStyle/>
              <a:p>
                <a:r>
                  <a:rPr lang="en-US" altLang="zh-CN" sz="4800" b="1" dirty="0">
                    <a:solidFill>
                      <a:schemeClr val="accent1">
                        <a:lumMod val="50000"/>
                      </a:schemeClr>
                    </a:solidFill>
                  </a:rPr>
                  <a:t>01</a:t>
                </a:r>
                <a:endParaRPr lang="zh-CN" altLang="en-US" sz="4800" b="1" dirty="0">
                  <a:solidFill>
                    <a:schemeClr val="accent1">
                      <a:lumMod val="50000"/>
                    </a:schemeClr>
                  </a:solidFill>
                </a:endParaRPr>
              </a:p>
            </p:txBody>
          </p:sp>
          <p:grpSp>
            <p:nvGrpSpPr>
              <p:cNvPr id="14" name="组合 13">
                <a:extLst>
                  <a:ext uri="{FF2B5EF4-FFF2-40B4-BE49-F238E27FC236}">
                    <a16:creationId xmlns:a16="http://schemas.microsoft.com/office/drawing/2014/main" id="{B7EB0322-EEA9-45A1-976B-C9E5F559AA56}"/>
                  </a:ext>
                </a:extLst>
              </p:cNvPr>
              <p:cNvGrpSpPr/>
              <p:nvPr/>
            </p:nvGrpSpPr>
            <p:grpSpPr>
              <a:xfrm rot="11641273">
                <a:off x="1059914" y="1141701"/>
                <a:ext cx="265018" cy="1110884"/>
                <a:chOff x="415466" y="937551"/>
                <a:chExt cx="1210134" cy="5072555"/>
              </a:xfrm>
            </p:grpSpPr>
            <p:cxnSp>
              <p:nvCxnSpPr>
                <p:cNvPr id="15" name="直接连接符 14">
                  <a:extLst>
                    <a:ext uri="{FF2B5EF4-FFF2-40B4-BE49-F238E27FC236}">
                      <a16:creationId xmlns:a16="http://schemas.microsoft.com/office/drawing/2014/main" id="{6787101D-0CD6-43A8-AC02-28BF4E453765}"/>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矩形 15">
                  <a:extLst>
                    <a:ext uri="{FF2B5EF4-FFF2-40B4-BE49-F238E27FC236}">
                      <a16:creationId xmlns:a16="http://schemas.microsoft.com/office/drawing/2014/main" id="{35DB0982-D684-4BAD-AFEE-A439B36A8E71}"/>
                    </a:ext>
                  </a:extLst>
                </p:cNvPr>
                <p:cNvSpPr/>
                <p:nvPr/>
              </p:nvSpPr>
              <p:spPr>
                <a:xfrm rot="865294">
                  <a:off x="415466" y="937551"/>
                  <a:ext cx="719665" cy="5072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p>
              </p:txBody>
            </p:sp>
          </p:grpSp>
        </p:grpSp>
        <p:sp>
          <p:nvSpPr>
            <p:cNvPr id="11" name="矩形 10">
              <a:extLst>
                <a:ext uri="{FF2B5EF4-FFF2-40B4-BE49-F238E27FC236}">
                  <a16:creationId xmlns:a16="http://schemas.microsoft.com/office/drawing/2014/main" id="{8524EF97-E4DC-459F-B89B-69CE23D88687}"/>
                </a:ext>
              </a:extLst>
            </p:cNvPr>
            <p:cNvSpPr/>
            <p:nvPr/>
          </p:nvSpPr>
          <p:spPr>
            <a:xfrm>
              <a:off x="1979607" y="1577390"/>
              <a:ext cx="902811"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原语</a:t>
              </a:r>
            </a:p>
          </p:txBody>
        </p:sp>
        <p:sp>
          <p:nvSpPr>
            <p:cNvPr id="12" name="矩形 11">
              <a:extLst>
                <a:ext uri="{FF2B5EF4-FFF2-40B4-BE49-F238E27FC236}">
                  <a16:creationId xmlns:a16="http://schemas.microsoft.com/office/drawing/2014/main" id="{127B7421-E35B-4E1D-8A01-66A2027ED204}"/>
                </a:ext>
              </a:extLst>
            </p:cNvPr>
            <p:cNvSpPr/>
            <p:nvPr/>
          </p:nvSpPr>
          <p:spPr>
            <a:xfrm>
              <a:off x="2177360" y="2081648"/>
              <a:ext cx="9516533" cy="2851743"/>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执行期间不允许被打断</a:t>
              </a:r>
              <a:endParaRPr lang="en-US" altLang="zh-CN" b="1" dirty="0"/>
            </a:p>
            <a:p>
              <a:pPr marL="285750" indent="-285750">
                <a:lnSpc>
                  <a:spcPct val="120000"/>
                </a:lnSpc>
                <a:spcBef>
                  <a:spcPts val="600"/>
                </a:spcBef>
                <a:buFont typeface="Arial" panose="020B0604020202020204" pitchFamily="34" charset="0"/>
                <a:buChar char="•"/>
              </a:pPr>
              <a:r>
                <a:rPr lang="zh-CN" altLang="en-US" b="1" dirty="0"/>
                <a:t>原语的程序段不允许并发执行</a:t>
              </a:r>
              <a:endParaRPr lang="en-US" altLang="zh-CN" b="1" dirty="0"/>
            </a:p>
            <a:p>
              <a:pPr marL="285750" indent="-285750">
                <a:lnSpc>
                  <a:spcPct val="120000"/>
                </a:lnSpc>
                <a:spcBef>
                  <a:spcPts val="600"/>
                </a:spcBef>
                <a:buFont typeface="Arial" panose="020B0604020202020204" pitchFamily="34" charset="0"/>
                <a:buChar char="•"/>
              </a:pPr>
              <a:r>
                <a:rPr lang="zh-CN" altLang="en-US" b="1" dirty="0"/>
                <a:t>为了保证封闭性和可再现性，将进程控制用的程序段做成原语。</a:t>
              </a:r>
              <a:endParaRPr lang="en-US" altLang="zh-CN" b="1" dirty="0"/>
            </a:p>
            <a:p>
              <a:pPr marL="742939" lvl="1" indent="-285750">
                <a:lnSpc>
                  <a:spcPct val="120000"/>
                </a:lnSpc>
                <a:spcBef>
                  <a:spcPts val="600"/>
                </a:spcBef>
                <a:buFont typeface="Arial" panose="020B0604020202020204" pitchFamily="34" charset="0"/>
                <a:buChar char="•"/>
              </a:pPr>
              <a:r>
                <a:rPr lang="zh-CN" altLang="en-US" b="1" dirty="0"/>
                <a:t>创建原语</a:t>
              </a:r>
              <a:endParaRPr lang="en-US" altLang="zh-CN" b="1" dirty="0"/>
            </a:p>
            <a:p>
              <a:pPr marL="742939" lvl="1" indent="-285750">
                <a:lnSpc>
                  <a:spcPct val="120000"/>
                </a:lnSpc>
                <a:spcBef>
                  <a:spcPts val="600"/>
                </a:spcBef>
                <a:buFont typeface="Arial" panose="020B0604020202020204" pitchFamily="34" charset="0"/>
                <a:buChar char="•"/>
              </a:pPr>
              <a:r>
                <a:rPr lang="zh-CN" altLang="en-US" b="1" dirty="0"/>
                <a:t>撤销原语</a:t>
              </a:r>
              <a:endParaRPr lang="en-US" altLang="zh-CN" b="1" dirty="0"/>
            </a:p>
            <a:p>
              <a:pPr marL="742939" lvl="1" indent="-285750">
                <a:lnSpc>
                  <a:spcPct val="120000"/>
                </a:lnSpc>
                <a:spcBef>
                  <a:spcPts val="600"/>
                </a:spcBef>
                <a:buFont typeface="Arial" panose="020B0604020202020204" pitchFamily="34" charset="0"/>
                <a:buChar char="•"/>
              </a:pPr>
              <a:r>
                <a:rPr lang="zh-CN" altLang="en-US" b="1" dirty="0"/>
                <a:t>阻塞原语</a:t>
              </a:r>
              <a:endParaRPr lang="en-US" altLang="zh-CN" b="1" dirty="0"/>
            </a:p>
            <a:p>
              <a:pPr marL="742939" lvl="1" indent="-285750">
                <a:lnSpc>
                  <a:spcPct val="120000"/>
                </a:lnSpc>
                <a:spcBef>
                  <a:spcPts val="600"/>
                </a:spcBef>
                <a:buFont typeface="Arial" panose="020B0604020202020204" pitchFamily="34" charset="0"/>
                <a:buChar char="•"/>
              </a:pPr>
              <a:r>
                <a:rPr lang="zh-CN" altLang="en-US" b="1" dirty="0"/>
                <a:t>唤醒原语</a:t>
              </a:r>
              <a:endParaRPr lang="en-US" altLang="zh-CN" b="1" dirty="0"/>
            </a:p>
          </p:txBody>
        </p:sp>
      </p:grpSp>
    </p:spTree>
    <p:extLst>
      <p:ext uri="{BB962C8B-B14F-4D97-AF65-F5344CB8AC3E}">
        <p14:creationId xmlns:p14="http://schemas.microsoft.com/office/powerpoint/2010/main" val="1548054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square" rtlCol="0">
            <a:spAutoFit/>
          </a:bodyPr>
          <a:lstStyle/>
          <a:p>
            <a:pPr algn="ctr"/>
            <a:r>
              <a:rPr lang="en-US" altLang="zh-CN" dirty="0">
                <a:solidFill>
                  <a:schemeClr val="bg1"/>
                </a:solidFill>
              </a:rPr>
              <a:t>03 </a:t>
            </a:r>
            <a:r>
              <a:rPr lang="zh-CN" altLang="en-US" dirty="0">
                <a:solidFill>
                  <a:schemeClr val="bg1"/>
                </a:solidFill>
              </a:rPr>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p:spPr>
        <p:txBody>
          <a:bodyPr/>
          <a:lstStyle/>
          <a:p>
            <a:pPr algn="ctr"/>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889206" cy="461665"/>
          </a:xfrm>
          <a:prstGeom prst="rect">
            <a:avLst/>
          </a:prstGeom>
          <a:noFill/>
        </p:spPr>
        <p:txBody>
          <a:bodyPr wrap="none" rtlCol="0">
            <a:spAutoFit/>
          </a:bodyPr>
          <a:lstStyle/>
          <a:p>
            <a:r>
              <a:rPr lang="zh-CN" altLang="en-US" sz="2400" b="1" dirty="0">
                <a:solidFill>
                  <a:srgbClr val="FF0000"/>
                </a:solidFill>
              </a:rPr>
              <a:t>进程图（</a:t>
            </a:r>
            <a:r>
              <a:rPr lang="en-US" altLang="zh-CN" sz="2400" b="1" dirty="0">
                <a:solidFill>
                  <a:srgbClr val="FF0000"/>
                </a:solidFill>
              </a:rPr>
              <a:t>Process Graph</a:t>
            </a:r>
            <a:r>
              <a:rPr lang="zh-CN" altLang="en-US" sz="2400" b="1" dirty="0">
                <a:solidFill>
                  <a:srgbClr val="FF0000"/>
                </a:solidFill>
              </a:rPr>
              <a:t>）</a:t>
            </a:r>
            <a:endParaRPr lang="en-US" altLang="zh-CN" sz="2400" b="1" dirty="0">
              <a:solidFill>
                <a:srgbClr val="FF0000"/>
              </a:solidFill>
            </a:endParaRPr>
          </a:p>
        </p:txBody>
      </p:sp>
      <p:sp>
        <p:nvSpPr>
          <p:cNvPr id="25" name="文本框 24">
            <a:extLst>
              <a:ext uri="{FF2B5EF4-FFF2-40B4-BE49-F238E27FC236}">
                <a16:creationId xmlns:a16="http://schemas.microsoft.com/office/drawing/2014/main" id="{B8D0BDAF-9CD9-4E95-BCE7-A50AC313C4D0}"/>
              </a:ext>
            </a:extLst>
          </p:cNvPr>
          <p:cNvSpPr txBox="1"/>
          <p:nvPr/>
        </p:nvSpPr>
        <p:spPr>
          <a:xfrm>
            <a:off x="1084255" y="2027109"/>
            <a:ext cx="4703986" cy="4458080"/>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用于描述一个进程的家族关系的有向树，树中结点表示进程</a:t>
            </a:r>
            <a:endParaRPr lang="en-US" altLang="zh-CN" sz="2400" b="1" dirty="0"/>
          </a:p>
          <a:p>
            <a:pPr marL="342900" indent="-342900">
              <a:lnSpc>
                <a:spcPct val="150000"/>
              </a:lnSpc>
              <a:buFont typeface="Wingdings" panose="05000000000000000000" pitchFamily="2" charset="2"/>
              <a:buChar char="Ø"/>
            </a:pPr>
            <a:r>
              <a:rPr lang="zh-CN" altLang="en-US" sz="2400" b="1" dirty="0"/>
              <a:t>在进程 </a:t>
            </a:r>
            <a:r>
              <a:rPr lang="en-US" altLang="zh-CN" sz="2400" b="1" dirty="0"/>
              <a:t>P</a:t>
            </a:r>
            <a:r>
              <a:rPr lang="en-US" altLang="zh-CN" b="1" dirty="0"/>
              <a:t>i </a:t>
            </a:r>
            <a:r>
              <a:rPr lang="zh-CN" altLang="en-US" sz="2400" b="1" dirty="0"/>
              <a:t>创建了进程 </a:t>
            </a:r>
            <a:r>
              <a:rPr lang="en-US" altLang="zh-CN" sz="2400" b="1" dirty="0" err="1"/>
              <a:t>P</a:t>
            </a:r>
            <a:r>
              <a:rPr lang="en-US" altLang="zh-CN" b="1" dirty="0" err="1"/>
              <a:t>j</a:t>
            </a:r>
            <a:r>
              <a:rPr lang="en-US" altLang="zh-CN" b="1" dirty="0"/>
              <a:t> </a:t>
            </a:r>
            <a:r>
              <a:rPr lang="zh-CN" altLang="en-US" sz="2400" b="1" dirty="0"/>
              <a:t>之后，称 </a:t>
            </a:r>
            <a:r>
              <a:rPr lang="en-US" altLang="zh-CN" sz="2400" b="1" dirty="0" err="1"/>
              <a:t>P</a:t>
            </a:r>
            <a:r>
              <a:rPr lang="en-US" altLang="zh-CN" b="1" dirty="0" err="1"/>
              <a:t>j</a:t>
            </a:r>
            <a:r>
              <a:rPr lang="en-US" altLang="zh-CN" b="1" dirty="0"/>
              <a:t> </a:t>
            </a:r>
            <a:r>
              <a:rPr lang="zh-CN" altLang="en-US" sz="2400" b="1" dirty="0"/>
              <a:t>是 </a:t>
            </a:r>
            <a:r>
              <a:rPr lang="en-US" altLang="zh-CN" sz="2400" b="1" dirty="0"/>
              <a:t>P</a:t>
            </a:r>
            <a:r>
              <a:rPr lang="en-US" altLang="zh-CN" b="1" dirty="0"/>
              <a:t>i </a:t>
            </a:r>
            <a:r>
              <a:rPr lang="zh-CN" altLang="en-US" sz="2400" b="1" dirty="0"/>
              <a:t>的子进程。称 </a:t>
            </a:r>
            <a:r>
              <a:rPr lang="en-US" altLang="zh-CN" sz="2400" b="1" dirty="0"/>
              <a:t>P</a:t>
            </a:r>
            <a:r>
              <a:rPr lang="en-US" altLang="zh-CN" b="1" dirty="0"/>
              <a:t>i </a:t>
            </a:r>
            <a:r>
              <a:rPr lang="zh-CN" altLang="en-US" sz="2400" b="1" dirty="0"/>
              <a:t>是 </a:t>
            </a:r>
            <a:r>
              <a:rPr lang="en-US" altLang="zh-CN" sz="2400" b="1" dirty="0" err="1"/>
              <a:t>P</a:t>
            </a:r>
            <a:r>
              <a:rPr lang="en-US" altLang="zh-CN" b="1" dirty="0" err="1"/>
              <a:t>j</a:t>
            </a:r>
            <a:r>
              <a:rPr lang="en-US" altLang="zh-CN" b="1" dirty="0"/>
              <a:t> </a:t>
            </a:r>
            <a:r>
              <a:rPr lang="zh-CN" altLang="en-US" sz="2400" b="1" dirty="0"/>
              <a:t>的父进程。</a:t>
            </a:r>
            <a:endParaRPr lang="en-US" altLang="zh-CN" sz="2400" b="1" dirty="0"/>
          </a:p>
          <a:p>
            <a:pPr marL="342900" indent="-342900">
              <a:lnSpc>
                <a:spcPct val="150000"/>
              </a:lnSpc>
              <a:buFont typeface="Wingdings" panose="05000000000000000000" pitchFamily="2" charset="2"/>
              <a:buChar char="Ø"/>
            </a:pPr>
            <a:r>
              <a:rPr lang="zh-CN" altLang="en-US" sz="2400" b="1" dirty="0"/>
              <a:t>子进程可以继承父进程的资源</a:t>
            </a:r>
            <a:endParaRPr lang="en-US" altLang="zh-CN" sz="2400" b="1" dirty="0"/>
          </a:p>
          <a:p>
            <a:pPr marL="342900" indent="-342900">
              <a:lnSpc>
                <a:spcPct val="150000"/>
              </a:lnSpc>
              <a:buFont typeface="Wingdings" panose="05000000000000000000" pitchFamily="2" charset="2"/>
              <a:buChar char="Ø"/>
            </a:pPr>
            <a:r>
              <a:rPr lang="zh-CN" altLang="en-US" sz="2400" b="1" dirty="0"/>
              <a:t>撤销父进程时，必须同时撤销子进程</a:t>
            </a:r>
            <a:endParaRPr lang="en-US" altLang="zh-CN" sz="2400" b="1" dirty="0"/>
          </a:p>
        </p:txBody>
      </p:sp>
      <p:sp>
        <p:nvSpPr>
          <p:cNvPr id="8" name="椭圆 7">
            <a:extLst>
              <a:ext uri="{FF2B5EF4-FFF2-40B4-BE49-F238E27FC236}">
                <a16:creationId xmlns:a16="http://schemas.microsoft.com/office/drawing/2014/main" id="{40769B9A-2825-4A9D-B07F-74B571868F7A}"/>
              </a:ext>
            </a:extLst>
          </p:cNvPr>
          <p:cNvSpPr/>
          <p:nvPr/>
        </p:nvSpPr>
        <p:spPr>
          <a:xfrm>
            <a:off x="8726750" y="1700135"/>
            <a:ext cx="701336" cy="653947"/>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600" dirty="0"/>
              <a:t>A</a:t>
            </a:r>
            <a:endParaRPr lang="zh-CN" altLang="en-US" sz="1600" dirty="0"/>
          </a:p>
        </p:txBody>
      </p:sp>
      <p:sp>
        <p:nvSpPr>
          <p:cNvPr id="26" name="椭圆 25">
            <a:extLst>
              <a:ext uri="{FF2B5EF4-FFF2-40B4-BE49-F238E27FC236}">
                <a16:creationId xmlns:a16="http://schemas.microsoft.com/office/drawing/2014/main" id="{06ADADBB-4F07-4A39-89AD-1696205472DD}"/>
              </a:ext>
            </a:extLst>
          </p:cNvPr>
          <p:cNvSpPr/>
          <p:nvPr/>
        </p:nvSpPr>
        <p:spPr>
          <a:xfrm>
            <a:off x="7901126" y="2732163"/>
            <a:ext cx="701336" cy="653947"/>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600" dirty="0"/>
              <a:t>B</a:t>
            </a:r>
            <a:endParaRPr lang="zh-CN" altLang="en-US" sz="1600" dirty="0"/>
          </a:p>
        </p:txBody>
      </p:sp>
      <p:sp>
        <p:nvSpPr>
          <p:cNvPr id="27" name="椭圆 26">
            <a:extLst>
              <a:ext uri="{FF2B5EF4-FFF2-40B4-BE49-F238E27FC236}">
                <a16:creationId xmlns:a16="http://schemas.microsoft.com/office/drawing/2014/main" id="{C1D6FBD5-5602-4242-ABDB-391D9E8E2D1C}"/>
              </a:ext>
            </a:extLst>
          </p:cNvPr>
          <p:cNvSpPr/>
          <p:nvPr/>
        </p:nvSpPr>
        <p:spPr>
          <a:xfrm>
            <a:off x="9552374" y="2775053"/>
            <a:ext cx="701336" cy="653947"/>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600" dirty="0"/>
              <a:t>F</a:t>
            </a:r>
            <a:endParaRPr lang="zh-CN" altLang="en-US" sz="1600" dirty="0"/>
          </a:p>
        </p:txBody>
      </p:sp>
      <p:sp>
        <p:nvSpPr>
          <p:cNvPr id="28" name="椭圆 27">
            <a:extLst>
              <a:ext uri="{FF2B5EF4-FFF2-40B4-BE49-F238E27FC236}">
                <a16:creationId xmlns:a16="http://schemas.microsoft.com/office/drawing/2014/main" id="{D32ED314-E7A2-4709-ADC0-987CB0DE6A4F}"/>
              </a:ext>
            </a:extLst>
          </p:cNvPr>
          <p:cNvSpPr/>
          <p:nvPr/>
        </p:nvSpPr>
        <p:spPr>
          <a:xfrm>
            <a:off x="8376082" y="3807080"/>
            <a:ext cx="701336" cy="653947"/>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600" dirty="0"/>
              <a:t>D</a:t>
            </a:r>
            <a:endParaRPr lang="zh-CN" altLang="en-US" sz="1600" dirty="0"/>
          </a:p>
        </p:txBody>
      </p:sp>
      <p:sp>
        <p:nvSpPr>
          <p:cNvPr id="29" name="椭圆 28">
            <a:extLst>
              <a:ext uri="{FF2B5EF4-FFF2-40B4-BE49-F238E27FC236}">
                <a16:creationId xmlns:a16="http://schemas.microsoft.com/office/drawing/2014/main" id="{2E40A8FD-B264-4DEC-8124-5C7EA5A01E07}"/>
              </a:ext>
            </a:extLst>
          </p:cNvPr>
          <p:cNvSpPr/>
          <p:nvPr/>
        </p:nvSpPr>
        <p:spPr>
          <a:xfrm>
            <a:off x="6998299" y="3807081"/>
            <a:ext cx="701336" cy="653947"/>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600" dirty="0"/>
              <a:t>C</a:t>
            </a:r>
            <a:endParaRPr lang="zh-CN" altLang="en-US" sz="1600" dirty="0"/>
          </a:p>
        </p:txBody>
      </p:sp>
      <p:sp>
        <p:nvSpPr>
          <p:cNvPr id="30" name="椭圆 29">
            <a:extLst>
              <a:ext uri="{FF2B5EF4-FFF2-40B4-BE49-F238E27FC236}">
                <a16:creationId xmlns:a16="http://schemas.microsoft.com/office/drawing/2014/main" id="{6AAD5109-973F-4FC9-A3A5-2102083F2A62}"/>
              </a:ext>
            </a:extLst>
          </p:cNvPr>
          <p:cNvSpPr/>
          <p:nvPr/>
        </p:nvSpPr>
        <p:spPr>
          <a:xfrm>
            <a:off x="6172675" y="4839109"/>
            <a:ext cx="701336" cy="653947"/>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600" dirty="0"/>
              <a:t>E</a:t>
            </a:r>
            <a:endParaRPr lang="zh-CN" altLang="en-US" sz="1600" dirty="0"/>
          </a:p>
        </p:txBody>
      </p:sp>
      <p:sp>
        <p:nvSpPr>
          <p:cNvPr id="31" name="椭圆 30">
            <a:extLst>
              <a:ext uri="{FF2B5EF4-FFF2-40B4-BE49-F238E27FC236}">
                <a16:creationId xmlns:a16="http://schemas.microsoft.com/office/drawing/2014/main" id="{85B9A603-75DD-4802-9AFB-F5BEFCA2162B}"/>
              </a:ext>
            </a:extLst>
          </p:cNvPr>
          <p:cNvSpPr/>
          <p:nvPr/>
        </p:nvSpPr>
        <p:spPr>
          <a:xfrm>
            <a:off x="10805869" y="3807080"/>
            <a:ext cx="701336" cy="653947"/>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600" dirty="0"/>
              <a:t>H</a:t>
            </a:r>
            <a:endParaRPr lang="zh-CN" altLang="en-US" sz="1600" dirty="0"/>
          </a:p>
        </p:txBody>
      </p:sp>
      <p:sp>
        <p:nvSpPr>
          <p:cNvPr id="32" name="椭圆 31">
            <a:extLst>
              <a:ext uri="{FF2B5EF4-FFF2-40B4-BE49-F238E27FC236}">
                <a16:creationId xmlns:a16="http://schemas.microsoft.com/office/drawing/2014/main" id="{0DC278C3-DAFF-43A6-A4A1-BB15D8F2A681}"/>
              </a:ext>
            </a:extLst>
          </p:cNvPr>
          <p:cNvSpPr/>
          <p:nvPr/>
        </p:nvSpPr>
        <p:spPr>
          <a:xfrm>
            <a:off x="9428086" y="3807081"/>
            <a:ext cx="701336" cy="653947"/>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1600" dirty="0"/>
              <a:t>G</a:t>
            </a:r>
            <a:endParaRPr lang="zh-CN" altLang="en-US" sz="1600" dirty="0"/>
          </a:p>
        </p:txBody>
      </p:sp>
      <p:cxnSp>
        <p:nvCxnSpPr>
          <p:cNvPr id="34" name="直接箭头连接符 33">
            <a:extLst>
              <a:ext uri="{FF2B5EF4-FFF2-40B4-BE49-F238E27FC236}">
                <a16:creationId xmlns:a16="http://schemas.microsoft.com/office/drawing/2014/main" id="{1A38B420-404C-4427-BEAA-7097D1BB2C83}"/>
              </a:ext>
            </a:extLst>
          </p:cNvPr>
          <p:cNvCxnSpPr>
            <a:cxnSpLocks/>
            <a:stCxn id="8" idx="3"/>
            <a:endCxn id="26" idx="0"/>
          </p:cNvCxnSpPr>
          <p:nvPr/>
        </p:nvCxnSpPr>
        <p:spPr>
          <a:xfrm flipH="1">
            <a:off x="8251794" y="2258314"/>
            <a:ext cx="577664" cy="4738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直接箭头连接符 35">
            <a:extLst>
              <a:ext uri="{FF2B5EF4-FFF2-40B4-BE49-F238E27FC236}">
                <a16:creationId xmlns:a16="http://schemas.microsoft.com/office/drawing/2014/main" id="{BD1466D0-027E-43C2-AAB3-FE396D82A731}"/>
              </a:ext>
            </a:extLst>
          </p:cNvPr>
          <p:cNvCxnSpPr>
            <a:stCxn id="8" idx="5"/>
            <a:endCxn id="27" idx="0"/>
          </p:cNvCxnSpPr>
          <p:nvPr/>
        </p:nvCxnSpPr>
        <p:spPr>
          <a:xfrm>
            <a:off x="9325378" y="2258314"/>
            <a:ext cx="577664" cy="5167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直接箭头连接符 38">
            <a:extLst>
              <a:ext uri="{FF2B5EF4-FFF2-40B4-BE49-F238E27FC236}">
                <a16:creationId xmlns:a16="http://schemas.microsoft.com/office/drawing/2014/main" id="{22C24582-EFEA-41E0-A691-56EEE6AF3CC8}"/>
              </a:ext>
            </a:extLst>
          </p:cNvPr>
          <p:cNvCxnSpPr>
            <a:stCxn id="26" idx="3"/>
            <a:endCxn id="29" idx="0"/>
          </p:cNvCxnSpPr>
          <p:nvPr/>
        </p:nvCxnSpPr>
        <p:spPr>
          <a:xfrm flipH="1">
            <a:off x="7348967" y="3290342"/>
            <a:ext cx="654867" cy="5167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直接箭头连接符 40">
            <a:extLst>
              <a:ext uri="{FF2B5EF4-FFF2-40B4-BE49-F238E27FC236}">
                <a16:creationId xmlns:a16="http://schemas.microsoft.com/office/drawing/2014/main" id="{559B3392-AB4E-4D84-98A5-EBF7AB116E9A}"/>
              </a:ext>
            </a:extLst>
          </p:cNvPr>
          <p:cNvCxnSpPr>
            <a:stCxn id="26" idx="5"/>
            <a:endCxn id="28" idx="0"/>
          </p:cNvCxnSpPr>
          <p:nvPr/>
        </p:nvCxnSpPr>
        <p:spPr>
          <a:xfrm>
            <a:off x="8499754" y="3290342"/>
            <a:ext cx="226996" cy="5167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直接箭头连接符 42">
            <a:extLst>
              <a:ext uri="{FF2B5EF4-FFF2-40B4-BE49-F238E27FC236}">
                <a16:creationId xmlns:a16="http://schemas.microsoft.com/office/drawing/2014/main" id="{665B4E43-E8C0-42CC-847C-385F7C4C3913}"/>
              </a:ext>
            </a:extLst>
          </p:cNvPr>
          <p:cNvCxnSpPr>
            <a:stCxn id="27" idx="4"/>
            <a:endCxn id="32" idx="0"/>
          </p:cNvCxnSpPr>
          <p:nvPr/>
        </p:nvCxnSpPr>
        <p:spPr>
          <a:xfrm flipH="1">
            <a:off x="9778754" y="3429000"/>
            <a:ext cx="124288" cy="3780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直接箭头连接符 44">
            <a:extLst>
              <a:ext uri="{FF2B5EF4-FFF2-40B4-BE49-F238E27FC236}">
                <a16:creationId xmlns:a16="http://schemas.microsoft.com/office/drawing/2014/main" id="{809BCB7E-F183-4B8C-B3F5-CEC6F369B9DF}"/>
              </a:ext>
            </a:extLst>
          </p:cNvPr>
          <p:cNvCxnSpPr>
            <a:stCxn id="27" idx="5"/>
            <a:endCxn id="31" idx="0"/>
          </p:cNvCxnSpPr>
          <p:nvPr/>
        </p:nvCxnSpPr>
        <p:spPr>
          <a:xfrm>
            <a:off x="10151002" y="3333232"/>
            <a:ext cx="1005535" cy="4738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直接箭头连接符 46">
            <a:extLst>
              <a:ext uri="{FF2B5EF4-FFF2-40B4-BE49-F238E27FC236}">
                <a16:creationId xmlns:a16="http://schemas.microsoft.com/office/drawing/2014/main" id="{F3C3F59C-182D-4ECE-83E9-6FDE1C543445}"/>
              </a:ext>
            </a:extLst>
          </p:cNvPr>
          <p:cNvCxnSpPr>
            <a:cxnSpLocks/>
            <a:stCxn id="29" idx="3"/>
            <a:endCxn id="30" idx="7"/>
          </p:cNvCxnSpPr>
          <p:nvPr/>
        </p:nvCxnSpPr>
        <p:spPr>
          <a:xfrm flipH="1">
            <a:off x="6771303" y="4365260"/>
            <a:ext cx="329704" cy="5696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73251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square" rtlCol="0">
            <a:spAutoFit/>
          </a:bodyPr>
          <a:lstStyle/>
          <a:p>
            <a:pPr algn="ctr"/>
            <a:r>
              <a:rPr lang="en-US" altLang="zh-CN" dirty="0">
                <a:solidFill>
                  <a:schemeClr val="bg1"/>
                </a:solidFill>
              </a:rPr>
              <a:t>03 </a:t>
            </a:r>
            <a:r>
              <a:rPr lang="zh-CN" altLang="en-US" dirty="0">
                <a:solidFill>
                  <a:schemeClr val="bg1"/>
                </a:solidFill>
              </a:rPr>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p:spPr>
        <p:txBody>
          <a:bodyPr/>
          <a:lstStyle/>
          <a:p>
            <a:pPr algn="ctr"/>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415772" cy="461665"/>
          </a:xfrm>
          <a:prstGeom prst="rect">
            <a:avLst/>
          </a:prstGeom>
          <a:noFill/>
        </p:spPr>
        <p:txBody>
          <a:bodyPr wrap="none" rtlCol="0">
            <a:spAutoFit/>
          </a:bodyPr>
          <a:lstStyle/>
          <a:p>
            <a:r>
              <a:rPr lang="zh-CN" altLang="en-US" sz="2400" b="1" dirty="0">
                <a:solidFill>
                  <a:srgbClr val="FF0000"/>
                </a:solidFill>
              </a:rPr>
              <a:t>进程创建</a:t>
            </a:r>
            <a:endParaRPr lang="en-US" altLang="zh-CN" sz="2400" b="1" dirty="0">
              <a:solidFill>
                <a:srgbClr val="FF0000"/>
              </a:solidFill>
            </a:endParaRPr>
          </a:p>
        </p:txBody>
      </p:sp>
      <p:grpSp>
        <p:nvGrpSpPr>
          <p:cNvPr id="9" name="组合 8">
            <a:extLst>
              <a:ext uri="{FF2B5EF4-FFF2-40B4-BE49-F238E27FC236}">
                <a16:creationId xmlns:a16="http://schemas.microsoft.com/office/drawing/2014/main" id="{73CB72C0-B86A-4224-83D2-833ACBF1A912}"/>
              </a:ext>
            </a:extLst>
          </p:cNvPr>
          <p:cNvGrpSpPr/>
          <p:nvPr/>
        </p:nvGrpSpPr>
        <p:grpSpPr>
          <a:xfrm>
            <a:off x="989005" y="1528277"/>
            <a:ext cx="10574843" cy="2546946"/>
            <a:chOff x="1078544" y="1577390"/>
            <a:chExt cx="10574843" cy="2546946"/>
          </a:xfrm>
        </p:grpSpPr>
        <p:grpSp>
          <p:nvGrpSpPr>
            <p:cNvPr id="10" name="组合 9">
              <a:extLst>
                <a:ext uri="{FF2B5EF4-FFF2-40B4-BE49-F238E27FC236}">
                  <a16:creationId xmlns:a16="http://schemas.microsoft.com/office/drawing/2014/main" id="{A673C458-B3F0-4069-B223-D3C2D334D97D}"/>
                </a:ext>
              </a:extLst>
            </p:cNvPr>
            <p:cNvGrpSpPr/>
            <p:nvPr/>
          </p:nvGrpSpPr>
          <p:grpSpPr>
            <a:xfrm>
              <a:off x="1078544" y="1631832"/>
              <a:ext cx="873957" cy="1110884"/>
              <a:chOff x="611284" y="1141701"/>
              <a:chExt cx="873957" cy="1110884"/>
            </a:xfrm>
          </p:grpSpPr>
          <p:sp>
            <p:nvSpPr>
              <p:cNvPr id="13" name="文本框 12">
                <a:extLst>
                  <a:ext uri="{FF2B5EF4-FFF2-40B4-BE49-F238E27FC236}">
                    <a16:creationId xmlns:a16="http://schemas.microsoft.com/office/drawing/2014/main" id="{39E670B0-D757-4272-8664-CE25E68CB92F}"/>
                  </a:ext>
                </a:extLst>
              </p:cNvPr>
              <p:cNvSpPr txBox="1"/>
              <p:nvPr/>
            </p:nvSpPr>
            <p:spPr>
              <a:xfrm>
                <a:off x="611284" y="1184226"/>
                <a:ext cx="873957" cy="830997"/>
              </a:xfrm>
              <a:prstGeom prst="rect">
                <a:avLst/>
              </a:prstGeom>
              <a:noFill/>
            </p:spPr>
            <p:txBody>
              <a:bodyPr wrap="none" rtlCol="0">
                <a:spAutoFit/>
              </a:bodyPr>
              <a:lstStyle/>
              <a:p>
                <a:r>
                  <a:rPr lang="en-US" altLang="zh-CN" sz="4800" b="1" dirty="0">
                    <a:solidFill>
                      <a:schemeClr val="accent1">
                        <a:lumMod val="50000"/>
                      </a:schemeClr>
                    </a:solidFill>
                  </a:rPr>
                  <a:t>01</a:t>
                </a:r>
                <a:endParaRPr lang="zh-CN" altLang="en-US" sz="4800" b="1" dirty="0">
                  <a:solidFill>
                    <a:schemeClr val="accent1">
                      <a:lumMod val="50000"/>
                    </a:schemeClr>
                  </a:solidFill>
                </a:endParaRPr>
              </a:p>
            </p:txBody>
          </p:sp>
          <p:grpSp>
            <p:nvGrpSpPr>
              <p:cNvPr id="14" name="组合 13">
                <a:extLst>
                  <a:ext uri="{FF2B5EF4-FFF2-40B4-BE49-F238E27FC236}">
                    <a16:creationId xmlns:a16="http://schemas.microsoft.com/office/drawing/2014/main" id="{B7EB0322-EEA9-45A1-976B-C9E5F559AA56}"/>
                  </a:ext>
                </a:extLst>
              </p:cNvPr>
              <p:cNvGrpSpPr/>
              <p:nvPr/>
            </p:nvGrpSpPr>
            <p:grpSpPr>
              <a:xfrm rot="11641273">
                <a:off x="1059914" y="1141701"/>
                <a:ext cx="265018" cy="1110884"/>
                <a:chOff x="415466" y="937551"/>
                <a:chExt cx="1210134" cy="5072555"/>
              </a:xfrm>
            </p:grpSpPr>
            <p:cxnSp>
              <p:nvCxnSpPr>
                <p:cNvPr id="15" name="直接连接符 14">
                  <a:extLst>
                    <a:ext uri="{FF2B5EF4-FFF2-40B4-BE49-F238E27FC236}">
                      <a16:creationId xmlns:a16="http://schemas.microsoft.com/office/drawing/2014/main" id="{6787101D-0CD6-43A8-AC02-28BF4E453765}"/>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矩形 15">
                  <a:extLst>
                    <a:ext uri="{FF2B5EF4-FFF2-40B4-BE49-F238E27FC236}">
                      <a16:creationId xmlns:a16="http://schemas.microsoft.com/office/drawing/2014/main" id="{35DB0982-D684-4BAD-AFEE-A439B36A8E71}"/>
                    </a:ext>
                  </a:extLst>
                </p:cNvPr>
                <p:cNvSpPr/>
                <p:nvPr/>
              </p:nvSpPr>
              <p:spPr>
                <a:xfrm rot="865294">
                  <a:off x="415466" y="937551"/>
                  <a:ext cx="719665" cy="5072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p>
              </p:txBody>
            </p:sp>
          </p:grpSp>
        </p:grpSp>
        <p:sp>
          <p:nvSpPr>
            <p:cNvPr id="11" name="矩形 10">
              <a:extLst>
                <a:ext uri="{FF2B5EF4-FFF2-40B4-BE49-F238E27FC236}">
                  <a16:creationId xmlns:a16="http://schemas.microsoft.com/office/drawing/2014/main" id="{8524EF97-E4DC-459F-B89B-69CE23D88687}"/>
                </a:ext>
              </a:extLst>
            </p:cNvPr>
            <p:cNvSpPr/>
            <p:nvPr/>
          </p:nvSpPr>
          <p:spPr>
            <a:xfrm>
              <a:off x="1979607" y="1577390"/>
              <a:ext cx="2698175"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创建进程的事件</a:t>
              </a:r>
            </a:p>
          </p:txBody>
        </p:sp>
        <p:sp>
          <p:nvSpPr>
            <p:cNvPr id="12" name="矩形 11">
              <a:extLst>
                <a:ext uri="{FF2B5EF4-FFF2-40B4-BE49-F238E27FC236}">
                  <a16:creationId xmlns:a16="http://schemas.microsoft.com/office/drawing/2014/main" id="{127B7421-E35B-4E1D-8A01-66A2027ED204}"/>
                </a:ext>
              </a:extLst>
            </p:cNvPr>
            <p:cNvSpPr/>
            <p:nvPr/>
          </p:nvSpPr>
          <p:spPr>
            <a:xfrm>
              <a:off x="2136854" y="2168223"/>
              <a:ext cx="9516533" cy="1956113"/>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用户登陆：分时系统中，用户在终端输入登陆信息，系统验证后，就会为用户创建进程</a:t>
              </a:r>
              <a:endParaRPr lang="en-US" altLang="zh-CN" b="1" dirty="0"/>
            </a:p>
            <a:p>
              <a:pPr marL="285750" indent="-285750">
                <a:lnSpc>
                  <a:spcPct val="120000"/>
                </a:lnSpc>
                <a:spcBef>
                  <a:spcPts val="600"/>
                </a:spcBef>
                <a:buFont typeface="Arial" panose="020B0604020202020204" pitchFamily="34" charset="0"/>
                <a:buChar char="•"/>
              </a:pPr>
              <a:r>
                <a:rPr lang="zh-CN" altLang="en-US" b="1" dirty="0"/>
                <a:t>作业调度：批处理系统中，作业调度按一定算法调度到某作业时，创建进程，并为其分配资源</a:t>
              </a:r>
              <a:endParaRPr lang="en-US" altLang="zh-CN" b="1" dirty="0"/>
            </a:p>
            <a:p>
              <a:pPr marL="285750" indent="-285750">
                <a:lnSpc>
                  <a:spcPct val="120000"/>
                </a:lnSpc>
                <a:spcBef>
                  <a:spcPts val="600"/>
                </a:spcBef>
                <a:buFont typeface="Arial" panose="020B0604020202020204" pitchFamily="34" charset="0"/>
                <a:buChar char="•"/>
              </a:pPr>
              <a:r>
                <a:rPr lang="zh-CN" altLang="en-US" b="1" dirty="0"/>
                <a:t>系统服务：系统根据需求，创建一个新的进程</a:t>
              </a:r>
              <a:endParaRPr lang="en-US" altLang="zh-CN" b="1" dirty="0"/>
            </a:p>
            <a:p>
              <a:pPr marL="285750" indent="-285750">
                <a:lnSpc>
                  <a:spcPct val="120000"/>
                </a:lnSpc>
                <a:spcBef>
                  <a:spcPts val="600"/>
                </a:spcBef>
                <a:buFont typeface="Arial" panose="020B0604020202020204" pitchFamily="34" charset="0"/>
                <a:buChar char="•"/>
              </a:pPr>
              <a:r>
                <a:rPr lang="zh-CN" altLang="en-US" b="1" dirty="0"/>
                <a:t>用户请求：父进程创建子进程</a:t>
              </a:r>
              <a:endParaRPr lang="en-US" altLang="zh-CN" b="1" dirty="0"/>
            </a:p>
          </p:txBody>
        </p:sp>
      </p:grpSp>
      <p:grpSp>
        <p:nvGrpSpPr>
          <p:cNvPr id="17" name="组合 16">
            <a:extLst>
              <a:ext uri="{FF2B5EF4-FFF2-40B4-BE49-F238E27FC236}">
                <a16:creationId xmlns:a16="http://schemas.microsoft.com/office/drawing/2014/main" id="{55AA3938-939C-457B-AF6E-DD9301F51A7C}"/>
              </a:ext>
            </a:extLst>
          </p:cNvPr>
          <p:cNvGrpSpPr/>
          <p:nvPr/>
        </p:nvGrpSpPr>
        <p:grpSpPr>
          <a:xfrm>
            <a:off x="989005" y="4182763"/>
            <a:ext cx="10615349" cy="2547884"/>
            <a:chOff x="1078544" y="1577390"/>
            <a:chExt cx="10615349" cy="2547884"/>
          </a:xfrm>
        </p:grpSpPr>
        <p:grpSp>
          <p:nvGrpSpPr>
            <p:cNvPr id="18" name="组合 17">
              <a:extLst>
                <a:ext uri="{FF2B5EF4-FFF2-40B4-BE49-F238E27FC236}">
                  <a16:creationId xmlns:a16="http://schemas.microsoft.com/office/drawing/2014/main" id="{70703D1F-6C02-4C74-A925-137FD33C73D9}"/>
                </a:ext>
              </a:extLst>
            </p:cNvPr>
            <p:cNvGrpSpPr/>
            <p:nvPr/>
          </p:nvGrpSpPr>
          <p:grpSpPr>
            <a:xfrm>
              <a:off x="1078544" y="1631832"/>
              <a:ext cx="873957" cy="1110884"/>
              <a:chOff x="611284" y="1141701"/>
              <a:chExt cx="873957" cy="1110884"/>
            </a:xfrm>
          </p:grpSpPr>
          <p:sp>
            <p:nvSpPr>
              <p:cNvPr id="21" name="文本框 20">
                <a:extLst>
                  <a:ext uri="{FF2B5EF4-FFF2-40B4-BE49-F238E27FC236}">
                    <a16:creationId xmlns:a16="http://schemas.microsoft.com/office/drawing/2014/main" id="{B90FD7B1-A65F-4F27-861C-6D04AAA41648}"/>
                  </a:ext>
                </a:extLst>
              </p:cNvPr>
              <p:cNvSpPr txBox="1"/>
              <p:nvPr/>
            </p:nvSpPr>
            <p:spPr>
              <a:xfrm>
                <a:off x="611284" y="1184226"/>
                <a:ext cx="873957" cy="830997"/>
              </a:xfrm>
              <a:prstGeom prst="rect">
                <a:avLst/>
              </a:prstGeom>
              <a:noFill/>
            </p:spPr>
            <p:txBody>
              <a:bodyPr wrap="none" rtlCol="0">
                <a:spAutoFit/>
              </a:bodyPr>
              <a:lstStyle/>
              <a:p>
                <a:r>
                  <a:rPr lang="en-US" altLang="zh-CN" sz="4800" b="1" dirty="0">
                    <a:solidFill>
                      <a:schemeClr val="accent1">
                        <a:lumMod val="50000"/>
                      </a:schemeClr>
                    </a:solidFill>
                  </a:rPr>
                  <a:t>02</a:t>
                </a:r>
                <a:endParaRPr lang="zh-CN" altLang="en-US" sz="4800" b="1" dirty="0">
                  <a:solidFill>
                    <a:schemeClr val="accent1">
                      <a:lumMod val="50000"/>
                    </a:schemeClr>
                  </a:solidFill>
                </a:endParaRPr>
              </a:p>
            </p:txBody>
          </p:sp>
          <p:grpSp>
            <p:nvGrpSpPr>
              <p:cNvPr id="22" name="组合 21">
                <a:extLst>
                  <a:ext uri="{FF2B5EF4-FFF2-40B4-BE49-F238E27FC236}">
                    <a16:creationId xmlns:a16="http://schemas.microsoft.com/office/drawing/2014/main" id="{EA9F3E80-FE26-4570-B882-FEA9682978A8}"/>
                  </a:ext>
                </a:extLst>
              </p:cNvPr>
              <p:cNvGrpSpPr/>
              <p:nvPr/>
            </p:nvGrpSpPr>
            <p:grpSpPr>
              <a:xfrm rot="11641273">
                <a:off x="1059914" y="1141701"/>
                <a:ext cx="265018" cy="1110884"/>
                <a:chOff x="415466" y="937551"/>
                <a:chExt cx="1210134" cy="5072555"/>
              </a:xfrm>
            </p:grpSpPr>
            <p:cxnSp>
              <p:nvCxnSpPr>
                <p:cNvPr id="23" name="直接连接符 22">
                  <a:extLst>
                    <a:ext uri="{FF2B5EF4-FFF2-40B4-BE49-F238E27FC236}">
                      <a16:creationId xmlns:a16="http://schemas.microsoft.com/office/drawing/2014/main" id="{17AC4D6B-F03F-4275-8FF4-F5E74DCD8E46}"/>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a:extLst>
                    <a:ext uri="{FF2B5EF4-FFF2-40B4-BE49-F238E27FC236}">
                      <a16:creationId xmlns:a16="http://schemas.microsoft.com/office/drawing/2014/main" id="{D8561BFB-8F66-430A-AE0A-67DBAC60ED17}"/>
                    </a:ext>
                  </a:extLst>
                </p:cNvPr>
                <p:cNvSpPr/>
                <p:nvPr/>
              </p:nvSpPr>
              <p:spPr>
                <a:xfrm rot="865294">
                  <a:off x="415466" y="937551"/>
                  <a:ext cx="719665" cy="5072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p>
              </p:txBody>
            </p:sp>
          </p:grpSp>
        </p:grpSp>
        <p:sp>
          <p:nvSpPr>
            <p:cNvPr id="19" name="矩形 18">
              <a:extLst>
                <a:ext uri="{FF2B5EF4-FFF2-40B4-BE49-F238E27FC236}">
                  <a16:creationId xmlns:a16="http://schemas.microsoft.com/office/drawing/2014/main" id="{5D398F38-628F-44C0-9086-226F79EB967D}"/>
                </a:ext>
              </a:extLst>
            </p:cNvPr>
            <p:cNvSpPr/>
            <p:nvPr/>
          </p:nvSpPr>
          <p:spPr>
            <a:xfrm>
              <a:off x="1979607" y="1577390"/>
              <a:ext cx="2698175"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进程创建的操作</a:t>
              </a:r>
            </a:p>
          </p:txBody>
        </p:sp>
        <p:sp>
          <p:nvSpPr>
            <p:cNvPr id="20" name="矩形 19">
              <a:extLst>
                <a:ext uri="{FF2B5EF4-FFF2-40B4-BE49-F238E27FC236}">
                  <a16:creationId xmlns:a16="http://schemas.microsoft.com/office/drawing/2014/main" id="{715AFF4D-2281-4335-BB5C-23157A00D83D}"/>
                </a:ext>
              </a:extLst>
            </p:cNvPr>
            <p:cNvSpPr/>
            <p:nvPr/>
          </p:nvSpPr>
          <p:spPr>
            <a:xfrm>
              <a:off x="2177360" y="2169161"/>
              <a:ext cx="9516533" cy="1956113"/>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为新的进程分配一个唯一的进程号，并申请一个空的</a:t>
              </a:r>
              <a:r>
                <a:rPr lang="en-US" altLang="zh-CN" b="1" dirty="0"/>
                <a:t>PCB</a:t>
              </a:r>
              <a:r>
                <a:rPr lang="zh-CN" altLang="en-US" b="1" dirty="0"/>
                <a:t>，未申请到则创建失败</a:t>
              </a:r>
              <a:endParaRPr lang="en-US" altLang="zh-CN" b="1" dirty="0"/>
            </a:p>
            <a:p>
              <a:pPr marL="285750" indent="-285750">
                <a:lnSpc>
                  <a:spcPct val="120000"/>
                </a:lnSpc>
                <a:spcBef>
                  <a:spcPts val="600"/>
                </a:spcBef>
                <a:buFont typeface="Arial" panose="020B0604020202020204" pitchFamily="34" charset="0"/>
                <a:buChar char="•"/>
              </a:pPr>
              <a:r>
                <a:rPr lang="zh-CN" altLang="en-US" b="1" dirty="0"/>
                <a:t>为进程分配资源：为进程的程序和数据，以及用户栈分配必要的内存，内存不足则处于阻塞状态</a:t>
              </a:r>
              <a:endParaRPr lang="en-US" altLang="zh-CN" b="1" dirty="0"/>
            </a:p>
            <a:p>
              <a:pPr marL="285750" indent="-285750">
                <a:lnSpc>
                  <a:spcPct val="120000"/>
                </a:lnSpc>
                <a:spcBef>
                  <a:spcPts val="600"/>
                </a:spcBef>
                <a:buFont typeface="Arial" panose="020B0604020202020204" pitchFamily="34" charset="0"/>
                <a:buChar char="•"/>
              </a:pPr>
              <a:r>
                <a:rPr lang="zh-CN" altLang="en-US" b="1" dirty="0"/>
                <a:t>初始化</a:t>
              </a:r>
              <a:r>
                <a:rPr lang="en-US" altLang="zh-CN" b="1" dirty="0"/>
                <a:t>PCB</a:t>
              </a:r>
              <a:r>
                <a:rPr lang="zh-CN" altLang="en-US" b="1" dirty="0"/>
                <a:t>：标识位，优先级，处理机状态等</a:t>
              </a:r>
              <a:endParaRPr lang="en-US" altLang="zh-CN" b="1" dirty="0"/>
            </a:p>
            <a:p>
              <a:pPr marL="285750" indent="-285750">
                <a:lnSpc>
                  <a:spcPct val="120000"/>
                </a:lnSpc>
                <a:spcBef>
                  <a:spcPts val="600"/>
                </a:spcBef>
                <a:buFont typeface="Arial" panose="020B0604020202020204" pitchFamily="34" charset="0"/>
                <a:buChar char="•"/>
              </a:pPr>
              <a:r>
                <a:rPr lang="zh-CN" altLang="en-US" b="1" dirty="0"/>
                <a:t>就绪队列不满，的则插入就绪队列。</a:t>
              </a:r>
              <a:endParaRPr lang="en-US" altLang="zh-CN" b="1" dirty="0"/>
            </a:p>
          </p:txBody>
        </p:sp>
      </p:grpSp>
    </p:spTree>
    <p:extLst>
      <p:ext uri="{BB962C8B-B14F-4D97-AF65-F5344CB8AC3E}">
        <p14:creationId xmlns:p14="http://schemas.microsoft.com/office/powerpoint/2010/main" val="583664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square" rtlCol="0">
            <a:spAutoFit/>
          </a:bodyPr>
          <a:lstStyle/>
          <a:p>
            <a:pPr algn="ctr"/>
            <a:r>
              <a:rPr lang="en-US" altLang="zh-CN" dirty="0">
                <a:solidFill>
                  <a:schemeClr val="bg1"/>
                </a:solidFill>
              </a:rPr>
              <a:t>03 </a:t>
            </a:r>
            <a:r>
              <a:rPr lang="zh-CN" altLang="en-US" dirty="0">
                <a:solidFill>
                  <a:schemeClr val="bg1"/>
                </a:solidFill>
              </a:rPr>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p:spPr>
        <p:txBody>
          <a:bodyPr/>
          <a:lstStyle/>
          <a:p>
            <a:pPr algn="ctr"/>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415772" cy="461665"/>
          </a:xfrm>
          <a:prstGeom prst="rect">
            <a:avLst/>
          </a:prstGeom>
          <a:noFill/>
        </p:spPr>
        <p:txBody>
          <a:bodyPr wrap="none" rtlCol="0">
            <a:spAutoFit/>
          </a:bodyPr>
          <a:lstStyle/>
          <a:p>
            <a:r>
              <a:rPr lang="zh-CN" altLang="en-US" sz="2400" b="1" dirty="0">
                <a:solidFill>
                  <a:srgbClr val="FF0000"/>
                </a:solidFill>
              </a:rPr>
              <a:t>创建原语</a:t>
            </a:r>
            <a:endParaRPr lang="en-US" altLang="zh-CN" sz="2400" b="1" dirty="0">
              <a:solidFill>
                <a:srgbClr val="FF0000"/>
              </a:solidFill>
            </a:endParaRPr>
          </a:p>
        </p:txBody>
      </p:sp>
      <p:pic>
        <p:nvPicPr>
          <p:cNvPr id="8" name="图片 7">
            <a:extLst>
              <a:ext uri="{FF2B5EF4-FFF2-40B4-BE49-F238E27FC236}">
                <a16:creationId xmlns:a16="http://schemas.microsoft.com/office/drawing/2014/main" id="{C87A9D33-61C2-450C-A4AE-67B3C86AC22D}"/>
              </a:ext>
            </a:extLst>
          </p:cNvPr>
          <p:cNvPicPr>
            <a:picLocks noChangeAspect="1"/>
          </p:cNvPicPr>
          <p:nvPr/>
        </p:nvPicPr>
        <p:blipFill>
          <a:blip r:embed="rId3"/>
          <a:stretch>
            <a:fillRect/>
          </a:stretch>
        </p:blipFill>
        <p:spPr>
          <a:xfrm>
            <a:off x="271413" y="2220819"/>
            <a:ext cx="7786444" cy="3953738"/>
          </a:xfrm>
          <a:prstGeom prst="rect">
            <a:avLst/>
          </a:prstGeom>
        </p:spPr>
      </p:pic>
      <p:sp>
        <p:nvSpPr>
          <p:cNvPr id="25" name="流程图: 终止 24">
            <a:extLst>
              <a:ext uri="{FF2B5EF4-FFF2-40B4-BE49-F238E27FC236}">
                <a16:creationId xmlns:a16="http://schemas.microsoft.com/office/drawing/2014/main" id="{6076CDF4-5C89-4E50-B883-0879E7C3F066}"/>
              </a:ext>
            </a:extLst>
          </p:cNvPr>
          <p:cNvSpPr/>
          <p:nvPr/>
        </p:nvSpPr>
        <p:spPr>
          <a:xfrm>
            <a:off x="8813636" y="1628465"/>
            <a:ext cx="914400" cy="301752"/>
          </a:xfrm>
          <a:prstGeom prst="flowChartTerminator">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开始</a:t>
            </a:r>
          </a:p>
        </p:txBody>
      </p:sp>
      <p:sp>
        <p:nvSpPr>
          <p:cNvPr id="26" name="流程图: 过程 25">
            <a:extLst>
              <a:ext uri="{FF2B5EF4-FFF2-40B4-BE49-F238E27FC236}">
                <a16:creationId xmlns:a16="http://schemas.microsoft.com/office/drawing/2014/main" id="{B7B4F909-332E-4247-A506-DADB06A5CE3F}"/>
              </a:ext>
            </a:extLst>
          </p:cNvPr>
          <p:cNvSpPr/>
          <p:nvPr/>
        </p:nvSpPr>
        <p:spPr>
          <a:xfrm>
            <a:off x="8645916" y="2220818"/>
            <a:ext cx="1249840" cy="381310"/>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申请</a:t>
            </a:r>
            <a:r>
              <a:rPr lang="en-US" altLang="zh-CN" sz="1600" dirty="0"/>
              <a:t>PCB</a:t>
            </a:r>
            <a:endParaRPr lang="zh-CN" altLang="en-US" sz="1600" dirty="0"/>
          </a:p>
        </p:txBody>
      </p:sp>
      <p:sp>
        <p:nvSpPr>
          <p:cNvPr id="27" name="流程图: 决策 26">
            <a:extLst>
              <a:ext uri="{FF2B5EF4-FFF2-40B4-BE49-F238E27FC236}">
                <a16:creationId xmlns:a16="http://schemas.microsoft.com/office/drawing/2014/main" id="{9AE98763-C9AF-477D-9A30-179AAB717BD1}"/>
              </a:ext>
            </a:extLst>
          </p:cNvPr>
          <p:cNvSpPr/>
          <p:nvPr/>
        </p:nvSpPr>
        <p:spPr>
          <a:xfrm>
            <a:off x="8551300" y="2892729"/>
            <a:ext cx="1439073" cy="568142"/>
          </a:xfrm>
          <a:prstGeom prst="flowChartDecision">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成功？</a:t>
            </a:r>
          </a:p>
        </p:txBody>
      </p:sp>
      <p:sp>
        <p:nvSpPr>
          <p:cNvPr id="28" name="流程图: 过程 27">
            <a:extLst>
              <a:ext uri="{FF2B5EF4-FFF2-40B4-BE49-F238E27FC236}">
                <a16:creationId xmlns:a16="http://schemas.microsoft.com/office/drawing/2014/main" id="{FC436482-4C97-42E0-87CE-5A59E3343CBD}"/>
              </a:ext>
            </a:extLst>
          </p:cNvPr>
          <p:cNvSpPr/>
          <p:nvPr/>
        </p:nvSpPr>
        <p:spPr>
          <a:xfrm>
            <a:off x="8645916" y="3751472"/>
            <a:ext cx="1249840" cy="381310"/>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初始化</a:t>
            </a:r>
            <a:r>
              <a:rPr lang="en-US" altLang="zh-CN" sz="1600" dirty="0"/>
              <a:t>PCB</a:t>
            </a:r>
            <a:endParaRPr lang="zh-CN" altLang="en-US" sz="1600" dirty="0"/>
          </a:p>
        </p:txBody>
      </p:sp>
      <p:sp>
        <p:nvSpPr>
          <p:cNvPr id="29" name="流程图: 过程 28">
            <a:extLst>
              <a:ext uri="{FF2B5EF4-FFF2-40B4-BE49-F238E27FC236}">
                <a16:creationId xmlns:a16="http://schemas.microsoft.com/office/drawing/2014/main" id="{1D9B02BF-F4CD-4952-8B2B-A3612F6E6D3C}"/>
              </a:ext>
            </a:extLst>
          </p:cNvPr>
          <p:cNvSpPr/>
          <p:nvPr/>
        </p:nvSpPr>
        <p:spPr>
          <a:xfrm>
            <a:off x="8409062" y="4423383"/>
            <a:ext cx="1723549" cy="381310"/>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分配资源</a:t>
            </a:r>
          </a:p>
        </p:txBody>
      </p:sp>
      <p:sp>
        <p:nvSpPr>
          <p:cNvPr id="30" name="流程图: 过程 29">
            <a:extLst>
              <a:ext uri="{FF2B5EF4-FFF2-40B4-BE49-F238E27FC236}">
                <a16:creationId xmlns:a16="http://schemas.microsoft.com/office/drawing/2014/main" id="{67FC4CBE-3C41-471A-BF22-D9EAF0FC9A70}"/>
              </a:ext>
            </a:extLst>
          </p:cNvPr>
          <p:cNvSpPr/>
          <p:nvPr/>
        </p:nvSpPr>
        <p:spPr>
          <a:xfrm>
            <a:off x="8107989" y="5095294"/>
            <a:ext cx="2325695" cy="381310"/>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将</a:t>
            </a:r>
            <a:r>
              <a:rPr lang="en-US" altLang="zh-CN" sz="1600" dirty="0"/>
              <a:t>PCB</a:t>
            </a:r>
            <a:r>
              <a:rPr lang="zh-CN" altLang="en-US" sz="1600" dirty="0"/>
              <a:t>插入就绪队列</a:t>
            </a:r>
          </a:p>
        </p:txBody>
      </p:sp>
      <p:sp>
        <p:nvSpPr>
          <p:cNvPr id="31" name="流程图: 过程 30">
            <a:extLst>
              <a:ext uri="{FF2B5EF4-FFF2-40B4-BE49-F238E27FC236}">
                <a16:creationId xmlns:a16="http://schemas.microsoft.com/office/drawing/2014/main" id="{D91EEA6A-5CA6-478C-B661-1DAC0792DDB0}"/>
              </a:ext>
            </a:extLst>
          </p:cNvPr>
          <p:cNvSpPr/>
          <p:nvPr/>
        </p:nvSpPr>
        <p:spPr>
          <a:xfrm>
            <a:off x="8107989" y="5767205"/>
            <a:ext cx="2325695" cy="381310"/>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加入进程家族或进程链</a:t>
            </a:r>
          </a:p>
        </p:txBody>
      </p:sp>
      <p:sp>
        <p:nvSpPr>
          <p:cNvPr id="32" name="流程图: 终止 31">
            <a:extLst>
              <a:ext uri="{FF2B5EF4-FFF2-40B4-BE49-F238E27FC236}">
                <a16:creationId xmlns:a16="http://schemas.microsoft.com/office/drawing/2014/main" id="{8089287A-55CD-43F5-81D5-732CEA571377}"/>
              </a:ext>
            </a:extLst>
          </p:cNvPr>
          <p:cNvSpPr/>
          <p:nvPr/>
        </p:nvSpPr>
        <p:spPr>
          <a:xfrm>
            <a:off x="8813636" y="6439113"/>
            <a:ext cx="914400" cy="301752"/>
          </a:xfrm>
          <a:prstGeom prst="flowChartTerminator">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结束</a:t>
            </a:r>
          </a:p>
        </p:txBody>
      </p:sp>
      <p:cxnSp>
        <p:nvCxnSpPr>
          <p:cNvPr id="33" name="直接箭头连接符 32">
            <a:extLst>
              <a:ext uri="{FF2B5EF4-FFF2-40B4-BE49-F238E27FC236}">
                <a16:creationId xmlns:a16="http://schemas.microsoft.com/office/drawing/2014/main" id="{70BB76E7-0C51-49B3-9867-C9E58C5AA58C}"/>
              </a:ext>
            </a:extLst>
          </p:cNvPr>
          <p:cNvCxnSpPr>
            <a:cxnSpLocks/>
            <a:stCxn id="25" idx="2"/>
            <a:endCxn id="26" idx="0"/>
          </p:cNvCxnSpPr>
          <p:nvPr/>
        </p:nvCxnSpPr>
        <p:spPr>
          <a:xfrm>
            <a:off x="9270836" y="1930217"/>
            <a:ext cx="0" cy="2906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直接箭头连接符 33">
            <a:extLst>
              <a:ext uri="{FF2B5EF4-FFF2-40B4-BE49-F238E27FC236}">
                <a16:creationId xmlns:a16="http://schemas.microsoft.com/office/drawing/2014/main" id="{4E5B9515-1B14-4405-9CE2-66A811CA0DAD}"/>
              </a:ext>
            </a:extLst>
          </p:cNvPr>
          <p:cNvCxnSpPr>
            <a:cxnSpLocks/>
            <a:stCxn id="26" idx="2"/>
            <a:endCxn id="27" idx="0"/>
          </p:cNvCxnSpPr>
          <p:nvPr/>
        </p:nvCxnSpPr>
        <p:spPr>
          <a:xfrm>
            <a:off x="9270836" y="2602128"/>
            <a:ext cx="1" cy="2906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a:extLst>
              <a:ext uri="{FF2B5EF4-FFF2-40B4-BE49-F238E27FC236}">
                <a16:creationId xmlns:a16="http://schemas.microsoft.com/office/drawing/2014/main" id="{59EE9C40-4166-4AA7-A81B-B38285B5A8E3}"/>
              </a:ext>
            </a:extLst>
          </p:cNvPr>
          <p:cNvCxnSpPr>
            <a:cxnSpLocks/>
            <a:stCxn id="27" idx="2"/>
            <a:endCxn id="28" idx="0"/>
          </p:cNvCxnSpPr>
          <p:nvPr/>
        </p:nvCxnSpPr>
        <p:spPr>
          <a:xfrm flipH="1">
            <a:off x="9270836" y="3460871"/>
            <a:ext cx="1" cy="2906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直接箭头连接符 35">
            <a:extLst>
              <a:ext uri="{FF2B5EF4-FFF2-40B4-BE49-F238E27FC236}">
                <a16:creationId xmlns:a16="http://schemas.microsoft.com/office/drawing/2014/main" id="{F5C9D62E-211E-4E6D-B135-F61448F92A6C}"/>
              </a:ext>
            </a:extLst>
          </p:cNvPr>
          <p:cNvCxnSpPr>
            <a:cxnSpLocks/>
            <a:stCxn id="28" idx="2"/>
            <a:endCxn id="29" idx="0"/>
          </p:cNvCxnSpPr>
          <p:nvPr/>
        </p:nvCxnSpPr>
        <p:spPr>
          <a:xfrm>
            <a:off x="9270836" y="4132782"/>
            <a:ext cx="1" cy="2906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直接箭头连接符 36">
            <a:extLst>
              <a:ext uri="{FF2B5EF4-FFF2-40B4-BE49-F238E27FC236}">
                <a16:creationId xmlns:a16="http://schemas.microsoft.com/office/drawing/2014/main" id="{CA5F09CE-95DC-4618-9B8D-C0DB556D79B8}"/>
              </a:ext>
            </a:extLst>
          </p:cNvPr>
          <p:cNvCxnSpPr>
            <a:cxnSpLocks/>
            <a:stCxn id="29" idx="2"/>
            <a:endCxn id="30" idx="0"/>
          </p:cNvCxnSpPr>
          <p:nvPr/>
        </p:nvCxnSpPr>
        <p:spPr>
          <a:xfrm>
            <a:off x="9270837" y="4804693"/>
            <a:ext cx="0" cy="2906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直接箭头连接符 37">
            <a:extLst>
              <a:ext uri="{FF2B5EF4-FFF2-40B4-BE49-F238E27FC236}">
                <a16:creationId xmlns:a16="http://schemas.microsoft.com/office/drawing/2014/main" id="{F693AD45-A59C-40FD-A545-CB63CB4C3D15}"/>
              </a:ext>
            </a:extLst>
          </p:cNvPr>
          <p:cNvCxnSpPr>
            <a:cxnSpLocks/>
            <a:stCxn id="30" idx="2"/>
            <a:endCxn id="31" idx="0"/>
          </p:cNvCxnSpPr>
          <p:nvPr/>
        </p:nvCxnSpPr>
        <p:spPr>
          <a:xfrm>
            <a:off x="9270837" y="5476604"/>
            <a:ext cx="0" cy="2906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直接箭头连接符 38">
            <a:extLst>
              <a:ext uri="{FF2B5EF4-FFF2-40B4-BE49-F238E27FC236}">
                <a16:creationId xmlns:a16="http://schemas.microsoft.com/office/drawing/2014/main" id="{B8718140-92C1-4B8A-A720-9864581ACAB3}"/>
              </a:ext>
            </a:extLst>
          </p:cNvPr>
          <p:cNvCxnSpPr>
            <a:cxnSpLocks/>
            <a:stCxn id="31" idx="2"/>
            <a:endCxn id="32" idx="0"/>
          </p:cNvCxnSpPr>
          <p:nvPr/>
        </p:nvCxnSpPr>
        <p:spPr>
          <a:xfrm flipH="1">
            <a:off x="9270836" y="6148515"/>
            <a:ext cx="1" cy="2905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连接符: 肘形 39">
            <a:extLst>
              <a:ext uri="{FF2B5EF4-FFF2-40B4-BE49-F238E27FC236}">
                <a16:creationId xmlns:a16="http://schemas.microsoft.com/office/drawing/2014/main" id="{B4FD5142-5ED7-45E0-9879-D862AB7A89E8}"/>
              </a:ext>
            </a:extLst>
          </p:cNvPr>
          <p:cNvCxnSpPr>
            <a:cxnSpLocks/>
            <a:stCxn id="27" idx="3"/>
            <a:endCxn id="26" idx="3"/>
          </p:cNvCxnSpPr>
          <p:nvPr/>
        </p:nvCxnSpPr>
        <p:spPr>
          <a:xfrm flipH="1" flipV="1">
            <a:off x="9895756" y="2411473"/>
            <a:ext cx="94617" cy="765327"/>
          </a:xfrm>
          <a:prstGeom prst="bentConnector3">
            <a:avLst>
              <a:gd name="adj1" fmla="val -241606"/>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70930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square" rtlCol="0">
            <a:spAutoFit/>
          </a:bodyPr>
          <a:lstStyle/>
          <a:p>
            <a:pPr algn="ctr"/>
            <a:r>
              <a:rPr lang="en-US" altLang="zh-CN" dirty="0">
                <a:solidFill>
                  <a:schemeClr val="bg1"/>
                </a:solidFill>
              </a:rPr>
              <a:t>03 </a:t>
            </a:r>
            <a:r>
              <a:rPr lang="zh-CN" altLang="en-US" dirty="0">
                <a:solidFill>
                  <a:schemeClr val="bg1"/>
                </a:solidFill>
              </a:rPr>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p:spPr>
        <p:txBody>
          <a:bodyPr/>
          <a:lstStyle/>
          <a:p>
            <a:pPr algn="ctr"/>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415772" cy="461665"/>
          </a:xfrm>
          <a:prstGeom prst="rect">
            <a:avLst/>
          </a:prstGeom>
          <a:noFill/>
        </p:spPr>
        <p:txBody>
          <a:bodyPr wrap="none" rtlCol="0">
            <a:spAutoFit/>
          </a:bodyPr>
          <a:lstStyle/>
          <a:p>
            <a:r>
              <a:rPr lang="zh-CN" altLang="en-US" sz="2400" b="1" dirty="0">
                <a:solidFill>
                  <a:srgbClr val="FF0000"/>
                </a:solidFill>
              </a:rPr>
              <a:t>进程撤销</a:t>
            </a:r>
            <a:endParaRPr lang="en-US" altLang="zh-CN" sz="2400" b="1" dirty="0">
              <a:solidFill>
                <a:srgbClr val="FF0000"/>
              </a:solidFill>
            </a:endParaRPr>
          </a:p>
        </p:txBody>
      </p:sp>
      <p:grpSp>
        <p:nvGrpSpPr>
          <p:cNvPr id="9" name="组合 8">
            <a:extLst>
              <a:ext uri="{FF2B5EF4-FFF2-40B4-BE49-F238E27FC236}">
                <a16:creationId xmlns:a16="http://schemas.microsoft.com/office/drawing/2014/main" id="{73CB72C0-B86A-4224-83D2-833ACBF1A912}"/>
              </a:ext>
            </a:extLst>
          </p:cNvPr>
          <p:cNvGrpSpPr/>
          <p:nvPr/>
        </p:nvGrpSpPr>
        <p:grpSpPr>
          <a:xfrm>
            <a:off x="989005" y="1528277"/>
            <a:ext cx="10615349" cy="2008252"/>
            <a:chOff x="1078544" y="1577390"/>
            <a:chExt cx="10615349" cy="2008252"/>
          </a:xfrm>
        </p:grpSpPr>
        <p:grpSp>
          <p:nvGrpSpPr>
            <p:cNvPr id="10" name="组合 9">
              <a:extLst>
                <a:ext uri="{FF2B5EF4-FFF2-40B4-BE49-F238E27FC236}">
                  <a16:creationId xmlns:a16="http://schemas.microsoft.com/office/drawing/2014/main" id="{A673C458-B3F0-4069-B223-D3C2D334D97D}"/>
                </a:ext>
              </a:extLst>
            </p:cNvPr>
            <p:cNvGrpSpPr/>
            <p:nvPr/>
          </p:nvGrpSpPr>
          <p:grpSpPr>
            <a:xfrm>
              <a:off x="1078544" y="1632076"/>
              <a:ext cx="873957" cy="1111935"/>
              <a:chOff x="611284" y="1141945"/>
              <a:chExt cx="873957" cy="1111935"/>
            </a:xfrm>
          </p:grpSpPr>
          <p:sp>
            <p:nvSpPr>
              <p:cNvPr id="13" name="文本框 12">
                <a:extLst>
                  <a:ext uri="{FF2B5EF4-FFF2-40B4-BE49-F238E27FC236}">
                    <a16:creationId xmlns:a16="http://schemas.microsoft.com/office/drawing/2014/main" id="{39E670B0-D757-4272-8664-CE25E68CB92F}"/>
                  </a:ext>
                </a:extLst>
              </p:cNvPr>
              <p:cNvSpPr txBox="1"/>
              <p:nvPr/>
            </p:nvSpPr>
            <p:spPr>
              <a:xfrm>
                <a:off x="611284" y="1184226"/>
                <a:ext cx="873957" cy="830997"/>
              </a:xfrm>
              <a:prstGeom prst="rect">
                <a:avLst/>
              </a:prstGeom>
              <a:noFill/>
            </p:spPr>
            <p:txBody>
              <a:bodyPr wrap="none" rtlCol="0">
                <a:spAutoFit/>
              </a:bodyPr>
              <a:lstStyle/>
              <a:p>
                <a:r>
                  <a:rPr lang="en-US" altLang="zh-CN" sz="4800" b="1" dirty="0">
                    <a:solidFill>
                      <a:schemeClr val="accent1">
                        <a:lumMod val="50000"/>
                      </a:schemeClr>
                    </a:solidFill>
                  </a:rPr>
                  <a:t>01</a:t>
                </a:r>
                <a:endParaRPr lang="zh-CN" altLang="en-US" sz="4800" b="1" dirty="0">
                  <a:solidFill>
                    <a:schemeClr val="accent1">
                      <a:lumMod val="50000"/>
                    </a:schemeClr>
                  </a:solidFill>
                </a:endParaRPr>
              </a:p>
            </p:txBody>
          </p:sp>
          <p:grpSp>
            <p:nvGrpSpPr>
              <p:cNvPr id="14" name="组合 13">
                <a:extLst>
                  <a:ext uri="{FF2B5EF4-FFF2-40B4-BE49-F238E27FC236}">
                    <a16:creationId xmlns:a16="http://schemas.microsoft.com/office/drawing/2014/main" id="{B7EB0322-EEA9-45A1-976B-C9E5F559AA56}"/>
                  </a:ext>
                </a:extLst>
              </p:cNvPr>
              <p:cNvGrpSpPr/>
              <p:nvPr/>
            </p:nvGrpSpPr>
            <p:grpSpPr>
              <a:xfrm rot="11641273">
                <a:off x="1103105" y="1141945"/>
                <a:ext cx="254455" cy="1111935"/>
                <a:chOff x="270788" y="973681"/>
                <a:chExt cx="1161903" cy="5077356"/>
              </a:xfrm>
            </p:grpSpPr>
            <p:cxnSp>
              <p:nvCxnSpPr>
                <p:cNvPr id="15" name="直接连接符 14">
                  <a:extLst>
                    <a:ext uri="{FF2B5EF4-FFF2-40B4-BE49-F238E27FC236}">
                      <a16:creationId xmlns:a16="http://schemas.microsoft.com/office/drawing/2014/main" id="{6787101D-0CD6-43A8-AC02-28BF4E453765}"/>
                    </a:ext>
                  </a:extLst>
                </p:cNvPr>
                <p:cNvCxnSpPr/>
                <p:nvPr/>
              </p:nvCxnSpPr>
              <p:spPr>
                <a:xfrm flipH="1">
                  <a:off x="382826" y="1995501"/>
                  <a:ext cx="1049865" cy="405553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矩形 15">
                  <a:extLst>
                    <a:ext uri="{FF2B5EF4-FFF2-40B4-BE49-F238E27FC236}">
                      <a16:creationId xmlns:a16="http://schemas.microsoft.com/office/drawing/2014/main" id="{35DB0982-D684-4BAD-AFEE-A439B36A8E71}"/>
                    </a:ext>
                  </a:extLst>
                </p:cNvPr>
                <p:cNvSpPr/>
                <p:nvPr/>
              </p:nvSpPr>
              <p:spPr>
                <a:xfrm rot="865294">
                  <a:off x="270788" y="973681"/>
                  <a:ext cx="719665" cy="5072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p>
              </p:txBody>
            </p:sp>
          </p:grpSp>
        </p:grpSp>
        <p:sp>
          <p:nvSpPr>
            <p:cNvPr id="11" name="矩形 10">
              <a:extLst>
                <a:ext uri="{FF2B5EF4-FFF2-40B4-BE49-F238E27FC236}">
                  <a16:creationId xmlns:a16="http://schemas.microsoft.com/office/drawing/2014/main" id="{8524EF97-E4DC-459F-B89B-69CE23D88687}"/>
                </a:ext>
              </a:extLst>
            </p:cNvPr>
            <p:cNvSpPr/>
            <p:nvPr/>
          </p:nvSpPr>
          <p:spPr>
            <a:xfrm>
              <a:off x="1979607" y="1577390"/>
              <a:ext cx="2698175"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撤销进程的事件</a:t>
              </a:r>
            </a:p>
          </p:txBody>
        </p:sp>
        <p:sp>
          <p:nvSpPr>
            <p:cNvPr id="12" name="矩形 11">
              <a:extLst>
                <a:ext uri="{FF2B5EF4-FFF2-40B4-BE49-F238E27FC236}">
                  <a16:creationId xmlns:a16="http://schemas.microsoft.com/office/drawing/2014/main" id="{127B7421-E35B-4E1D-8A01-66A2027ED204}"/>
                </a:ext>
              </a:extLst>
            </p:cNvPr>
            <p:cNvSpPr/>
            <p:nvPr/>
          </p:nvSpPr>
          <p:spPr>
            <a:xfrm>
              <a:off x="2177360" y="2263742"/>
              <a:ext cx="9516533" cy="1321900"/>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正常结束：有专门指令通知</a:t>
              </a:r>
              <a:r>
                <a:rPr lang="en-US" altLang="zh-CN" sz="2000" b="1" dirty="0"/>
                <a:t>OS</a:t>
              </a:r>
              <a:r>
                <a:rPr lang="zh-CN" altLang="en-US" sz="2000" b="1" dirty="0"/>
                <a:t>。如，批处理系统中的</a:t>
              </a:r>
              <a:r>
                <a:rPr lang="en-US" altLang="zh-CN" sz="2000" b="1" dirty="0"/>
                <a:t>Halt</a:t>
              </a:r>
              <a:r>
                <a:rPr lang="zh-CN" altLang="en-US" sz="2000" b="1" dirty="0"/>
                <a:t>指令</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异常终止：存储区越界，非法指令，</a:t>
              </a:r>
              <a:r>
                <a:rPr lang="en-US" altLang="zh-CN" sz="2000" b="1" dirty="0"/>
                <a:t>IO</a:t>
              </a:r>
              <a:r>
                <a:rPr lang="zh-CN" altLang="en-US" sz="2000" b="1" dirty="0"/>
                <a:t>故障</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外界干预：父进程请求撤销、用户强制终止</a:t>
              </a:r>
              <a:endParaRPr lang="en-US" altLang="zh-CN" sz="2000" b="1" dirty="0"/>
            </a:p>
          </p:txBody>
        </p:sp>
      </p:grpSp>
      <p:grpSp>
        <p:nvGrpSpPr>
          <p:cNvPr id="17" name="组合 16">
            <a:extLst>
              <a:ext uri="{FF2B5EF4-FFF2-40B4-BE49-F238E27FC236}">
                <a16:creationId xmlns:a16="http://schemas.microsoft.com/office/drawing/2014/main" id="{55AA3938-939C-457B-AF6E-DD9301F51A7C}"/>
              </a:ext>
            </a:extLst>
          </p:cNvPr>
          <p:cNvGrpSpPr/>
          <p:nvPr/>
        </p:nvGrpSpPr>
        <p:grpSpPr>
          <a:xfrm>
            <a:off x="989005" y="4076896"/>
            <a:ext cx="10615349" cy="2718710"/>
            <a:chOff x="1078544" y="1577390"/>
            <a:chExt cx="10615349" cy="2718710"/>
          </a:xfrm>
        </p:grpSpPr>
        <p:grpSp>
          <p:nvGrpSpPr>
            <p:cNvPr id="18" name="组合 17">
              <a:extLst>
                <a:ext uri="{FF2B5EF4-FFF2-40B4-BE49-F238E27FC236}">
                  <a16:creationId xmlns:a16="http://schemas.microsoft.com/office/drawing/2014/main" id="{70703D1F-6C02-4C74-A925-137FD33C73D9}"/>
                </a:ext>
              </a:extLst>
            </p:cNvPr>
            <p:cNvGrpSpPr/>
            <p:nvPr/>
          </p:nvGrpSpPr>
          <p:grpSpPr>
            <a:xfrm>
              <a:off x="1078544" y="1632076"/>
              <a:ext cx="867545" cy="1111934"/>
              <a:chOff x="611284" y="1141945"/>
              <a:chExt cx="867545" cy="1111934"/>
            </a:xfrm>
          </p:grpSpPr>
          <p:sp>
            <p:nvSpPr>
              <p:cNvPr id="21" name="文本框 20">
                <a:extLst>
                  <a:ext uri="{FF2B5EF4-FFF2-40B4-BE49-F238E27FC236}">
                    <a16:creationId xmlns:a16="http://schemas.microsoft.com/office/drawing/2014/main" id="{B90FD7B1-A65F-4F27-861C-6D04AAA41648}"/>
                  </a:ext>
                </a:extLst>
              </p:cNvPr>
              <p:cNvSpPr txBox="1"/>
              <p:nvPr/>
            </p:nvSpPr>
            <p:spPr>
              <a:xfrm>
                <a:off x="611284" y="1184226"/>
                <a:ext cx="867545" cy="830997"/>
              </a:xfrm>
              <a:prstGeom prst="rect">
                <a:avLst/>
              </a:prstGeom>
              <a:noFill/>
            </p:spPr>
            <p:txBody>
              <a:bodyPr wrap="none" rtlCol="0">
                <a:spAutoFit/>
              </a:bodyPr>
              <a:lstStyle/>
              <a:p>
                <a:r>
                  <a:rPr lang="en-US" altLang="zh-CN" sz="4800" b="1" dirty="0">
                    <a:solidFill>
                      <a:schemeClr val="accent1">
                        <a:lumMod val="50000"/>
                      </a:schemeClr>
                    </a:solidFill>
                  </a:rPr>
                  <a:t>02</a:t>
                </a:r>
                <a:endParaRPr lang="zh-CN" altLang="en-US" sz="4800" b="1" dirty="0">
                  <a:solidFill>
                    <a:schemeClr val="accent1">
                      <a:lumMod val="50000"/>
                    </a:schemeClr>
                  </a:solidFill>
                </a:endParaRPr>
              </a:p>
            </p:txBody>
          </p:sp>
          <p:grpSp>
            <p:nvGrpSpPr>
              <p:cNvPr id="22" name="组合 21">
                <a:extLst>
                  <a:ext uri="{FF2B5EF4-FFF2-40B4-BE49-F238E27FC236}">
                    <a16:creationId xmlns:a16="http://schemas.microsoft.com/office/drawing/2014/main" id="{EA9F3E80-FE26-4570-B882-FEA9682978A8}"/>
                  </a:ext>
                </a:extLst>
              </p:cNvPr>
              <p:cNvGrpSpPr/>
              <p:nvPr/>
            </p:nvGrpSpPr>
            <p:grpSpPr>
              <a:xfrm rot="11641273">
                <a:off x="1157535" y="1141945"/>
                <a:ext cx="254456" cy="1111934"/>
                <a:chOff x="29647" y="1033897"/>
                <a:chExt cx="1161909" cy="5077356"/>
              </a:xfrm>
            </p:grpSpPr>
            <p:cxnSp>
              <p:nvCxnSpPr>
                <p:cNvPr id="23" name="直接连接符 22">
                  <a:extLst>
                    <a:ext uri="{FF2B5EF4-FFF2-40B4-BE49-F238E27FC236}">
                      <a16:creationId xmlns:a16="http://schemas.microsoft.com/office/drawing/2014/main" id="{17AC4D6B-F03F-4275-8FF4-F5E74DCD8E46}"/>
                    </a:ext>
                  </a:extLst>
                </p:cNvPr>
                <p:cNvCxnSpPr/>
                <p:nvPr/>
              </p:nvCxnSpPr>
              <p:spPr>
                <a:xfrm flipH="1">
                  <a:off x="141689" y="2055717"/>
                  <a:ext cx="1049867" cy="4055536"/>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a:extLst>
                    <a:ext uri="{FF2B5EF4-FFF2-40B4-BE49-F238E27FC236}">
                      <a16:creationId xmlns:a16="http://schemas.microsoft.com/office/drawing/2014/main" id="{D8561BFB-8F66-430A-AE0A-67DBAC60ED17}"/>
                    </a:ext>
                  </a:extLst>
                </p:cNvPr>
                <p:cNvSpPr/>
                <p:nvPr/>
              </p:nvSpPr>
              <p:spPr>
                <a:xfrm rot="865294">
                  <a:off x="29647" y="1033897"/>
                  <a:ext cx="719669" cy="50725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p>
              </p:txBody>
            </p:sp>
          </p:grpSp>
        </p:grpSp>
        <p:sp>
          <p:nvSpPr>
            <p:cNvPr id="19" name="矩形 18">
              <a:extLst>
                <a:ext uri="{FF2B5EF4-FFF2-40B4-BE49-F238E27FC236}">
                  <a16:creationId xmlns:a16="http://schemas.microsoft.com/office/drawing/2014/main" id="{5D398F38-628F-44C0-9086-226F79EB967D}"/>
                </a:ext>
              </a:extLst>
            </p:cNvPr>
            <p:cNvSpPr/>
            <p:nvPr/>
          </p:nvSpPr>
          <p:spPr>
            <a:xfrm>
              <a:off x="1979607" y="1577390"/>
              <a:ext cx="2698175"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进程撤销的操作</a:t>
              </a:r>
            </a:p>
          </p:txBody>
        </p:sp>
        <p:sp>
          <p:nvSpPr>
            <p:cNvPr id="20" name="矩形 19">
              <a:extLst>
                <a:ext uri="{FF2B5EF4-FFF2-40B4-BE49-F238E27FC236}">
                  <a16:creationId xmlns:a16="http://schemas.microsoft.com/office/drawing/2014/main" id="{715AFF4D-2281-4335-BB5C-23157A00D83D}"/>
                </a:ext>
              </a:extLst>
            </p:cNvPr>
            <p:cNvSpPr/>
            <p:nvPr/>
          </p:nvSpPr>
          <p:spPr>
            <a:xfrm>
              <a:off x="2177360" y="2081648"/>
              <a:ext cx="9516533" cy="2214452"/>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根据被终止进程的标识符找到</a:t>
              </a:r>
              <a:r>
                <a:rPr lang="en-US" altLang="zh-CN" sz="2000" b="1" dirty="0"/>
                <a:t>PCB</a:t>
              </a:r>
              <a:r>
                <a:rPr lang="zh-CN" altLang="en-US" sz="2000" b="1" dirty="0"/>
                <a:t>，获取进程状态</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如果处于执行状态，终止进程执行，将处理机分配给其他进程</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查看该进程是否有子进程，如果存在终止所有子进程</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将该进程拥有的所有资源全部归还给父进程或归还给操作系统</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将</a:t>
              </a:r>
              <a:r>
                <a:rPr lang="en-US" altLang="zh-CN" sz="2000" b="1" dirty="0"/>
                <a:t>PCB</a:t>
              </a:r>
              <a:r>
                <a:rPr lang="zh-CN" altLang="en-US" sz="2000" b="1" dirty="0"/>
                <a:t>从列表中删除</a:t>
              </a:r>
              <a:endParaRPr lang="en-US" altLang="zh-CN" sz="2000" b="1" dirty="0"/>
            </a:p>
          </p:txBody>
        </p:sp>
      </p:grpSp>
    </p:spTree>
    <p:extLst>
      <p:ext uri="{BB962C8B-B14F-4D97-AF65-F5344CB8AC3E}">
        <p14:creationId xmlns:p14="http://schemas.microsoft.com/office/powerpoint/2010/main" val="3668944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07775" y="3903131"/>
            <a:ext cx="2954655" cy="923330"/>
          </a:xfrm>
          <a:prstGeom prst="rect">
            <a:avLst/>
          </a:prstGeom>
          <a:noFill/>
        </p:spPr>
        <p:txBody>
          <a:bodyPr wrap="none" rtlCol="0">
            <a:spAutoFit/>
          </a:bodyPr>
          <a:lstStyle/>
          <a:p>
            <a:pPr algn="ctr"/>
            <a:r>
              <a:rPr lang="zh-CN" altLang="en-US" sz="5400" b="1" dirty="0">
                <a:solidFill>
                  <a:schemeClr val="accent1">
                    <a:lumMod val="50000"/>
                  </a:schemeClr>
                </a:solidFill>
                <a:latin typeface="微软雅黑" panose="020B0503020204020204" pitchFamily="34" charset="-122"/>
                <a:ea typeface="微软雅黑" panose="020B0503020204020204" pitchFamily="34" charset="-122"/>
              </a:rPr>
              <a:t>进程管理</a:t>
            </a:r>
            <a:endParaRPr lang="en-US" altLang="zh-CN" sz="5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2" y="3"/>
            <a:ext cx="12191999" cy="26246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5"/>
          <p:cNvSpPr/>
          <p:nvPr/>
        </p:nvSpPr>
        <p:spPr>
          <a:xfrm>
            <a:off x="6858" y="272092"/>
            <a:ext cx="12192000" cy="3522133"/>
          </a:xfrm>
          <a:prstGeom prst="rect">
            <a:avLst/>
          </a:prstGeom>
          <a:blipFill>
            <a:blip r:embed="rId3"/>
            <a:srcRect/>
            <a:stretch>
              <a:fillRect t="1" b="-82701"/>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a:cxnSpLocks/>
          </p:cNvCxnSpPr>
          <p:nvPr/>
        </p:nvCxnSpPr>
        <p:spPr>
          <a:xfrm>
            <a:off x="4650733" y="4878699"/>
            <a:ext cx="2924197"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2430092-F62A-483A-BD38-5CB8E8336340}"/>
              </a:ext>
            </a:extLst>
          </p:cNvPr>
          <p:cNvSpPr txBox="1"/>
          <p:nvPr/>
        </p:nvSpPr>
        <p:spPr>
          <a:xfrm>
            <a:off x="4138374" y="5492914"/>
            <a:ext cx="3893455" cy="646331"/>
          </a:xfrm>
          <a:prstGeom prst="rect">
            <a:avLst/>
          </a:prstGeom>
          <a:noFill/>
        </p:spPr>
        <p:txBody>
          <a:bodyPr wrap="square" rtlCol="0">
            <a:spAutoFit/>
          </a:bodyPr>
          <a:lstStyle/>
          <a:p>
            <a:pPr algn="ct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第</a:t>
            </a:r>
            <a:r>
              <a:rPr lang="en-US" altLang="zh-CN" sz="3600" b="1" dirty="0">
                <a:solidFill>
                  <a:schemeClr val="accent1">
                    <a:lumMod val="50000"/>
                  </a:schemeClr>
                </a:solidFill>
                <a:latin typeface="微软雅黑" panose="020B0503020204020204" pitchFamily="34" charset="-122"/>
                <a:ea typeface="微软雅黑" panose="020B0503020204020204" pitchFamily="34" charset="-122"/>
              </a:rPr>
              <a:t>1</a:t>
            </a: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节 进程与线程</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1692777"/>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square" rtlCol="0">
            <a:spAutoFit/>
          </a:bodyPr>
          <a:lstStyle/>
          <a:p>
            <a:pPr algn="ctr"/>
            <a:r>
              <a:rPr lang="en-US" altLang="zh-CN" dirty="0">
                <a:solidFill>
                  <a:schemeClr val="bg1"/>
                </a:solidFill>
              </a:rPr>
              <a:t>03 </a:t>
            </a:r>
            <a:r>
              <a:rPr lang="zh-CN" altLang="en-US" dirty="0">
                <a:solidFill>
                  <a:schemeClr val="bg1"/>
                </a:solidFill>
              </a:rPr>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p:spPr>
        <p:txBody>
          <a:bodyPr/>
          <a:lstStyle/>
          <a:p>
            <a:pPr algn="ctr"/>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415772" cy="461665"/>
          </a:xfrm>
          <a:prstGeom prst="rect">
            <a:avLst/>
          </a:prstGeom>
          <a:noFill/>
        </p:spPr>
        <p:txBody>
          <a:bodyPr wrap="none" rtlCol="0">
            <a:spAutoFit/>
          </a:bodyPr>
          <a:lstStyle/>
          <a:p>
            <a:r>
              <a:rPr lang="zh-CN" altLang="en-US" sz="2400" b="1" dirty="0">
                <a:solidFill>
                  <a:srgbClr val="FF0000"/>
                </a:solidFill>
              </a:rPr>
              <a:t>撤销原语</a:t>
            </a:r>
            <a:endParaRPr lang="en-US" altLang="zh-CN" sz="2400" b="1" dirty="0">
              <a:solidFill>
                <a:srgbClr val="FF0000"/>
              </a:solidFill>
            </a:endParaRPr>
          </a:p>
        </p:txBody>
      </p:sp>
      <p:sp>
        <p:nvSpPr>
          <p:cNvPr id="58" name="流程图: 终止 57">
            <a:extLst>
              <a:ext uri="{FF2B5EF4-FFF2-40B4-BE49-F238E27FC236}">
                <a16:creationId xmlns:a16="http://schemas.microsoft.com/office/drawing/2014/main" id="{7D59C60E-1FE3-42E4-8175-5D1163E2C908}"/>
              </a:ext>
            </a:extLst>
          </p:cNvPr>
          <p:cNvSpPr/>
          <p:nvPr/>
        </p:nvSpPr>
        <p:spPr>
          <a:xfrm>
            <a:off x="8614792" y="688324"/>
            <a:ext cx="914400" cy="301752"/>
          </a:xfrm>
          <a:prstGeom prst="flowChartTerminator">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开始</a:t>
            </a:r>
          </a:p>
        </p:txBody>
      </p:sp>
      <p:sp>
        <p:nvSpPr>
          <p:cNvPr id="59" name="流程图: 过程 58">
            <a:extLst>
              <a:ext uri="{FF2B5EF4-FFF2-40B4-BE49-F238E27FC236}">
                <a16:creationId xmlns:a16="http://schemas.microsoft.com/office/drawing/2014/main" id="{98A297A1-1EB8-4235-A77D-B8A1A1125EAA}"/>
              </a:ext>
            </a:extLst>
          </p:cNvPr>
          <p:cNvSpPr/>
          <p:nvPr/>
        </p:nvSpPr>
        <p:spPr>
          <a:xfrm>
            <a:off x="8447072" y="3137753"/>
            <a:ext cx="1249840" cy="381310"/>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终止执行</a:t>
            </a:r>
          </a:p>
        </p:txBody>
      </p:sp>
      <p:sp>
        <p:nvSpPr>
          <p:cNvPr id="77" name="流程图: 过程 76">
            <a:extLst>
              <a:ext uri="{FF2B5EF4-FFF2-40B4-BE49-F238E27FC236}">
                <a16:creationId xmlns:a16="http://schemas.microsoft.com/office/drawing/2014/main" id="{E9CB4E51-4897-4965-AC1D-A82C6660CBF9}"/>
              </a:ext>
            </a:extLst>
          </p:cNvPr>
          <p:cNvSpPr/>
          <p:nvPr/>
        </p:nvSpPr>
        <p:spPr>
          <a:xfrm>
            <a:off x="9816158" y="3137753"/>
            <a:ext cx="2325695" cy="381310"/>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查询进程家族或进程链</a:t>
            </a:r>
          </a:p>
        </p:txBody>
      </p:sp>
      <p:sp>
        <p:nvSpPr>
          <p:cNvPr id="81" name="流程图: 决策 80">
            <a:extLst>
              <a:ext uri="{FF2B5EF4-FFF2-40B4-BE49-F238E27FC236}">
                <a16:creationId xmlns:a16="http://schemas.microsoft.com/office/drawing/2014/main" id="{5F809042-04C5-49D8-9D9D-419A8B30B8BB}"/>
              </a:ext>
            </a:extLst>
          </p:cNvPr>
          <p:cNvSpPr/>
          <p:nvPr/>
        </p:nvSpPr>
        <p:spPr>
          <a:xfrm>
            <a:off x="8352456" y="1327207"/>
            <a:ext cx="1439073" cy="568142"/>
          </a:xfrm>
          <a:prstGeom prst="flowChartDecision">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存在</a:t>
            </a:r>
            <a:r>
              <a:rPr lang="en-US" altLang="zh-CN" sz="1600" dirty="0"/>
              <a:t>PCB</a:t>
            </a:r>
            <a:r>
              <a:rPr lang="zh-CN" altLang="en-US" sz="1600" dirty="0"/>
              <a:t>？</a:t>
            </a:r>
          </a:p>
        </p:txBody>
      </p:sp>
      <p:sp>
        <p:nvSpPr>
          <p:cNvPr id="82" name="流程图: 过程 81">
            <a:extLst>
              <a:ext uri="{FF2B5EF4-FFF2-40B4-BE49-F238E27FC236}">
                <a16:creationId xmlns:a16="http://schemas.microsoft.com/office/drawing/2014/main" id="{DAC27D2F-08F5-45AE-98E5-D223E42940D4}"/>
              </a:ext>
            </a:extLst>
          </p:cNvPr>
          <p:cNvSpPr/>
          <p:nvPr/>
        </p:nvSpPr>
        <p:spPr>
          <a:xfrm>
            <a:off x="8447072" y="4761467"/>
            <a:ext cx="1249840" cy="381310"/>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释放资源</a:t>
            </a:r>
          </a:p>
        </p:txBody>
      </p:sp>
      <p:sp>
        <p:nvSpPr>
          <p:cNvPr id="83" name="流程图: 决策 82">
            <a:extLst>
              <a:ext uri="{FF2B5EF4-FFF2-40B4-BE49-F238E27FC236}">
                <a16:creationId xmlns:a16="http://schemas.microsoft.com/office/drawing/2014/main" id="{669C61A9-9887-4913-BB80-CB49D990E32C}"/>
              </a:ext>
            </a:extLst>
          </p:cNvPr>
          <p:cNvSpPr/>
          <p:nvPr/>
        </p:nvSpPr>
        <p:spPr>
          <a:xfrm>
            <a:off x="8352456" y="2232480"/>
            <a:ext cx="1439073" cy="568142"/>
          </a:xfrm>
          <a:prstGeom prst="flowChartDecision">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正在执行？</a:t>
            </a:r>
          </a:p>
        </p:txBody>
      </p:sp>
      <p:sp>
        <p:nvSpPr>
          <p:cNvPr id="84" name="流程图: 过程 83">
            <a:extLst>
              <a:ext uri="{FF2B5EF4-FFF2-40B4-BE49-F238E27FC236}">
                <a16:creationId xmlns:a16="http://schemas.microsoft.com/office/drawing/2014/main" id="{58C54C97-F889-4029-948F-551A6844905C}"/>
              </a:ext>
            </a:extLst>
          </p:cNvPr>
          <p:cNvSpPr/>
          <p:nvPr/>
        </p:nvSpPr>
        <p:spPr>
          <a:xfrm>
            <a:off x="8447072" y="5479908"/>
            <a:ext cx="1249840" cy="381310"/>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释放</a:t>
            </a:r>
            <a:r>
              <a:rPr lang="en-US" altLang="zh-CN" sz="1600" dirty="0"/>
              <a:t>PCB</a:t>
            </a:r>
            <a:endParaRPr lang="zh-CN" altLang="en-US" sz="1600" dirty="0"/>
          </a:p>
        </p:txBody>
      </p:sp>
      <p:sp>
        <p:nvSpPr>
          <p:cNvPr id="85" name="流程图: 决策 84">
            <a:extLst>
              <a:ext uri="{FF2B5EF4-FFF2-40B4-BE49-F238E27FC236}">
                <a16:creationId xmlns:a16="http://schemas.microsoft.com/office/drawing/2014/main" id="{7EAB801C-515E-4AAF-B2D0-8D981483D387}"/>
              </a:ext>
            </a:extLst>
          </p:cNvPr>
          <p:cNvSpPr/>
          <p:nvPr/>
        </p:nvSpPr>
        <p:spPr>
          <a:xfrm>
            <a:off x="8352456" y="3856194"/>
            <a:ext cx="1439073" cy="568142"/>
          </a:xfrm>
          <a:prstGeom prst="flowChartDecision">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有子进程？</a:t>
            </a:r>
          </a:p>
        </p:txBody>
      </p:sp>
      <p:sp>
        <p:nvSpPr>
          <p:cNvPr id="87" name="流程图: 终止 86">
            <a:extLst>
              <a:ext uri="{FF2B5EF4-FFF2-40B4-BE49-F238E27FC236}">
                <a16:creationId xmlns:a16="http://schemas.microsoft.com/office/drawing/2014/main" id="{7F0B3473-1D65-4B1D-A412-48BCEE5D4909}"/>
              </a:ext>
            </a:extLst>
          </p:cNvPr>
          <p:cNvSpPr/>
          <p:nvPr/>
        </p:nvSpPr>
        <p:spPr>
          <a:xfrm>
            <a:off x="8614792" y="6198349"/>
            <a:ext cx="914400" cy="301752"/>
          </a:xfrm>
          <a:prstGeom prst="flowChartTerminator">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结束</a:t>
            </a:r>
          </a:p>
        </p:txBody>
      </p:sp>
      <p:cxnSp>
        <p:nvCxnSpPr>
          <p:cNvPr id="90" name="直接箭头连接符 89">
            <a:extLst>
              <a:ext uri="{FF2B5EF4-FFF2-40B4-BE49-F238E27FC236}">
                <a16:creationId xmlns:a16="http://schemas.microsoft.com/office/drawing/2014/main" id="{A103CA9A-FC42-4D5B-A24D-EBBEC9610624}"/>
              </a:ext>
            </a:extLst>
          </p:cNvPr>
          <p:cNvCxnSpPr>
            <a:stCxn id="58" idx="2"/>
            <a:endCxn id="81" idx="0"/>
          </p:cNvCxnSpPr>
          <p:nvPr/>
        </p:nvCxnSpPr>
        <p:spPr>
          <a:xfrm>
            <a:off x="9071992" y="990076"/>
            <a:ext cx="1" cy="3371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直接箭头连接符 91">
            <a:extLst>
              <a:ext uri="{FF2B5EF4-FFF2-40B4-BE49-F238E27FC236}">
                <a16:creationId xmlns:a16="http://schemas.microsoft.com/office/drawing/2014/main" id="{77F10940-16DD-4E80-BB1D-B710EAFE3CBC}"/>
              </a:ext>
            </a:extLst>
          </p:cNvPr>
          <p:cNvCxnSpPr>
            <a:stCxn id="81" idx="2"/>
            <a:endCxn id="83" idx="0"/>
          </p:cNvCxnSpPr>
          <p:nvPr/>
        </p:nvCxnSpPr>
        <p:spPr>
          <a:xfrm>
            <a:off x="9071993" y="1895349"/>
            <a:ext cx="0" cy="3371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4" name="直接箭头连接符 93">
            <a:extLst>
              <a:ext uri="{FF2B5EF4-FFF2-40B4-BE49-F238E27FC236}">
                <a16:creationId xmlns:a16="http://schemas.microsoft.com/office/drawing/2014/main" id="{E2A2736D-AF13-4208-8447-B06B204CE38D}"/>
              </a:ext>
            </a:extLst>
          </p:cNvPr>
          <p:cNvCxnSpPr>
            <a:stCxn id="83" idx="2"/>
            <a:endCxn id="59" idx="0"/>
          </p:cNvCxnSpPr>
          <p:nvPr/>
        </p:nvCxnSpPr>
        <p:spPr>
          <a:xfrm flipH="1">
            <a:off x="9071992" y="2800622"/>
            <a:ext cx="1" cy="3371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6" name="直接箭头连接符 95">
            <a:extLst>
              <a:ext uri="{FF2B5EF4-FFF2-40B4-BE49-F238E27FC236}">
                <a16:creationId xmlns:a16="http://schemas.microsoft.com/office/drawing/2014/main" id="{F7720BC5-529F-4657-9040-265416989027}"/>
              </a:ext>
            </a:extLst>
          </p:cNvPr>
          <p:cNvCxnSpPr>
            <a:stCxn id="59" idx="2"/>
            <a:endCxn id="85" idx="0"/>
          </p:cNvCxnSpPr>
          <p:nvPr/>
        </p:nvCxnSpPr>
        <p:spPr>
          <a:xfrm>
            <a:off x="9071992" y="3519063"/>
            <a:ext cx="1" cy="3371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 name="直接箭头连接符 97">
            <a:extLst>
              <a:ext uri="{FF2B5EF4-FFF2-40B4-BE49-F238E27FC236}">
                <a16:creationId xmlns:a16="http://schemas.microsoft.com/office/drawing/2014/main" id="{BA24F0BD-C7A7-4D6F-852C-2A92B3DA0B97}"/>
              </a:ext>
            </a:extLst>
          </p:cNvPr>
          <p:cNvCxnSpPr>
            <a:stCxn id="85" idx="2"/>
            <a:endCxn id="82" idx="0"/>
          </p:cNvCxnSpPr>
          <p:nvPr/>
        </p:nvCxnSpPr>
        <p:spPr>
          <a:xfrm flipH="1">
            <a:off x="9071992" y="4424336"/>
            <a:ext cx="1" cy="3371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 name="直接箭头连接符 99">
            <a:extLst>
              <a:ext uri="{FF2B5EF4-FFF2-40B4-BE49-F238E27FC236}">
                <a16:creationId xmlns:a16="http://schemas.microsoft.com/office/drawing/2014/main" id="{862330FC-7A80-40B7-9876-1142F7E71269}"/>
              </a:ext>
            </a:extLst>
          </p:cNvPr>
          <p:cNvCxnSpPr>
            <a:stCxn id="82" idx="2"/>
            <a:endCxn id="84" idx="0"/>
          </p:cNvCxnSpPr>
          <p:nvPr/>
        </p:nvCxnSpPr>
        <p:spPr>
          <a:xfrm>
            <a:off x="9071992" y="5142777"/>
            <a:ext cx="0" cy="3371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2" name="直接箭头连接符 101">
            <a:extLst>
              <a:ext uri="{FF2B5EF4-FFF2-40B4-BE49-F238E27FC236}">
                <a16:creationId xmlns:a16="http://schemas.microsoft.com/office/drawing/2014/main" id="{B0AE0B97-7EE2-4DBE-B8E5-41CAF65CA97E}"/>
              </a:ext>
            </a:extLst>
          </p:cNvPr>
          <p:cNvCxnSpPr>
            <a:stCxn id="84" idx="2"/>
            <a:endCxn id="87" idx="0"/>
          </p:cNvCxnSpPr>
          <p:nvPr/>
        </p:nvCxnSpPr>
        <p:spPr>
          <a:xfrm>
            <a:off x="9071992" y="5861218"/>
            <a:ext cx="0" cy="3371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4" name="连接符: 肘形 103">
            <a:extLst>
              <a:ext uri="{FF2B5EF4-FFF2-40B4-BE49-F238E27FC236}">
                <a16:creationId xmlns:a16="http://schemas.microsoft.com/office/drawing/2014/main" id="{51A7C44C-AE7D-4F4C-BB9A-74187AC11A73}"/>
              </a:ext>
            </a:extLst>
          </p:cNvPr>
          <p:cNvCxnSpPr>
            <a:stCxn id="85" idx="3"/>
            <a:endCxn id="77" idx="2"/>
          </p:cNvCxnSpPr>
          <p:nvPr/>
        </p:nvCxnSpPr>
        <p:spPr>
          <a:xfrm flipV="1">
            <a:off x="9791529" y="3519063"/>
            <a:ext cx="1187477" cy="62120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08" name="连接符: 肘形 107">
            <a:extLst>
              <a:ext uri="{FF2B5EF4-FFF2-40B4-BE49-F238E27FC236}">
                <a16:creationId xmlns:a16="http://schemas.microsoft.com/office/drawing/2014/main" id="{20A0BE4F-5785-4E93-9C8A-4D963AF7463E}"/>
              </a:ext>
            </a:extLst>
          </p:cNvPr>
          <p:cNvCxnSpPr>
            <a:cxnSpLocks/>
            <a:stCxn id="77" idx="0"/>
          </p:cNvCxnSpPr>
          <p:nvPr/>
        </p:nvCxnSpPr>
        <p:spPr>
          <a:xfrm rot="16200000" flipV="1">
            <a:off x="9005490" y="1164236"/>
            <a:ext cx="2040020" cy="1907013"/>
          </a:xfrm>
          <a:prstGeom prst="bentConnector3">
            <a:avLst>
              <a:gd name="adj1" fmla="val 100045"/>
            </a:avLst>
          </a:prstGeom>
          <a:ln>
            <a:tailEnd type="triangle"/>
          </a:ln>
        </p:spPr>
        <p:style>
          <a:lnRef idx="3">
            <a:schemeClr val="dk1"/>
          </a:lnRef>
          <a:fillRef idx="0">
            <a:schemeClr val="dk1"/>
          </a:fillRef>
          <a:effectRef idx="2">
            <a:schemeClr val="dk1"/>
          </a:effectRef>
          <a:fontRef idx="minor">
            <a:schemeClr val="tx1"/>
          </a:fontRef>
        </p:style>
      </p:cxnSp>
      <p:sp>
        <p:nvSpPr>
          <p:cNvPr id="111" name="流程图: 过程 110">
            <a:extLst>
              <a:ext uri="{FF2B5EF4-FFF2-40B4-BE49-F238E27FC236}">
                <a16:creationId xmlns:a16="http://schemas.microsoft.com/office/drawing/2014/main" id="{C238CA12-BB37-4433-B0CA-4443521B1EBA}"/>
              </a:ext>
            </a:extLst>
          </p:cNvPr>
          <p:cNvSpPr/>
          <p:nvPr/>
        </p:nvSpPr>
        <p:spPr>
          <a:xfrm>
            <a:off x="7812050" y="1873260"/>
            <a:ext cx="701107" cy="381310"/>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出错</a:t>
            </a:r>
          </a:p>
        </p:txBody>
      </p:sp>
      <p:cxnSp>
        <p:nvCxnSpPr>
          <p:cNvPr id="115" name="连接符: 肘形 114">
            <a:extLst>
              <a:ext uri="{FF2B5EF4-FFF2-40B4-BE49-F238E27FC236}">
                <a16:creationId xmlns:a16="http://schemas.microsoft.com/office/drawing/2014/main" id="{A6563FFE-03B7-4789-BFCF-2CA6907AC0EB}"/>
              </a:ext>
            </a:extLst>
          </p:cNvPr>
          <p:cNvCxnSpPr>
            <a:stCxn id="81" idx="1"/>
            <a:endCxn id="111" idx="0"/>
          </p:cNvCxnSpPr>
          <p:nvPr/>
        </p:nvCxnSpPr>
        <p:spPr>
          <a:xfrm rot="10800000" flipV="1">
            <a:off x="8162604" y="1611278"/>
            <a:ext cx="189852" cy="26198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pic>
        <p:nvPicPr>
          <p:cNvPr id="9" name="图片 8">
            <a:extLst>
              <a:ext uri="{FF2B5EF4-FFF2-40B4-BE49-F238E27FC236}">
                <a16:creationId xmlns:a16="http://schemas.microsoft.com/office/drawing/2014/main" id="{B77EE3E4-99ED-46D5-8B1D-69198D445D23}"/>
              </a:ext>
            </a:extLst>
          </p:cNvPr>
          <p:cNvPicPr>
            <a:picLocks noChangeAspect="1"/>
          </p:cNvPicPr>
          <p:nvPr/>
        </p:nvPicPr>
        <p:blipFill>
          <a:blip r:embed="rId3"/>
          <a:stretch>
            <a:fillRect/>
          </a:stretch>
        </p:blipFill>
        <p:spPr>
          <a:xfrm>
            <a:off x="720867" y="1522190"/>
            <a:ext cx="7043115" cy="5257210"/>
          </a:xfrm>
          <a:prstGeom prst="rect">
            <a:avLst/>
          </a:prstGeom>
        </p:spPr>
      </p:pic>
    </p:spTree>
    <p:extLst>
      <p:ext uri="{BB962C8B-B14F-4D97-AF65-F5344CB8AC3E}">
        <p14:creationId xmlns:p14="http://schemas.microsoft.com/office/powerpoint/2010/main" val="3022645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square" rtlCol="0">
            <a:spAutoFit/>
          </a:bodyPr>
          <a:lstStyle/>
          <a:p>
            <a:pPr algn="ctr"/>
            <a:r>
              <a:rPr lang="en-US" altLang="zh-CN" dirty="0">
                <a:solidFill>
                  <a:schemeClr val="bg1"/>
                </a:solidFill>
              </a:rPr>
              <a:t>03 </a:t>
            </a:r>
            <a:r>
              <a:rPr lang="zh-CN" altLang="en-US" dirty="0">
                <a:solidFill>
                  <a:schemeClr val="bg1"/>
                </a:solidFill>
              </a:rPr>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p:spPr>
        <p:txBody>
          <a:bodyPr/>
          <a:lstStyle/>
          <a:p>
            <a:pPr algn="ctr"/>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415772" cy="461665"/>
          </a:xfrm>
          <a:prstGeom prst="rect">
            <a:avLst/>
          </a:prstGeom>
          <a:noFill/>
        </p:spPr>
        <p:txBody>
          <a:bodyPr wrap="none" rtlCol="0">
            <a:spAutoFit/>
          </a:bodyPr>
          <a:lstStyle/>
          <a:p>
            <a:r>
              <a:rPr lang="zh-CN" altLang="en-US" sz="2400" b="1" dirty="0">
                <a:solidFill>
                  <a:srgbClr val="FF0000"/>
                </a:solidFill>
              </a:rPr>
              <a:t>进程阻塞</a:t>
            </a:r>
            <a:endParaRPr lang="en-US" altLang="zh-CN" sz="2400" b="1" dirty="0">
              <a:solidFill>
                <a:srgbClr val="FF0000"/>
              </a:solidFill>
            </a:endParaRPr>
          </a:p>
        </p:txBody>
      </p:sp>
      <p:grpSp>
        <p:nvGrpSpPr>
          <p:cNvPr id="9" name="组合 8">
            <a:extLst>
              <a:ext uri="{FF2B5EF4-FFF2-40B4-BE49-F238E27FC236}">
                <a16:creationId xmlns:a16="http://schemas.microsoft.com/office/drawing/2014/main" id="{73CB72C0-B86A-4224-83D2-833ACBF1A912}"/>
              </a:ext>
            </a:extLst>
          </p:cNvPr>
          <p:cNvGrpSpPr/>
          <p:nvPr/>
        </p:nvGrpSpPr>
        <p:grpSpPr>
          <a:xfrm>
            <a:off x="989005" y="1528277"/>
            <a:ext cx="10615349" cy="2128164"/>
            <a:chOff x="1078544" y="1577390"/>
            <a:chExt cx="10615349" cy="2128164"/>
          </a:xfrm>
        </p:grpSpPr>
        <p:grpSp>
          <p:nvGrpSpPr>
            <p:cNvPr id="10" name="组合 9">
              <a:extLst>
                <a:ext uri="{FF2B5EF4-FFF2-40B4-BE49-F238E27FC236}">
                  <a16:creationId xmlns:a16="http://schemas.microsoft.com/office/drawing/2014/main" id="{A673C458-B3F0-4069-B223-D3C2D334D97D}"/>
                </a:ext>
              </a:extLst>
            </p:cNvPr>
            <p:cNvGrpSpPr/>
            <p:nvPr/>
          </p:nvGrpSpPr>
          <p:grpSpPr>
            <a:xfrm>
              <a:off x="1078544" y="1631832"/>
              <a:ext cx="867545" cy="1110884"/>
              <a:chOff x="611284" y="1141701"/>
              <a:chExt cx="867545" cy="1110884"/>
            </a:xfrm>
          </p:grpSpPr>
          <p:sp>
            <p:nvSpPr>
              <p:cNvPr id="13" name="文本框 12">
                <a:extLst>
                  <a:ext uri="{FF2B5EF4-FFF2-40B4-BE49-F238E27FC236}">
                    <a16:creationId xmlns:a16="http://schemas.microsoft.com/office/drawing/2014/main" id="{39E670B0-D757-4272-8664-CE25E68CB92F}"/>
                  </a:ext>
                </a:extLst>
              </p:cNvPr>
              <p:cNvSpPr txBox="1"/>
              <p:nvPr/>
            </p:nvSpPr>
            <p:spPr>
              <a:xfrm>
                <a:off x="611284" y="1184226"/>
                <a:ext cx="867545" cy="830997"/>
              </a:xfrm>
              <a:prstGeom prst="rect">
                <a:avLst/>
              </a:prstGeom>
              <a:noFill/>
            </p:spPr>
            <p:txBody>
              <a:bodyPr wrap="none" rtlCol="0">
                <a:spAutoFit/>
              </a:bodyPr>
              <a:lstStyle/>
              <a:p>
                <a:r>
                  <a:rPr lang="en-US" altLang="zh-CN" sz="4800" b="1" dirty="0">
                    <a:solidFill>
                      <a:schemeClr val="accent1">
                        <a:lumMod val="50000"/>
                      </a:schemeClr>
                    </a:solidFill>
                  </a:rPr>
                  <a:t>01</a:t>
                </a:r>
                <a:endParaRPr lang="zh-CN" altLang="en-US" sz="4800" b="1" dirty="0">
                  <a:solidFill>
                    <a:schemeClr val="accent1">
                      <a:lumMod val="50000"/>
                    </a:schemeClr>
                  </a:solidFill>
                </a:endParaRPr>
              </a:p>
            </p:txBody>
          </p:sp>
          <p:grpSp>
            <p:nvGrpSpPr>
              <p:cNvPr id="14" name="组合 13">
                <a:extLst>
                  <a:ext uri="{FF2B5EF4-FFF2-40B4-BE49-F238E27FC236}">
                    <a16:creationId xmlns:a16="http://schemas.microsoft.com/office/drawing/2014/main" id="{B7EB0322-EEA9-45A1-976B-C9E5F559AA56}"/>
                  </a:ext>
                </a:extLst>
              </p:cNvPr>
              <p:cNvGrpSpPr/>
              <p:nvPr/>
            </p:nvGrpSpPr>
            <p:grpSpPr>
              <a:xfrm rot="11641273">
                <a:off x="1059914" y="1141701"/>
                <a:ext cx="265018" cy="1110884"/>
                <a:chOff x="415466" y="937551"/>
                <a:chExt cx="1210134" cy="5072555"/>
              </a:xfrm>
            </p:grpSpPr>
            <p:cxnSp>
              <p:nvCxnSpPr>
                <p:cNvPr id="15" name="直接连接符 14">
                  <a:extLst>
                    <a:ext uri="{FF2B5EF4-FFF2-40B4-BE49-F238E27FC236}">
                      <a16:creationId xmlns:a16="http://schemas.microsoft.com/office/drawing/2014/main" id="{6787101D-0CD6-43A8-AC02-28BF4E453765}"/>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矩形 15">
                  <a:extLst>
                    <a:ext uri="{FF2B5EF4-FFF2-40B4-BE49-F238E27FC236}">
                      <a16:creationId xmlns:a16="http://schemas.microsoft.com/office/drawing/2014/main" id="{35DB0982-D684-4BAD-AFEE-A439B36A8E71}"/>
                    </a:ext>
                  </a:extLst>
                </p:cNvPr>
                <p:cNvSpPr/>
                <p:nvPr/>
              </p:nvSpPr>
              <p:spPr>
                <a:xfrm rot="865294">
                  <a:off x="415466" y="937551"/>
                  <a:ext cx="719665" cy="5072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p>
              </p:txBody>
            </p:sp>
          </p:grpSp>
        </p:grpSp>
        <p:sp>
          <p:nvSpPr>
            <p:cNvPr id="11" name="矩形 10">
              <a:extLst>
                <a:ext uri="{FF2B5EF4-FFF2-40B4-BE49-F238E27FC236}">
                  <a16:creationId xmlns:a16="http://schemas.microsoft.com/office/drawing/2014/main" id="{8524EF97-E4DC-459F-B89B-69CE23D88687}"/>
                </a:ext>
              </a:extLst>
            </p:cNvPr>
            <p:cNvSpPr/>
            <p:nvPr/>
          </p:nvSpPr>
          <p:spPr>
            <a:xfrm>
              <a:off x="1979607" y="1577390"/>
              <a:ext cx="1620957"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阻塞原语</a:t>
              </a:r>
            </a:p>
          </p:txBody>
        </p:sp>
        <p:sp>
          <p:nvSpPr>
            <p:cNvPr id="12" name="矩形 11">
              <a:extLst>
                <a:ext uri="{FF2B5EF4-FFF2-40B4-BE49-F238E27FC236}">
                  <a16:creationId xmlns:a16="http://schemas.microsoft.com/office/drawing/2014/main" id="{127B7421-E35B-4E1D-8A01-66A2027ED204}"/>
                </a:ext>
              </a:extLst>
            </p:cNvPr>
            <p:cNvSpPr/>
            <p:nvPr/>
          </p:nvSpPr>
          <p:spPr>
            <a:xfrm>
              <a:off x="2177360" y="2081648"/>
              <a:ext cx="9516533" cy="1623906"/>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en-US" altLang="zh-CN" b="1" dirty="0"/>
                <a:t>P</a:t>
              </a:r>
              <a:r>
                <a:rPr lang="zh-CN" altLang="en-US" b="1" dirty="0"/>
                <a:t>原语</a:t>
              </a:r>
              <a:endParaRPr lang="en-US" altLang="zh-CN" b="1" dirty="0"/>
            </a:p>
            <a:p>
              <a:pPr marL="285750" indent="-285750">
                <a:lnSpc>
                  <a:spcPct val="120000"/>
                </a:lnSpc>
                <a:spcBef>
                  <a:spcPts val="600"/>
                </a:spcBef>
                <a:buFont typeface="Arial" panose="020B0604020202020204" pitchFamily="34" charset="0"/>
                <a:buChar char="•"/>
              </a:pPr>
              <a:r>
                <a:rPr lang="zh-CN" altLang="en-US" b="1" dirty="0"/>
                <a:t>当进程期待的某个事件尚未出现时，调用阻塞原语将自己阻塞起来</a:t>
              </a:r>
              <a:endParaRPr lang="en-US" altLang="zh-CN" b="1" dirty="0"/>
            </a:p>
            <a:p>
              <a:pPr marL="742939" lvl="1" indent="-285750">
                <a:lnSpc>
                  <a:spcPct val="120000"/>
                </a:lnSpc>
                <a:spcBef>
                  <a:spcPts val="600"/>
                </a:spcBef>
                <a:buFont typeface="Arial" panose="020B0604020202020204" pitchFamily="34" charset="0"/>
                <a:buChar char="•"/>
              </a:pPr>
              <a:r>
                <a:rPr lang="zh-CN" altLang="en-US" b="1" dirty="0"/>
                <a:t>请求系统服务、启动某种操作、新数据尚未到达、无新工作可做。。。</a:t>
              </a:r>
              <a:endParaRPr lang="en-US" altLang="zh-CN" b="1" dirty="0"/>
            </a:p>
            <a:p>
              <a:pPr marL="285750" indent="-285750">
                <a:lnSpc>
                  <a:spcPct val="120000"/>
                </a:lnSpc>
                <a:spcBef>
                  <a:spcPts val="600"/>
                </a:spcBef>
                <a:buFont typeface="Arial" panose="020B0604020202020204" pitchFamily="34" charset="0"/>
                <a:buChar char="•"/>
              </a:pPr>
              <a:r>
                <a:rPr lang="zh-CN" altLang="en-US" b="1" dirty="0"/>
                <a:t>进程自身调用，是一种主动行为</a:t>
              </a:r>
              <a:endParaRPr lang="en-US" altLang="zh-CN" b="1" dirty="0"/>
            </a:p>
          </p:txBody>
        </p:sp>
      </p:grpSp>
      <p:grpSp>
        <p:nvGrpSpPr>
          <p:cNvPr id="17" name="组合 16">
            <a:extLst>
              <a:ext uri="{FF2B5EF4-FFF2-40B4-BE49-F238E27FC236}">
                <a16:creationId xmlns:a16="http://schemas.microsoft.com/office/drawing/2014/main" id="{55AA3938-939C-457B-AF6E-DD9301F51A7C}"/>
              </a:ext>
            </a:extLst>
          </p:cNvPr>
          <p:cNvGrpSpPr/>
          <p:nvPr/>
        </p:nvGrpSpPr>
        <p:grpSpPr>
          <a:xfrm>
            <a:off x="989005" y="3814813"/>
            <a:ext cx="10615349" cy="2537507"/>
            <a:chOff x="1078544" y="1577390"/>
            <a:chExt cx="10615349" cy="2537507"/>
          </a:xfrm>
        </p:grpSpPr>
        <p:grpSp>
          <p:nvGrpSpPr>
            <p:cNvPr id="18" name="组合 17">
              <a:extLst>
                <a:ext uri="{FF2B5EF4-FFF2-40B4-BE49-F238E27FC236}">
                  <a16:creationId xmlns:a16="http://schemas.microsoft.com/office/drawing/2014/main" id="{70703D1F-6C02-4C74-A925-137FD33C73D9}"/>
                </a:ext>
              </a:extLst>
            </p:cNvPr>
            <p:cNvGrpSpPr/>
            <p:nvPr/>
          </p:nvGrpSpPr>
          <p:grpSpPr>
            <a:xfrm>
              <a:off x="1078544" y="1631832"/>
              <a:ext cx="867545" cy="1110884"/>
              <a:chOff x="611284" y="1141701"/>
              <a:chExt cx="867545" cy="1110884"/>
            </a:xfrm>
          </p:grpSpPr>
          <p:sp>
            <p:nvSpPr>
              <p:cNvPr id="21" name="文本框 20">
                <a:extLst>
                  <a:ext uri="{FF2B5EF4-FFF2-40B4-BE49-F238E27FC236}">
                    <a16:creationId xmlns:a16="http://schemas.microsoft.com/office/drawing/2014/main" id="{B90FD7B1-A65F-4F27-861C-6D04AAA41648}"/>
                  </a:ext>
                </a:extLst>
              </p:cNvPr>
              <p:cNvSpPr txBox="1"/>
              <p:nvPr/>
            </p:nvSpPr>
            <p:spPr>
              <a:xfrm>
                <a:off x="611284" y="1184226"/>
                <a:ext cx="867545" cy="830997"/>
              </a:xfrm>
              <a:prstGeom prst="rect">
                <a:avLst/>
              </a:prstGeom>
              <a:noFill/>
            </p:spPr>
            <p:txBody>
              <a:bodyPr wrap="none" rtlCol="0">
                <a:spAutoFit/>
              </a:bodyPr>
              <a:lstStyle/>
              <a:p>
                <a:r>
                  <a:rPr lang="en-US" altLang="zh-CN" sz="4800" b="1" dirty="0">
                    <a:solidFill>
                      <a:schemeClr val="accent1">
                        <a:lumMod val="50000"/>
                      </a:schemeClr>
                    </a:solidFill>
                  </a:rPr>
                  <a:t>02</a:t>
                </a:r>
                <a:endParaRPr lang="zh-CN" altLang="en-US" sz="4800" b="1" dirty="0">
                  <a:solidFill>
                    <a:schemeClr val="accent1">
                      <a:lumMod val="50000"/>
                    </a:schemeClr>
                  </a:solidFill>
                </a:endParaRPr>
              </a:p>
            </p:txBody>
          </p:sp>
          <p:grpSp>
            <p:nvGrpSpPr>
              <p:cNvPr id="22" name="组合 21">
                <a:extLst>
                  <a:ext uri="{FF2B5EF4-FFF2-40B4-BE49-F238E27FC236}">
                    <a16:creationId xmlns:a16="http://schemas.microsoft.com/office/drawing/2014/main" id="{EA9F3E80-FE26-4570-B882-FEA9682978A8}"/>
                  </a:ext>
                </a:extLst>
              </p:cNvPr>
              <p:cNvGrpSpPr/>
              <p:nvPr/>
            </p:nvGrpSpPr>
            <p:grpSpPr>
              <a:xfrm rot="11641273">
                <a:off x="1059914" y="1141701"/>
                <a:ext cx="265018" cy="1110884"/>
                <a:chOff x="415466" y="937551"/>
                <a:chExt cx="1210134" cy="5072555"/>
              </a:xfrm>
            </p:grpSpPr>
            <p:cxnSp>
              <p:nvCxnSpPr>
                <p:cNvPr id="23" name="直接连接符 22">
                  <a:extLst>
                    <a:ext uri="{FF2B5EF4-FFF2-40B4-BE49-F238E27FC236}">
                      <a16:creationId xmlns:a16="http://schemas.microsoft.com/office/drawing/2014/main" id="{17AC4D6B-F03F-4275-8FF4-F5E74DCD8E46}"/>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a:extLst>
                    <a:ext uri="{FF2B5EF4-FFF2-40B4-BE49-F238E27FC236}">
                      <a16:creationId xmlns:a16="http://schemas.microsoft.com/office/drawing/2014/main" id="{D8561BFB-8F66-430A-AE0A-67DBAC60ED17}"/>
                    </a:ext>
                  </a:extLst>
                </p:cNvPr>
                <p:cNvSpPr/>
                <p:nvPr/>
              </p:nvSpPr>
              <p:spPr>
                <a:xfrm rot="865294">
                  <a:off x="415466" y="937551"/>
                  <a:ext cx="719665" cy="5072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p>
              </p:txBody>
            </p:sp>
          </p:grpSp>
        </p:grpSp>
        <p:sp>
          <p:nvSpPr>
            <p:cNvPr id="19" name="矩形 18">
              <a:extLst>
                <a:ext uri="{FF2B5EF4-FFF2-40B4-BE49-F238E27FC236}">
                  <a16:creationId xmlns:a16="http://schemas.microsoft.com/office/drawing/2014/main" id="{5D398F38-628F-44C0-9086-226F79EB967D}"/>
                </a:ext>
              </a:extLst>
            </p:cNvPr>
            <p:cNvSpPr/>
            <p:nvPr/>
          </p:nvSpPr>
          <p:spPr>
            <a:xfrm>
              <a:off x="1979607" y="1577390"/>
              <a:ext cx="2698175"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进程阻塞的操作</a:t>
              </a:r>
            </a:p>
          </p:txBody>
        </p:sp>
        <p:sp>
          <p:nvSpPr>
            <p:cNvPr id="20" name="矩形 19">
              <a:extLst>
                <a:ext uri="{FF2B5EF4-FFF2-40B4-BE49-F238E27FC236}">
                  <a16:creationId xmlns:a16="http://schemas.microsoft.com/office/drawing/2014/main" id="{715AFF4D-2281-4335-BB5C-23157A00D83D}"/>
                </a:ext>
              </a:extLst>
            </p:cNvPr>
            <p:cNvSpPr/>
            <p:nvPr/>
          </p:nvSpPr>
          <p:spPr>
            <a:xfrm>
              <a:off x="2177360" y="2081648"/>
              <a:ext cx="9516533" cy="2033249"/>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停止当前进程的运行，中断处理机</a:t>
              </a:r>
              <a:endParaRPr lang="en-US" altLang="zh-CN" b="1" dirty="0"/>
            </a:p>
            <a:p>
              <a:pPr marL="285750" indent="-285750">
                <a:lnSpc>
                  <a:spcPct val="120000"/>
                </a:lnSpc>
                <a:spcBef>
                  <a:spcPts val="600"/>
                </a:spcBef>
                <a:buFont typeface="Arial" panose="020B0604020202020204" pitchFamily="34" charset="0"/>
                <a:buChar char="•"/>
              </a:pPr>
              <a:r>
                <a:rPr lang="zh-CN" altLang="en-US" b="1" dirty="0"/>
                <a:t>保护进程的</a:t>
              </a:r>
              <a:r>
                <a:rPr lang="en-US" altLang="zh-CN" b="1" dirty="0"/>
                <a:t>CPU</a:t>
              </a:r>
              <a:r>
                <a:rPr lang="zh-CN" altLang="en-US" b="1" dirty="0"/>
                <a:t>现场，以便之后调用该进程并从断点处执行</a:t>
              </a:r>
              <a:endParaRPr lang="en-US" altLang="zh-CN" b="1" dirty="0"/>
            </a:p>
            <a:p>
              <a:pPr marL="285750" indent="-285750">
                <a:lnSpc>
                  <a:spcPct val="120000"/>
                </a:lnSpc>
                <a:spcBef>
                  <a:spcPts val="600"/>
                </a:spcBef>
                <a:buFont typeface="Arial" panose="020B0604020202020204" pitchFamily="34" charset="0"/>
                <a:buChar char="•"/>
              </a:pPr>
              <a:r>
                <a:rPr lang="zh-CN" altLang="en-US" b="1" dirty="0"/>
                <a:t>将进程状态由执行态转为阻塞态</a:t>
              </a:r>
              <a:endParaRPr lang="en-US" altLang="zh-CN" b="1" dirty="0"/>
            </a:p>
            <a:p>
              <a:pPr marL="285750" indent="-285750">
                <a:lnSpc>
                  <a:spcPct val="120000"/>
                </a:lnSpc>
                <a:spcBef>
                  <a:spcPts val="600"/>
                </a:spcBef>
                <a:buFont typeface="Arial" panose="020B0604020202020204" pitchFamily="34" charset="0"/>
                <a:buChar char="•"/>
              </a:pPr>
              <a:r>
                <a:rPr lang="zh-CN" altLang="en-US" b="1" dirty="0"/>
                <a:t>将进程插入某事件的等待队列中</a:t>
              </a:r>
              <a:endParaRPr lang="en-US" altLang="zh-CN" b="1" dirty="0"/>
            </a:p>
            <a:p>
              <a:pPr marL="285750" indent="-285750">
                <a:lnSpc>
                  <a:spcPct val="120000"/>
                </a:lnSpc>
                <a:spcBef>
                  <a:spcPts val="600"/>
                </a:spcBef>
                <a:buFont typeface="Arial" panose="020B0604020202020204" pitchFamily="34" charset="0"/>
                <a:buChar char="•"/>
              </a:pPr>
              <a:r>
                <a:rPr lang="zh-CN" altLang="en-US" b="1" dirty="0"/>
                <a:t>转到进程调度，从就绪队列中选择新的进程执行</a:t>
              </a:r>
              <a:endParaRPr lang="en-US" altLang="zh-CN" b="1" dirty="0"/>
            </a:p>
          </p:txBody>
        </p:sp>
      </p:grpSp>
      <p:grpSp>
        <p:nvGrpSpPr>
          <p:cNvPr id="39" name="组合 38">
            <a:extLst>
              <a:ext uri="{FF2B5EF4-FFF2-40B4-BE49-F238E27FC236}">
                <a16:creationId xmlns:a16="http://schemas.microsoft.com/office/drawing/2014/main" id="{CEB2818E-CC61-41AA-9768-6AD1F5874B6E}"/>
              </a:ext>
            </a:extLst>
          </p:cNvPr>
          <p:cNvGrpSpPr/>
          <p:nvPr/>
        </p:nvGrpSpPr>
        <p:grpSpPr>
          <a:xfrm>
            <a:off x="8894821" y="3180566"/>
            <a:ext cx="2814222" cy="3435375"/>
            <a:chOff x="8697067" y="2394685"/>
            <a:chExt cx="2814222" cy="3435375"/>
          </a:xfrm>
        </p:grpSpPr>
        <p:sp>
          <p:nvSpPr>
            <p:cNvPr id="25" name="流程图: 终止 24">
              <a:extLst>
                <a:ext uri="{FF2B5EF4-FFF2-40B4-BE49-F238E27FC236}">
                  <a16:creationId xmlns:a16="http://schemas.microsoft.com/office/drawing/2014/main" id="{3D6333D2-4AAF-4462-BD54-260331841CC1}"/>
                </a:ext>
              </a:extLst>
            </p:cNvPr>
            <p:cNvSpPr/>
            <p:nvPr/>
          </p:nvSpPr>
          <p:spPr>
            <a:xfrm>
              <a:off x="9646978" y="2394685"/>
              <a:ext cx="914400" cy="301752"/>
            </a:xfrm>
            <a:prstGeom prst="flowChartTerminator">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入口</a:t>
              </a:r>
            </a:p>
          </p:txBody>
        </p:sp>
        <p:sp>
          <p:nvSpPr>
            <p:cNvPr id="26" name="流程图: 过程 25">
              <a:extLst>
                <a:ext uri="{FF2B5EF4-FFF2-40B4-BE49-F238E27FC236}">
                  <a16:creationId xmlns:a16="http://schemas.microsoft.com/office/drawing/2014/main" id="{E256BDF7-9BAE-4EDB-BCCB-0FB9235C0E26}"/>
                </a:ext>
              </a:extLst>
            </p:cNvPr>
            <p:cNvSpPr/>
            <p:nvPr/>
          </p:nvSpPr>
          <p:spPr>
            <a:xfrm>
              <a:off x="8697068" y="2948850"/>
              <a:ext cx="2814221" cy="381310"/>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保存当前进程的</a:t>
              </a:r>
              <a:r>
                <a:rPr lang="en-US" altLang="zh-CN" sz="1600" dirty="0"/>
                <a:t>CPU</a:t>
              </a:r>
              <a:r>
                <a:rPr lang="zh-CN" altLang="en-US" sz="1600" dirty="0"/>
                <a:t>现场</a:t>
              </a:r>
            </a:p>
          </p:txBody>
        </p:sp>
        <p:sp>
          <p:nvSpPr>
            <p:cNvPr id="27" name="流程图: 过程 26">
              <a:extLst>
                <a:ext uri="{FF2B5EF4-FFF2-40B4-BE49-F238E27FC236}">
                  <a16:creationId xmlns:a16="http://schemas.microsoft.com/office/drawing/2014/main" id="{ADD99995-2F83-4024-BB6F-F512528A12A2}"/>
                </a:ext>
              </a:extLst>
            </p:cNvPr>
            <p:cNvSpPr/>
            <p:nvPr/>
          </p:nvSpPr>
          <p:spPr>
            <a:xfrm>
              <a:off x="8697068" y="3582573"/>
              <a:ext cx="2814221" cy="381310"/>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设置当前进程的状态</a:t>
              </a:r>
            </a:p>
          </p:txBody>
        </p:sp>
        <p:sp>
          <p:nvSpPr>
            <p:cNvPr id="28" name="流程图: 过程 27">
              <a:extLst>
                <a:ext uri="{FF2B5EF4-FFF2-40B4-BE49-F238E27FC236}">
                  <a16:creationId xmlns:a16="http://schemas.microsoft.com/office/drawing/2014/main" id="{6E769BDF-115D-4B20-86CF-EB4D3B5507F0}"/>
                </a:ext>
              </a:extLst>
            </p:cNvPr>
            <p:cNvSpPr/>
            <p:nvPr/>
          </p:nvSpPr>
          <p:spPr>
            <a:xfrm>
              <a:off x="8697068" y="4211861"/>
              <a:ext cx="2814221" cy="381310"/>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被阻塞进程进入等待队列</a:t>
              </a:r>
            </a:p>
          </p:txBody>
        </p:sp>
        <p:sp>
          <p:nvSpPr>
            <p:cNvPr id="29" name="流程图: 过程 28">
              <a:extLst>
                <a:ext uri="{FF2B5EF4-FFF2-40B4-BE49-F238E27FC236}">
                  <a16:creationId xmlns:a16="http://schemas.microsoft.com/office/drawing/2014/main" id="{CCDE4ECD-6F76-4639-A5CB-CA2AD84672CD}"/>
                </a:ext>
              </a:extLst>
            </p:cNvPr>
            <p:cNvSpPr/>
            <p:nvPr/>
          </p:nvSpPr>
          <p:spPr>
            <a:xfrm>
              <a:off x="8697067" y="4841149"/>
              <a:ext cx="2814221" cy="381310"/>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转进程调度</a:t>
              </a:r>
            </a:p>
          </p:txBody>
        </p:sp>
        <p:cxnSp>
          <p:nvCxnSpPr>
            <p:cNvPr id="30" name="直接箭头连接符 29">
              <a:extLst>
                <a:ext uri="{FF2B5EF4-FFF2-40B4-BE49-F238E27FC236}">
                  <a16:creationId xmlns:a16="http://schemas.microsoft.com/office/drawing/2014/main" id="{7633C95D-1486-4FAA-BD16-0FD863E47ECF}"/>
                </a:ext>
              </a:extLst>
            </p:cNvPr>
            <p:cNvCxnSpPr>
              <a:stCxn id="25" idx="2"/>
              <a:endCxn id="26" idx="0"/>
            </p:cNvCxnSpPr>
            <p:nvPr/>
          </p:nvCxnSpPr>
          <p:spPr>
            <a:xfrm>
              <a:off x="10104178" y="2696437"/>
              <a:ext cx="1" cy="2524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直接箭头连接符 31">
              <a:extLst>
                <a:ext uri="{FF2B5EF4-FFF2-40B4-BE49-F238E27FC236}">
                  <a16:creationId xmlns:a16="http://schemas.microsoft.com/office/drawing/2014/main" id="{4C72D823-8B01-4F5D-9E56-10DC067EDFB7}"/>
                </a:ext>
              </a:extLst>
            </p:cNvPr>
            <p:cNvCxnSpPr>
              <a:stCxn id="26" idx="2"/>
              <a:endCxn id="27" idx="0"/>
            </p:cNvCxnSpPr>
            <p:nvPr/>
          </p:nvCxnSpPr>
          <p:spPr>
            <a:xfrm>
              <a:off x="10104179" y="3330160"/>
              <a:ext cx="0" cy="2524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直接箭头连接符 33">
              <a:extLst>
                <a:ext uri="{FF2B5EF4-FFF2-40B4-BE49-F238E27FC236}">
                  <a16:creationId xmlns:a16="http://schemas.microsoft.com/office/drawing/2014/main" id="{E303C9AE-6402-46B4-B824-AE79B4191CE3}"/>
                </a:ext>
              </a:extLst>
            </p:cNvPr>
            <p:cNvCxnSpPr>
              <a:stCxn id="27" idx="2"/>
              <a:endCxn id="28" idx="0"/>
            </p:cNvCxnSpPr>
            <p:nvPr/>
          </p:nvCxnSpPr>
          <p:spPr>
            <a:xfrm>
              <a:off x="10104179" y="3963883"/>
              <a:ext cx="0" cy="2479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直接箭头连接符 35">
              <a:extLst>
                <a:ext uri="{FF2B5EF4-FFF2-40B4-BE49-F238E27FC236}">
                  <a16:creationId xmlns:a16="http://schemas.microsoft.com/office/drawing/2014/main" id="{08E6381F-1295-4DB6-98FB-C401F3D473E6}"/>
                </a:ext>
              </a:extLst>
            </p:cNvPr>
            <p:cNvCxnSpPr>
              <a:stCxn id="28" idx="2"/>
              <a:endCxn id="29" idx="0"/>
            </p:cNvCxnSpPr>
            <p:nvPr/>
          </p:nvCxnSpPr>
          <p:spPr>
            <a:xfrm flipH="1">
              <a:off x="10104178" y="4593171"/>
              <a:ext cx="1" cy="2479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直接箭头连接符 37">
              <a:extLst>
                <a:ext uri="{FF2B5EF4-FFF2-40B4-BE49-F238E27FC236}">
                  <a16:creationId xmlns:a16="http://schemas.microsoft.com/office/drawing/2014/main" id="{2845944A-0128-4A7F-98BC-E48A45E5F848}"/>
                </a:ext>
              </a:extLst>
            </p:cNvPr>
            <p:cNvCxnSpPr>
              <a:stCxn id="29" idx="2"/>
            </p:cNvCxnSpPr>
            <p:nvPr/>
          </p:nvCxnSpPr>
          <p:spPr>
            <a:xfrm flipH="1">
              <a:off x="10104177" y="5222459"/>
              <a:ext cx="1" cy="6076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034666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square" rtlCol="0">
            <a:spAutoFit/>
          </a:bodyPr>
          <a:lstStyle/>
          <a:p>
            <a:pPr algn="ctr"/>
            <a:r>
              <a:rPr lang="en-US" altLang="zh-CN" dirty="0">
                <a:solidFill>
                  <a:schemeClr val="bg1"/>
                </a:solidFill>
              </a:rPr>
              <a:t>03 </a:t>
            </a:r>
            <a:r>
              <a:rPr lang="zh-CN" altLang="en-US" dirty="0">
                <a:solidFill>
                  <a:schemeClr val="bg1"/>
                </a:solidFill>
              </a:rPr>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p:spPr>
        <p:txBody>
          <a:bodyPr/>
          <a:lstStyle/>
          <a:p>
            <a:pPr algn="ctr"/>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415772" cy="461665"/>
          </a:xfrm>
          <a:prstGeom prst="rect">
            <a:avLst/>
          </a:prstGeom>
          <a:noFill/>
        </p:spPr>
        <p:txBody>
          <a:bodyPr wrap="none" rtlCol="0">
            <a:spAutoFit/>
          </a:bodyPr>
          <a:lstStyle/>
          <a:p>
            <a:r>
              <a:rPr lang="zh-CN" altLang="en-US" sz="2400" b="1" dirty="0">
                <a:solidFill>
                  <a:srgbClr val="FF0000"/>
                </a:solidFill>
              </a:rPr>
              <a:t>进程唤醒</a:t>
            </a:r>
            <a:endParaRPr lang="en-US" altLang="zh-CN" sz="2400" b="1" dirty="0">
              <a:solidFill>
                <a:srgbClr val="FF0000"/>
              </a:solidFill>
            </a:endParaRPr>
          </a:p>
        </p:txBody>
      </p:sp>
      <p:grpSp>
        <p:nvGrpSpPr>
          <p:cNvPr id="9" name="组合 8">
            <a:extLst>
              <a:ext uri="{FF2B5EF4-FFF2-40B4-BE49-F238E27FC236}">
                <a16:creationId xmlns:a16="http://schemas.microsoft.com/office/drawing/2014/main" id="{73CB72C0-B86A-4224-83D2-833ACBF1A912}"/>
              </a:ext>
            </a:extLst>
          </p:cNvPr>
          <p:cNvGrpSpPr/>
          <p:nvPr/>
        </p:nvGrpSpPr>
        <p:grpSpPr>
          <a:xfrm>
            <a:off x="989005" y="1528277"/>
            <a:ext cx="10615348" cy="1983939"/>
            <a:chOff x="1078544" y="1577390"/>
            <a:chExt cx="10615348" cy="1983939"/>
          </a:xfrm>
        </p:grpSpPr>
        <p:grpSp>
          <p:nvGrpSpPr>
            <p:cNvPr id="10" name="组合 9">
              <a:extLst>
                <a:ext uri="{FF2B5EF4-FFF2-40B4-BE49-F238E27FC236}">
                  <a16:creationId xmlns:a16="http://schemas.microsoft.com/office/drawing/2014/main" id="{A673C458-B3F0-4069-B223-D3C2D334D97D}"/>
                </a:ext>
              </a:extLst>
            </p:cNvPr>
            <p:cNvGrpSpPr/>
            <p:nvPr/>
          </p:nvGrpSpPr>
          <p:grpSpPr>
            <a:xfrm>
              <a:off x="1078544" y="1631832"/>
              <a:ext cx="867545" cy="1110884"/>
              <a:chOff x="611284" y="1141701"/>
              <a:chExt cx="867545" cy="1110884"/>
            </a:xfrm>
          </p:grpSpPr>
          <p:sp>
            <p:nvSpPr>
              <p:cNvPr id="13" name="文本框 12">
                <a:extLst>
                  <a:ext uri="{FF2B5EF4-FFF2-40B4-BE49-F238E27FC236}">
                    <a16:creationId xmlns:a16="http://schemas.microsoft.com/office/drawing/2014/main" id="{39E670B0-D757-4272-8664-CE25E68CB92F}"/>
                  </a:ext>
                </a:extLst>
              </p:cNvPr>
              <p:cNvSpPr txBox="1"/>
              <p:nvPr/>
            </p:nvSpPr>
            <p:spPr>
              <a:xfrm>
                <a:off x="611284" y="1184226"/>
                <a:ext cx="867545" cy="830997"/>
              </a:xfrm>
              <a:prstGeom prst="rect">
                <a:avLst/>
              </a:prstGeom>
              <a:noFill/>
            </p:spPr>
            <p:txBody>
              <a:bodyPr wrap="none" rtlCol="0">
                <a:spAutoFit/>
              </a:bodyPr>
              <a:lstStyle/>
              <a:p>
                <a:r>
                  <a:rPr lang="en-US" altLang="zh-CN" sz="4800" b="1" dirty="0">
                    <a:solidFill>
                      <a:schemeClr val="accent1">
                        <a:lumMod val="50000"/>
                      </a:schemeClr>
                    </a:solidFill>
                  </a:rPr>
                  <a:t>01</a:t>
                </a:r>
                <a:endParaRPr lang="zh-CN" altLang="en-US" sz="4800" b="1" dirty="0">
                  <a:solidFill>
                    <a:schemeClr val="accent1">
                      <a:lumMod val="50000"/>
                    </a:schemeClr>
                  </a:solidFill>
                </a:endParaRPr>
              </a:p>
            </p:txBody>
          </p:sp>
          <p:grpSp>
            <p:nvGrpSpPr>
              <p:cNvPr id="14" name="组合 13">
                <a:extLst>
                  <a:ext uri="{FF2B5EF4-FFF2-40B4-BE49-F238E27FC236}">
                    <a16:creationId xmlns:a16="http://schemas.microsoft.com/office/drawing/2014/main" id="{B7EB0322-EEA9-45A1-976B-C9E5F559AA56}"/>
                  </a:ext>
                </a:extLst>
              </p:cNvPr>
              <p:cNvGrpSpPr/>
              <p:nvPr/>
            </p:nvGrpSpPr>
            <p:grpSpPr>
              <a:xfrm rot="11641273">
                <a:off x="1059914" y="1141701"/>
                <a:ext cx="265018" cy="1110884"/>
                <a:chOff x="415466" y="937551"/>
                <a:chExt cx="1210134" cy="5072555"/>
              </a:xfrm>
            </p:grpSpPr>
            <p:cxnSp>
              <p:nvCxnSpPr>
                <p:cNvPr id="15" name="直接连接符 14">
                  <a:extLst>
                    <a:ext uri="{FF2B5EF4-FFF2-40B4-BE49-F238E27FC236}">
                      <a16:creationId xmlns:a16="http://schemas.microsoft.com/office/drawing/2014/main" id="{6787101D-0CD6-43A8-AC02-28BF4E453765}"/>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矩形 15">
                  <a:extLst>
                    <a:ext uri="{FF2B5EF4-FFF2-40B4-BE49-F238E27FC236}">
                      <a16:creationId xmlns:a16="http://schemas.microsoft.com/office/drawing/2014/main" id="{35DB0982-D684-4BAD-AFEE-A439B36A8E71}"/>
                    </a:ext>
                  </a:extLst>
                </p:cNvPr>
                <p:cNvSpPr/>
                <p:nvPr/>
              </p:nvSpPr>
              <p:spPr>
                <a:xfrm rot="865294">
                  <a:off x="415466" y="937551"/>
                  <a:ext cx="719665" cy="5072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p>
              </p:txBody>
            </p:sp>
          </p:grpSp>
        </p:grpSp>
        <p:sp>
          <p:nvSpPr>
            <p:cNvPr id="11" name="矩形 10">
              <a:extLst>
                <a:ext uri="{FF2B5EF4-FFF2-40B4-BE49-F238E27FC236}">
                  <a16:creationId xmlns:a16="http://schemas.microsoft.com/office/drawing/2014/main" id="{8524EF97-E4DC-459F-B89B-69CE23D88687}"/>
                </a:ext>
              </a:extLst>
            </p:cNvPr>
            <p:cNvSpPr/>
            <p:nvPr/>
          </p:nvSpPr>
          <p:spPr>
            <a:xfrm>
              <a:off x="1979607" y="1577390"/>
              <a:ext cx="1620957"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唤醒原语</a:t>
              </a:r>
            </a:p>
          </p:txBody>
        </p:sp>
        <p:sp>
          <p:nvSpPr>
            <p:cNvPr id="12" name="矩形 11">
              <a:extLst>
                <a:ext uri="{FF2B5EF4-FFF2-40B4-BE49-F238E27FC236}">
                  <a16:creationId xmlns:a16="http://schemas.microsoft.com/office/drawing/2014/main" id="{127B7421-E35B-4E1D-8A01-66A2027ED204}"/>
                </a:ext>
              </a:extLst>
            </p:cNvPr>
            <p:cNvSpPr/>
            <p:nvPr/>
          </p:nvSpPr>
          <p:spPr>
            <a:xfrm>
              <a:off x="2177359" y="2239429"/>
              <a:ext cx="9516533" cy="1321900"/>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en-US" altLang="zh-CN" sz="2000" b="1" dirty="0"/>
                <a:t>V</a:t>
              </a:r>
              <a:r>
                <a:rPr lang="zh-CN" altLang="en-US" sz="2000" b="1" dirty="0"/>
                <a:t>原语</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等待的事件出现时，由发现者进程调用唤醒原语将阻塞的进程唤醒，进入就绪态</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其他进程调用，是一种被动行为</a:t>
              </a:r>
              <a:endParaRPr lang="en-US" altLang="zh-CN" sz="2000" b="1" dirty="0"/>
            </a:p>
          </p:txBody>
        </p:sp>
      </p:grpSp>
      <p:grpSp>
        <p:nvGrpSpPr>
          <p:cNvPr id="17" name="组合 16">
            <a:extLst>
              <a:ext uri="{FF2B5EF4-FFF2-40B4-BE49-F238E27FC236}">
                <a16:creationId xmlns:a16="http://schemas.microsoft.com/office/drawing/2014/main" id="{55AA3938-939C-457B-AF6E-DD9301F51A7C}"/>
              </a:ext>
            </a:extLst>
          </p:cNvPr>
          <p:cNvGrpSpPr/>
          <p:nvPr/>
        </p:nvGrpSpPr>
        <p:grpSpPr>
          <a:xfrm>
            <a:off x="989005" y="3814813"/>
            <a:ext cx="10615349" cy="2102047"/>
            <a:chOff x="1078544" y="1577390"/>
            <a:chExt cx="10615349" cy="2102047"/>
          </a:xfrm>
        </p:grpSpPr>
        <p:grpSp>
          <p:nvGrpSpPr>
            <p:cNvPr id="18" name="组合 17">
              <a:extLst>
                <a:ext uri="{FF2B5EF4-FFF2-40B4-BE49-F238E27FC236}">
                  <a16:creationId xmlns:a16="http://schemas.microsoft.com/office/drawing/2014/main" id="{70703D1F-6C02-4C74-A925-137FD33C73D9}"/>
                </a:ext>
              </a:extLst>
            </p:cNvPr>
            <p:cNvGrpSpPr/>
            <p:nvPr/>
          </p:nvGrpSpPr>
          <p:grpSpPr>
            <a:xfrm>
              <a:off x="1078544" y="1631832"/>
              <a:ext cx="867545" cy="1110884"/>
              <a:chOff x="611284" y="1141701"/>
              <a:chExt cx="867545" cy="1110884"/>
            </a:xfrm>
          </p:grpSpPr>
          <p:sp>
            <p:nvSpPr>
              <p:cNvPr id="21" name="文本框 20">
                <a:extLst>
                  <a:ext uri="{FF2B5EF4-FFF2-40B4-BE49-F238E27FC236}">
                    <a16:creationId xmlns:a16="http://schemas.microsoft.com/office/drawing/2014/main" id="{B90FD7B1-A65F-4F27-861C-6D04AAA41648}"/>
                  </a:ext>
                </a:extLst>
              </p:cNvPr>
              <p:cNvSpPr txBox="1"/>
              <p:nvPr/>
            </p:nvSpPr>
            <p:spPr>
              <a:xfrm>
                <a:off x="611284" y="1184226"/>
                <a:ext cx="867545" cy="830997"/>
              </a:xfrm>
              <a:prstGeom prst="rect">
                <a:avLst/>
              </a:prstGeom>
              <a:noFill/>
            </p:spPr>
            <p:txBody>
              <a:bodyPr wrap="none" rtlCol="0">
                <a:spAutoFit/>
              </a:bodyPr>
              <a:lstStyle/>
              <a:p>
                <a:r>
                  <a:rPr lang="en-US" altLang="zh-CN" sz="4800" b="1" dirty="0">
                    <a:solidFill>
                      <a:schemeClr val="accent1">
                        <a:lumMod val="50000"/>
                      </a:schemeClr>
                    </a:solidFill>
                  </a:rPr>
                  <a:t>02</a:t>
                </a:r>
                <a:endParaRPr lang="zh-CN" altLang="en-US" sz="4800" b="1" dirty="0">
                  <a:solidFill>
                    <a:schemeClr val="accent1">
                      <a:lumMod val="50000"/>
                    </a:schemeClr>
                  </a:solidFill>
                </a:endParaRPr>
              </a:p>
            </p:txBody>
          </p:sp>
          <p:grpSp>
            <p:nvGrpSpPr>
              <p:cNvPr id="22" name="组合 21">
                <a:extLst>
                  <a:ext uri="{FF2B5EF4-FFF2-40B4-BE49-F238E27FC236}">
                    <a16:creationId xmlns:a16="http://schemas.microsoft.com/office/drawing/2014/main" id="{EA9F3E80-FE26-4570-B882-FEA9682978A8}"/>
                  </a:ext>
                </a:extLst>
              </p:cNvPr>
              <p:cNvGrpSpPr/>
              <p:nvPr/>
            </p:nvGrpSpPr>
            <p:grpSpPr>
              <a:xfrm rot="11641273">
                <a:off x="1059914" y="1141701"/>
                <a:ext cx="265018" cy="1110884"/>
                <a:chOff x="415466" y="937551"/>
                <a:chExt cx="1210134" cy="5072555"/>
              </a:xfrm>
            </p:grpSpPr>
            <p:cxnSp>
              <p:nvCxnSpPr>
                <p:cNvPr id="23" name="直接连接符 22">
                  <a:extLst>
                    <a:ext uri="{FF2B5EF4-FFF2-40B4-BE49-F238E27FC236}">
                      <a16:creationId xmlns:a16="http://schemas.microsoft.com/office/drawing/2014/main" id="{17AC4D6B-F03F-4275-8FF4-F5E74DCD8E46}"/>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a:extLst>
                    <a:ext uri="{FF2B5EF4-FFF2-40B4-BE49-F238E27FC236}">
                      <a16:creationId xmlns:a16="http://schemas.microsoft.com/office/drawing/2014/main" id="{D8561BFB-8F66-430A-AE0A-67DBAC60ED17}"/>
                    </a:ext>
                  </a:extLst>
                </p:cNvPr>
                <p:cNvSpPr/>
                <p:nvPr/>
              </p:nvSpPr>
              <p:spPr>
                <a:xfrm rot="865294">
                  <a:off x="415466" y="937551"/>
                  <a:ext cx="719665" cy="5072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a:p>
              </p:txBody>
            </p:sp>
          </p:grpSp>
        </p:grpSp>
        <p:sp>
          <p:nvSpPr>
            <p:cNvPr id="19" name="矩形 18">
              <a:extLst>
                <a:ext uri="{FF2B5EF4-FFF2-40B4-BE49-F238E27FC236}">
                  <a16:creationId xmlns:a16="http://schemas.microsoft.com/office/drawing/2014/main" id="{5D398F38-628F-44C0-9086-226F79EB967D}"/>
                </a:ext>
              </a:extLst>
            </p:cNvPr>
            <p:cNvSpPr/>
            <p:nvPr/>
          </p:nvSpPr>
          <p:spPr>
            <a:xfrm>
              <a:off x="1979607" y="1577390"/>
              <a:ext cx="2698175"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进程唤醒的操作</a:t>
              </a:r>
            </a:p>
          </p:txBody>
        </p:sp>
        <p:sp>
          <p:nvSpPr>
            <p:cNvPr id="20" name="矩形 19">
              <a:extLst>
                <a:ext uri="{FF2B5EF4-FFF2-40B4-BE49-F238E27FC236}">
                  <a16:creationId xmlns:a16="http://schemas.microsoft.com/office/drawing/2014/main" id="{715AFF4D-2281-4335-BB5C-23157A00D83D}"/>
                </a:ext>
              </a:extLst>
            </p:cNvPr>
            <p:cNvSpPr/>
            <p:nvPr/>
          </p:nvSpPr>
          <p:spPr>
            <a:xfrm>
              <a:off x="2177360" y="2357537"/>
              <a:ext cx="9516533" cy="1321900"/>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从等待队列中摘下该阻塞进程</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将其状态置为就绪</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插入就绪队列</a:t>
              </a:r>
              <a:endParaRPr lang="en-US" altLang="zh-CN" sz="2000" b="1" dirty="0"/>
            </a:p>
          </p:txBody>
        </p:sp>
      </p:grpSp>
      <p:grpSp>
        <p:nvGrpSpPr>
          <p:cNvPr id="25" name="组合 24">
            <a:extLst>
              <a:ext uri="{FF2B5EF4-FFF2-40B4-BE49-F238E27FC236}">
                <a16:creationId xmlns:a16="http://schemas.microsoft.com/office/drawing/2014/main" id="{056E2849-619F-42C9-AD99-50FDE08A93B0}"/>
              </a:ext>
            </a:extLst>
          </p:cNvPr>
          <p:cNvGrpSpPr/>
          <p:nvPr/>
        </p:nvGrpSpPr>
        <p:grpSpPr>
          <a:xfrm>
            <a:off x="6613865" y="3198459"/>
            <a:ext cx="3045232" cy="3435375"/>
            <a:chOff x="8579728" y="2394685"/>
            <a:chExt cx="3045232" cy="3435375"/>
          </a:xfrm>
        </p:grpSpPr>
        <p:sp>
          <p:nvSpPr>
            <p:cNvPr id="26" name="流程图: 终止 25">
              <a:extLst>
                <a:ext uri="{FF2B5EF4-FFF2-40B4-BE49-F238E27FC236}">
                  <a16:creationId xmlns:a16="http://schemas.microsoft.com/office/drawing/2014/main" id="{974434B7-6529-4FAB-AC02-0F0DC41FDDEC}"/>
                </a:ext>
              </a:extLst>
            </p:cNvPr>
            <p:cNvSpPr/>
            <p:nvPr/>
          </p:nvSpPr>
          <p:spPr>
            <a:xfrm>
              <a:off x="9646978" y="2394685"/>
              <a:ext cx="914400" cy="301752"/>
            </a:xfrm>
            <a:prstGeom prst="flowChartTerminator">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入口</a:t>
              </a:r>
            </a:p>
          </p:txBody>
        </p:sp>
        <p:sp>
          <p:nvSpPr>
            <p:cNvPr id="27" name="流程图: 过程 26">
              <a:extLst>
                <a:ext uri="{FF2B5EF4-FFF2-40B4-BE49-F238E27FC236}">
                  <a16:creationId xmlns:a16="http://schemas.microsoft.com/office/drawing/2014/main" id="{0D17C1CF-D52A-49FF-9575-8DA964F74982}"/>
                </a:ext>
              </a:extLst>
            </p:cNvPr>
            <p:cNvSpPr/>
            <p:nvPr/>
          </p:nvSpPr>
          <p:spPr>
            <a:xfrm>
              <a:off x="8579728" y="2948850"/>
              <a:ext cx="3045232" cy="381310"/>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从等待队列中摘下被唤醒进程</a:t>
              </a:r>
            </a:p>
          </p:txBody>
        </p:sp>
        <p:sp>
          <p:nvSpPr>
            <p:cNvPr id="28" name="流程图: 过程 27">
              <a:extLst>
                <a:ext uri="{FF2B5EF4-FFF2-40B4-BE49-F238E27FC236}">
                  <a16:creationId xmlns:a16="http://schemas.microsoft.com/office/drawing/2014/main" id="{AFC10234-3D10-44DB-BCB6-F28390828576}"/>
                </a:ext>
              </a:extLst>
            </p:cNvPr>
            <p:cNvSpPr/>
            <p:nvPr/>
          </p:nvSpPr>
          <p:spPr>
            <a:xfrm>
              <a:off x="8579728" y="3582573"/>
              <a:ext cx="3045231" cy="381310"/>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将被唤醒进程设置为就绪状态</a:t>
              </a:r>
            </a:p>
          </p:txBody>
        </p:sp>
        <p:sp>
          <p:nvSpPr>
            <p:cNvPr id="29" name="流程图: 过程 28">
              <a:extLst>
                <a:ext uri="{FF2B5EF4-FFF2-40B4-BE49-F238E27FC236}">
                  <a16:creationId xmlns:a16="http://schemas.microsoft.com/office/drawing/2014/main" id="{C3E08C8F-EECA-4595-99CD-136640302D0B}"/>
                </a:ext>
              </a:extLst>
            </p:cNvPr>
            <p:cNvSpPr/>
            <p:nvPr/>
          </p:nvSpPr>
          <p:spPr>
            <a:xfrm>
              <a:off x="8697068" y="4211861"/>
              <a:ext cx="2814221" cy="381310"/>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将被唤醒进程送入就绪队列</a:t>
              </a:r>
            </a:p>
          </p:txBody>
        </p:sp>
        <p:sp>
          <p:nvSpPr>
            <p:cNvPr id="30" name="流程图: 过程 29">
              <a:extLst>
                <a:ext uri="{FF2B5EF4-FFF2-40B4-BE49-F238E27FC236}">
                  <a16:creationId xmlns:a16="http://schemas.microsoft.com/office/drawing/2014/main" id="{1F54E78F-0A70-45C9-89FE-6F72763928F6}"/>
                </a:ext>
              </a:extLst>
            </p:cNvPr>
            <p:cNvSpPr/>
            <p:nvPr/>
          </p:nvSpPr>
          <p:spPr>
            <a:xfrm>
              <a:off x="8697067" y="4841149"/>
              <a:ext cx="2814221" cy="381310"/>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转进程调度或返回</a:t>
              </a:r>
            </a:p>
          </p:txBody>
        </p:sp>
        <p:cxnSp>
          <p:nvCxnSpPr>
            <p:cNvPr id="31" name="直接箭头连接符 30">
              <a:extLst>
                <a:ext uri="{FF2B5EF4-FFF2-40B4-BE49-F238E27FC236}">
                  <a16:creationId xmlns:a16="http://schemas.microsoft.com/office/drawing/2014/main" id="{0DED676E-0731-48C2-B41B-6A898B652708}"/>
                </a:ext>
              </a:extLst>
            </p:cNvPr>
            <p:cNvCxnSpPr>
              <a:cxnSpLocks/>
              <a:stCxn id="26" idx="2"/>
              <a:endCxn id="27" idx="0"/>
            </p:cNvCxnSpPr>
            <p:nvPr/>
          </p:nvCxnSpPr>
          <p:spPr>
            <a:xfrm flipH="1">
              <a:off x="10102344" y="2696437"/>
              <a:ext cx="1834" cy="2524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直接箭头连接符 31">
              <a:extLst>
                <a:ext uri="{FF2B5EF4-FFF2-40B4-BE49-F238E27FC236}">
                  <a16:creationId xmlns:a16="http://schemas.microsoft.com/office/drawing/2014/main" id="{D05DA8A0-F329-478C-B7AB-865A1274A7CD}"/>
                </a:ext>
              </a:extLst>
            </p:cNvPr>
            <p:cNvCxnSpPr>
              <a:cxnSpLocks/>
              <a:stCxn id="27" idx="2"/>
              <a:endCxn id="28" idx="0"/>
            </p:cNvCxnSpPr>
            <p:nvPr/>
          </p:nvCxnSpPr>
          <p:spPr>
            <a:xfrm>
              <a:off x="10102344" y="3330160"/>
              <a:ext cx="0" cy="2524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直接箭头连接符 32">
              <a:extLst>
                <a:ext uri="{FF2B5EF4-FFF2-40B4-BE49-F238E27FC236}">
                  <a16:creationId xmlns:a16="http://schemas.microsoft.com/office/drawing/2014/main" id="{4A973866-87D4-43EF-960E-23F0E53E67EA}"/>
                </a:ext>
              </a:extLst>
            </p:cNvPr>
            <p:cNvCxnSpPr>
              <a:cxnSpLocks/>
              <a:stCxn id="28" idx="2"/>
              <a:endCxn id="29" idx="0"/>
            </p:cNvCxnSpPr>
            <p:nvPr/>
          </p:nvCxnSpPr>
          <p:spPr>
            <a:xfrm>
              <a:off x="10102344" y="3963883"/>
              <a:ext cx="1835" cy="2479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直接箭头连接符 33">
              <a:extLst>
                <a:ext uri="{FF2B5EF4-FFF2-40B4-BE49-F238E27FC236}">
                  <a16:creationId xmlns:a16="http://schemas.microsoft.com/office/drawing/2014/main" id="{6808DD6A-B4EB-4E71-B828-767AFC02ED8B}"/>
                </a:ext>
              </a:extLst>
            </p:cNvPr>
            <p:cNvCxnSpPr>
              <a:stCxn id="29" idx="2"/>
              <a:endCxn id="30" idx="0"/>
            </p:cNvCxnSpPr>
            <p:nvPr/>
          </p:nvCxnSpPr>
          <p:spPr>
            <a:xfrm flipH="1">
              <a:off x="10104178" y="4593171"/>
              <a:ext cx="1" cy="2479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a:extLst>
                <a:ext uri="{FF2B5EF4-FFF2-40B4-BE49-F238E27FC236}">
                  <a16:creationId xmlns:a16="http://schemas.microsoft.com/office/drawing/2014/main" id="{EE54D247-19A9-4431-8AD0-27D7204D8B09}"/>
                </a:ext>
              </a:extLst>
            </p:cNvPr>
            <p:cNvCxnSpPr>
              <a:stCxn id="30" idx="2"/>
            </p:cNvCxnSpPr>
            <p:nvPr/>
          </p:nvCxnSpPr>
          <p:spPr>
            <a:xfrm flipH="1">
              <a:off x="10104177" y="5222459"/>
              <a:ext cx="1" cy="6076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021507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01</a:t>
            </a:r>
            <a:endParaRPr lang="zh-CN" altLang="en-US" dirty="0"/>
          </a:p>
        </p:txBody>
      </p:sp>
      <p:sp>
        <p:nvSpPr>
          <p:cNvPr id="3" name="文本框 2"/>
          <p:cNvSpPr txBox="1"/>
          <p:nvPr/>
        </p:nvSpPr>
        <p:spPr>
          <a:xfrm>
            <a:off x="324197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02</a:t>
            </a:r>
            <a:endParaRPr lang="zh-CN" altLang="en-US" sz="8800" dirty="0">
              <a:solidFill>
                <a:schemeClr val="accent1">
                  <a:lumMod val="50000"/>
                  <a:alpha val="30000"/>
                </a:schemeClr>
              </a:solidFill>
            </a:endParaRPr>
          </a:p>
        </p:txBody>
      </p:sp>
      <p:sp>
        <p:nvSpPr>
          <p:cNvPr id="4" name="文本框 3"/>
          <p:cNvSpPr txBox="1"/>
          <p:nvPr/>
        </p:nvSpPr>
        <p:spPr>
          <a:xfrm>
            <a:off x="537849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03</a:t>
            </a:r>
            <a:endParaRPr lang="zh-CN" altLang="en-US" sz="8800" dirty="0">
              <a:solidFill>
                <a:schemeClr val="accent1">
                  <a:lumMod val="50000"/>
                  <a:alpha val="30000"/>
                </a:schemeClr>
              </a:solidFill>
            </a:endParaRPr>
          </a:p>
        </p:txBody>
      </p:sp>
      <p:sp>
        <p:nvSpPr>
          <p:cNvPr id="5" name="文本框 4"/>
          <p:cNvSpPr txBox="1"/>
          <p:nvPr/>
        </p:nvSpPr>
        <p:spPr>
          <a:xfrm>
            <a:off x="7515017" y="1744135"/>
            <a:ext cx="1435008" cy="1446550"/>
          </a:xfrm>
          <a:prstGeom prst="rect">
            <a:avLst/>
          </a:prstGeom>
          <a:noFill/>
        </p:spPr>
        <p:txBody>
          <a:bodyPr wrap="none" rtlCol="0">
            <a:spAutoFit/>
          </a:bodyPr>
          <a:lstStyle>
            <a:defPPr>
              <a:defRPr lang="zh-CN"/>
            </a:defPPr>
            <a:lvl1pPr>
              <a:defRPr sz="8800">
                <a:solidFill>
                  <a:schemeClr val="accent1">
                    <a:lumMod val="50000"/>
                  </a:schemeClr>
                </a:solidFill>
              </a:defRPr>
            </a:lvl1pPr>
          </a:lstStyle>
          <a:p>
            <a:r>
              <a:rPr lang="en-US" altLang="zh-CN" dirty="0"/>
              <a:t>04</a:t>
            </a:r>
            <a:endParaRPr lang="zh-CN" altLang="en-US" dirty="0"/>
          </a:p>
        </p:txBody>
      </p:sp>
      <p:sp>
        <p:nvSpPr>
          <p:cNvPr id="6" name="文本框 5"/>
          <p:cNvSpPr txBox="1"/>
          <p:nvPr/>
        </p:nvSpPr>
        <p:spPr>
          <a:xfrm>
            <a:off x="965153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05</a:t>
            </a:r>
            <a:endParaRPr lang="zh-CN" altLang="en-US" sz="8800" dirty="0">
              <a:solidFill>
                <a:schemeClr val="accent1">
                  <a:lumMod val="50000"/>
                  <a:alpha val="30000"/>
                </a:schemeClr>
              </a:solidFill>
            </a:endParaRPr>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6" name="矩形 35"/>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第二章  进程管理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第一节 进程与线程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DED58D43-1BF7-463F-A53D-97AF8496D34D}"/>
              </a:ext>
            </a:extLst>
          </p:cNvPr>
          <p:cNvSpPr txBox="1"/>
          <p:nvPr/>
        </p:nvSpPr>
        <p:spPr>
          <a:xfrm>
            <a:off x="997364" y="5093216"/>
            <a:ext cx="1723549"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进程的</a:t>
            </a:r>
            <a:endParaRPr lang="en-US" altLang="zh-CN" dirty="0"/>
          </a:p>
          <a:p>
            <a:r>
              <a:rPr lang="zh-CN" altLang="en-US" dirty="0"/>
              <a:t>概念和特征</a:t>
            </a:r>
          </a:p>
        </p:txBody>
      </p:sp>
      <p:sp>
        <p:nvSpPr>
          <p:cNvPr id="42" name="文本框 41">
            <a:extLst>
              <a:ext uri="{FF2B5EF4-FFF2-40B4-BE49-F238E27FC236}">
                <a16:creationId xmlns:a16="http://schemas.microsoft.com/office/drawing/2014/main" id="{3DC47B18-4FDB-4062-8D32-818FE6377A12}"/>
              </a:ext>
            </a:extLst>
          </p:cNvPr>
          <p:cNvSpPr txBox="1"/>
          <p:nvPr/>
        </p:nvSpPr>
        <p:spPr>
          <a:xfrm>
            <a:off x="3123048" y="5093218"/>
            <a:ext cx="1723549"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进程的</a:t>
            </a:r>
            <a:endParaRPr lang="en-US" altLang="zh-CN" dirty="0"/>
          </a:p>
          <a:p>
            <a:r>
              <a:rPr lang="zh-CN" altLang="en-US" dirty="0"/>
              <a:t>状态与转换</a:t>
            </a:r>
          </a:p>
        </p:txBody>
      </p:sp>
      <p:sp>
        <p:nvSpPr>
          <p:cNvPr id="43" name="文本框 42">
            <a:extLst>
              <a:ext uri="{FF2B5EF4-FFF2-40B4-BE49-F238E27FC236}">
                <a16:creationId xmlns:a16="http://schemas.microsoft.com/office/drawing/2014/main" id="{C23E0CCC-ABDE-4C8F-94C8-47EF5EA2EAB5}"/>
              </a:ext>
            </a:extLst>
          </p:cNvPr>
          <p:cNvSpPr txBox="1"/>
          <p:nvPr/>
        </p:nvSpPr>
        <p:spPr>
          <a:xfrm>
            <a:off x="5285061" y="5277881"/>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进程控制</a:t>
            </a:r>
          </a:p>
        </p:txBody>
      </p:sp>
      <p:sp>
        <p:nvSpPr>
          <p:cNvPr id="44" name="文本框 43">
            <a:extLst>
              <a:ext uri="{FF2B5EF4-FFF2-40B4-BE49-F238E27FC236}">
                <a16:creationId xmlns:a16="http://schemas.microsoft.com/office/drawing/2014/main" id="{C2F864EA-7788-47DC-AB07-4689E82F1728}"/>
              </a:ext>
            </a:extLst>
          </p:cNvPr>
          <p:cNvSpPr txBox="1"/>
          <p:nvPr/>
        </p:nvSpPr>
        <p:spPr>
          <a:xfrm>
            <a:off x="7361163" y="5277881"/>
            <a:ext cx="1415772" cy="461665"/>
          </a:xfrm>
          <a:prstGeom prst="rect">
            <a:avLst/>
          </a:prstGeom>
          <a:noFill/>
        </p:spPr>
        <p:txBody>
          <a:bodyPr wrap="none" rtlCol="0">
            <a:spAutoFit/>
          </a:bodyPr>
          <a:lstStyle>
            <a:defPPr>
              <a:defRPr lang="zh-CN"/>
            </a:defPPr>
            <a:lvl1pPr>
              <a:defRPr sz="2400" b="1">
                <a:solidFill>
                  <a:schemeClr val="accent1">
                    <a:lumMod val="50000"/>
                  </a:schemeClr>
                </a:solidFill>
              </a:defRPr>
            </a:lvl1pPr>
          </a:lstStyle>
          <a:p>
            <a:r>
              <a:rPr lang="zh-CN" altLang="en-US" dirty="0"/>
              <a:t>进程通信</a:t>
            </a:r>
          </a:p>
        </p:txBody>
      </p:sp>
      <p:sp>
        <p:nvSpPr>
          <p:cNvPr id="45" name="文本框 44">
            <a:extLst>
              <a:ext uri="{FF2B5EF4-FFF2-40B4-BE49-F238E27FC236}">
                <a16:creationId xmlns:a16="http://schemas.microsoft.com/office/drawing/2014/main" id="{E1268121-0EA5-4F95-B0F4-A1381241303E}"/>
              </a:ext>
            </a:extLst>
          </p:cNvPr>
          <p:cNvSpPr txBox="1"/>
          <p:nvPr/>
        </p:nvSpPr>
        <p:spPr>
          <a:xfrm>
            <a:off x="9500099" y="5093218"/>
            <a:ext cx="1723549"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线程概念</a:t>
            </a:r>
            <a:endParaRPr lang="en-US" altLang="zh-CN" dirty="0"/>
          </a:p>
          <a:p>
            <a:r>
              <a:rPr lang="zh-CN" altLang="en-US" dirty="0"/>
              <a:t>多线程模型</a:t>
            </a:r>
          </a:p>
        </p:txBody>
      </p:sp>
    </p:spTree>
    <p:extLst>
      <p:ext uri="{BB962C8B-B14F-4D97-AF65-F5344CB8AC3E}">
        <p14:creationId xmlns:p14="http://schemas.microsoft.com/office/powerpoint/2010/main" val="308918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square" rtlCol="0">
            <a:spAutoFit/>
          </a:bodyPr>
          <a:lstStyle/>
          <a:p>
            <a:pPr algn="ctr"/>
            <a:r>
              <a:rPr lang="en-US" altLang="zh-CN" dirty="0">
                <a:solidFill>
                  <a:schemeClr val="bg1"/>
                </a:solidFill>
              </a:rPr>
              <a:t>04 </a:t>
            </a:r>
            <a:r>
              <a:rPr lang="zh-CN" altLang="en-US" dirty="0">
                <a:solidFill>
                  <a:schemeClr val="bg1"/>
                </a:solidFill>
              </a:rPr>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8" name="文本框 7">
            <a:extLst>
              <a:ext uri="{FF2B5EF4-FFF2-40B4-BE49-F238E27FC236}">
                <a16:creationId xmlns:a16="http://schemas.microsoft.com/office/drawing/2014/main" id="{D6A3D14C-838F-4492-A540-B871937E7212}"/>
              </a:ext>
            </a:extLst>
          </p:cNvPr>
          <p:cNvSpPr txBox="1"/>
          <p:nvPr/>
        </p:nvSpPr>
        <p:spPr>
          <a:xfrm>
            <a:off x="1059643" y="1823833"/>
            <a:ext cx="10062281" cy="390408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t>进程通信是指进程之间的信息交换。</a:t>
            </a:r>
            <a:endParaRPr lang="en-US" altLang="zh-CN" sz="2400" b="1" dirty="0"/>
          </a:p>
          <a:p>
            <a:pPr marL="342900" indent="-342900" algn="l">
              <a:lnSpc>
                <a:spcPct val="150000"/>
              </a:lnSpc>
              <a:buFont typeface="Wingdings" panose="05000000000000000000" pitchFamily="2" charset="2"/>
              <a:buChar char="Ø"/>
            </a:pPr>
            <a:r>
              <a:rPr lang="zh-CN" altLang="en-US" sz="2400" b="1" dirty="0"/>
              <a:t>进程通信根据通信的内容可以划分为两种，即</a:t>
            </a:r>
            <a:r>
              <a:rPr lang="zh-CN" altLang="en-US" sz="2400" b="1" dirty="0">
                <a:solidFill>
                  <a:srgbClr val="FF0000"/>
                </a:solidFill>
              </a:rPr>
              <a:t>控制信息的传送</a:t>
            </a:r>
            <a:r>
              <a:rPr lang="zh-CN" altLang="en-US" sz="2400" b="1" dirty="0"/>
              <a:t>与</a:t>
            </a:r>
            <a:r>
              <a:rPr lang="zh-CN" altLang="en-US" sz="2400" b="1" dirty="0">
                <a:solidFill>
                  <a:srgbClr val="FF0000"/>
                </a:solidFill>
              </a:rPr>
              <a:t>大批量数据的传输</a:t>
            </a:r>
            <a:endParaRPr lang="en-US" altLang="zh-CN" sz="2400" b="1" dirty="0">
              <a:solidFill>
                <a:srgbClr val="FF0000"/>
              </a:solidFill>
            </a:endParaRPr>
          </a:p>
          <a:p>
            <a:pPr marL="342900" indent="-342900" algn="l">
              <a:lnSpc>
                <a:spcPct val="150000"/>
              </a:lnSpc>
              <a:buFont typeface="Wingdings" panose="05000000000000000000" pitchFamily="2" charset="2"/>
              <a:buChar char="Ø"/>
            </a:pPr>
            <a:r>
              <a:rPr lang="zh-CN" altLang="en-US" sz="2400" b="1" dirty="0"/>
              <a:t>进程间控制信息的传送称为低级通信（同步与互斥）</a:t>
            </a:r>
            <a:endParaRPr lang="en-US" altLang="zh-CN" sz="2400" b="1" dirty="0"/>
          </a:p>
          <a:p>
            <a:pPr marL="800089" lvl="1" indent="-342900">
              <a:lnSpc>
                <a:spcPct val="150000"/>
              </a:lnSpc>
              <a:buFont typeface="Wingdings" panose="05000000000000000000" pitchFamily="2" charset="2"/>
              <a:buChar char="Ø"/>
            </a:pPr>
            <a:r>
              <a:rPr lang="zh-CN" altLang="en-US" sz="2400" b="1" dirty="0"/>
              <a:t>低级通信一般只传输一个或几个字节的信息，以达到</a:t>
            </a:r>
            <a:r>
              <a:rPr lang="zh-CN" altLang="en-US" sz="2400" b="1" dirty="0">
                <a:solidFill>
                  <a:srgbClr val="FF0000"/>
                </a:solidFill>
              </a:rPr>
              <a:t>控制进程执行速度</a:t>
            </a:r>
            <a:r>
              <a:rPr lang="zh-CN" altLang="en-US" sz="2400" b="1" dirty="0"/>
              <a:t>的作用</a:t>
            </a:r>
            <a:endParaRPr lang="en-US" altLang="zh-CN" sz="2400" b="1" dirty="0"/>
          </a:p>
          <a:p>
            <a:pPr marL="800089" lvl="1" indent="-342900">
              <a:lnSpc>
                <a:spcPct val="150000"/>
              </a:lnSpc>
              <a:buFont typeface="Wingdings" panose="05000000000000000000" pitchFamily="2" charset="2"/>
              <a:buChar char="Ø"/>
            </a:pPr>
            <a:r>
              <a:rPr lang="zh-CN" altLang="en-US" sz="2400" b="1" dirty="0"/>
              <a:t>特点：效率低、通信对用户不透明</a:t>
            </a:r>
            <a:endParaRPr lang="en-US" altLang="zh-CN" sz="2400" b="1" dirty="0"/>
          </a:p>
        </p:txBody>
      </p:sp>
      <p:sp>
        <p:nvSpPr>
          <p:cNvPr id="9" name="文本框 8">
            <a:extLst>
              <a:ext uri="{FF2B5EF4-FFF2-40B4-BE49-F238E27FC236}">
                <a16:creationId xmlns:a16="http://schemas.microsoft.com/office/drawing/2014/main" id="{A6F3F2EE-F7E5-4DDB-B30F-24E65046AA40}"/>
              </a:ext>
            </a:extLst>
          </p:cNvPr>
          <p:cNvSpPr txBox="1"/>
          <p:nvPr/>
        </p:nvSpPr>
        <p:spPr>
          <a:xfrm>
            <a:off x="1461302" y="840400"/>
            <a:ext cx="1826141" cy="584775"/>
          </a:xfrm>
          <a:prstGeom prst="rect">
            <a:avLst/>
          </a:prstGeom>
          <a:noFill/>
        </p:spPr>
        <p:txBody>
          <a:bodyPr wrap="none" rtlCol="0">
            <a:spAutoFit/>
          </a:bodyPr>
          <a:lstStyle/>
          <a:p>
            <a:r>
              <a:rPr lang="zh-CN" altLang="en-US" sz="3200" b="1" dirty="0">
                <a:solidFill>
                  <a:srgbClr val="FF0000"/>
                </a:solidFill>
              </a:rPr>
              <a:t>进程通信</a:t>
            </a:r>
            <a:endParaRPr lang="en-US" altLang="zh-CN" sz="3200" b="1" dirty="0">
              <a:solidFill>
                <a:srgbClr val="FF0000"/>
              </a:solidFill>
            </a:endParaRPr>
          </a:p>
        </p:txBody>
      </p:sp>
    </p:spTree>
    <p:extLst>
      <p:ext uri="{BB962C8B-B14F-4D97-AF65-F5344CB8AC3E}">
        <p14:creationId xmlns:p14="http://schemas.microsoft.com/office/powerpoint/2010/main" val="412138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square" rtlCol="0">
            <a:spAutoFit/>
          </a:bodyPr>
          <a:lstStyle/>
          <a:p>
            <a:pPr algn="ctr"/>
            <a:r>
              <a:rPr lang="en-US" altLang="zh-CN" dirty="0">
                <a:solidFill>
                  <a:schemeClr val="bg1"/>
                </a:solidFill>
              </a:rPr>
              <a:t>04 </a:t>
            </a:r>
            <a:r>
              <a:rPr lang="zh-CN" altLang="en-US" dirty="0">
                <a:solidFill>
                  <a:schemeClr val="bg1"/>
                </a:solidFill>
              </a:rPr>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40400"/>
            <a:ext cx="1826141" cy="584775"/>
          </a:xfrm>
          <a:prstGeom prst="rect">
            <a:avLst/>
          </a:prstGeom>
          <a:noFill/>
        </p:spPr>
        <p:txBody>
          <a:bodyPr wrap="none" rtlCol="0">
            <a:spAutoFit/>
          </a:bodyPr>
          <a:lstStyle/>
          <a:p>
            <a:r>
              <a:rPr lang="zh-CN" altLang="en-US" sz="3200" b="1" dirty="0">
                <a:solidFill>
                  <a:srgbClr val="FF0000"/>
                </a:solidFill>
              </a:rPr>
              <a:t>进程通信</a:t>
            </a:r>
            <a:endParaRPr lang="en-US" altLang="zh-CN" sz="3200" b="1" dirty="0">
              <a:solidFill>
                <a:srgbClr val="FF0000"/>
              </a:solidFill>
            </a:endParaRPr>
          </a:p>
        </p:txBody>
      </p:sp>
      <p:sp>
        <p:nvSpPr>
          <p:cNvPr id="8" name="文本框 7">
            <a:extLst>
              <a:ext uri="{FF2B5EF4-FFF2-40B4-BE49-F238E27FC236}">
                <a16:creationId xmlns:a16="http://schemas.microsoft.com/office/drawing/2014/main" id="{D6A3D14C-838F-4492-A540-B871937E7212}"/>
              </a:ext>
            </a:extLst>
          </p:cNvPr>
          <p:cNvSpPr txBox="1"/>
          <p:nvPr/>
        </p:nvSpPr>
        <p:spPr>
          <a:xfrm>
            <a:off x="1147309" y="1807069"/>
            <a:ext cx="9886950" cy="4454104"/>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进程间大批量数据的传输称为高级通信</a:t>
            </a:r>
            <a:endParaRPr lang="en-US" altLang="zh-CN" sz="2400" b="1" dirty="0"/>
          </a:p>
          <a:p>
            <a:pPr marL="800089" lvl="1" indent="-342900">
              <a:lnSpc>
                <a:spcPct val="150000"/>
              </a:lnSpc>
              <a:buFont typeface="Wingdings" panose="05000000000000000000" pitchFamily="2" charset="2"/>
              <a:buChar char="Ø"/>
            </a:pPr>
            <a:r>
              <a:rPr lang="zh-CN" altLang="en-US" sz="2400" b="1" dirty="0"/>
              <a:t>高级通信要传送大量的数据，不是为了控制进程，而是为了达到</a:t>
            </a:r>
            <a:r>
              <a:rPr lang="zh-CN" altLang="en-US" sz="2400" b="1" dirty="0">
                <a:solidFill>
                  <a:srgbClr val="FF0000"/>
                </a:solidFill>
              </a:rPr>
              <a:t>交换信息</a:t>
            </a:r>
            <a:r>
              <a:rPr lang="zh-CN" altLang="en-US" sz="2400" b="1" dirty="0"/>
              <a:t>的目的</a:t>
            </a:r>
            <a:endParaRPr lang="en-US" altLang="zh-CN" sz="2400" b="1" dirty="0"/>
          </a:p>
          <a:p>
            <a:pPr marL="800089" lvl="1" indent="-342900">
              <a:lnSpc>
                <a:spcPct val="150000"/>
              </a:lnSpc>
              <a:buFont typeface="Wingdings" panose="05000000000000000000" pitchFamily="2" charset="2"/>
              <a:buChar char="Ø"/>
            </a:pPr>
            <a:r>
              <a:rPr lang="zh-CN" altLang="en-US" sz="2400" b="1" dirty="0"/>
              <a:t>主要分为以下三类：</a:t>
            </a:r>
            <a:endParaRPr lang="en-US" altLang="zh-CN" sz="2400" b="1" dirty="0"/>
          </a:p>
          <a:p>
            <a:pPr marL="1371577" lvl="2" indent="-457200">
              <a:lnSpc>
                <a:spcPct val="150000"/>
              </a:lnSpc>
              <a:buFont typeface="+mj-lt"/>
              <a:buAutoNum type="arabicPeriod"/>
            </a:pPr>
            <a:r>
              <a:rPr lang="zh-CN" altLang="en-US" sz="2400" b="1" dirty="0"/>
              <a:t>共享存储</a:t>
            </a:r>
            <a:endParaRPr lang="en-US" altLang="zh-CN" sz="2400" b="1" dirty="0"/>
          </a:p>
          <a:p>
            <a:pPr marL="1371577" lvl="2" indent="-457200">
              <a:lnSpc>
                <a:spcPct val="150000"/>
              </a:lnSpc>
              <a:buFont typeface="+mj-lt"/>
              <a:buAutoNum type="arabicPeriod"/>
            </a:pPr>
            <a:r>
              <a:rPr lang="zh-CN" altLang="en-US" sz="2400" b="1" dirty="0"/>
              <a:t>消息传递</a:t>
            </a:r>
            <a:endParaRPr lang="en-US" altLang="zh-CN" sz="2400" b="1" dirty="0"/>
          </a:p>
          <a:p>
            <a:pPr marL="1371577" lvl="2" indent="-457200">
              <a:lnSpc>
                <a:spcPct val="150000"/>
              </a:lnSpc>
              <a:buFont typeface="+mj-lt"/>
              <a:buAutoNum type="arabicPeriod"/>
            </a:pPr>
            <a:r>
              <a:rPr lang="zh-CN" altLang="en-US" sz="2400" b="1" dirty="0"/>
              <a:t>管道通信</a:t>
            </a:r>
            <a:endParaRPr lang="en-US" altLang="zh-CN" sz="2400" b="1" dirty="0"/>
          </a:p>
          <a:p>
            <a:pPr marL="1257277" lvl="2" indent="-342900">
              <a:lnSpc>
                <a:spcPct val="150000"/>
              </a:lnSpc>
              <a:buFont typeface="Wingdings" panose="05000000000000000000" pitchFamily="2" charset="2"/>
              <a:buChar char="Ø"/>
            </a:pPr>
            <a:endParaRPr lang="zh-CN" altLang="en-US" sz="2400" b="1" dirty="0"/>
          </a:p>
        </p:txBody>
      </p:sp>
    </p:spTree>
    <p:extLst>
      <p:ext uri="{BB962C8B-B14F-4D97-AF65-F5344CB8AC3E}">
        <p14:creationId xmlns:p14="http://schemas.microsoft.com/office/powerpoint/2010/main" val="2009757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square" rtlCol="0">
            <a:spAutoFit/>
          </a:bodyPr>
          <a:lstStyle/>
          <a:p>
            <a:pPr algn="ctr"/>
            <a:r>
              <a:rPr lang="en-US" altLang="zh-CN" dirty="0">
                <a:solidFill>
                  <a:schemeClr val="bg1"/>
                </a:solidFill>
              </a:rPr>
              <a:t>04 </a:t>
            </a:r>
            <a:r>
              <a:rPr lang="zh-CN" altLang="en-US" dirty="0">
                <a:solidFill>
                  <a:schemeClr val="bg1"/>
                </a:solidFill>
              </a:rPr>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40400"/>
            <a:ext cx="3057247" cy="584775"/>
          </a:xfrm>
          <a:prstGeom prst="rect">
            <a:avLst/>
          </a:prstGeom>
          <a:noFill/>
        </p:spPr>
        <p:txBody>
          <a:bodyPr wrap="none" rtlCol="0">
            <a:spAutoFit/>
          </a:bodyPr>
          <a:lstStyle/>
          <a:p>
            <a:r>
              <a:rPr lang="zh-CN" altLang="en-US" sz="3200" b="1" dirty="0">
                <a:solidFill>
                  <a:srgbClr val="FF0000"/>
                </a:solidFill>
              </a:rPr>
              <a:t>共享存储器系统</a:t>
            </a:r>
            <a:endParaRPr lang="en-US" altLang="zh-CN" sz="3200" b="1" dirty="0">
              <a:solidFill>
                <a:srgbClr val="FF0000"/>
              </a:solidFill>
            </a:endParaRPr>
          </a:p>
        </p:txBody>
      </p:sp>
      <p:sp>
        <p:nvSpPr>
          <p:cNvPr id="8" name="文本框 7">
            <a:extLst>
              <a:ext uri="{FF2B5EF4-FFF2-40B4-BE49-F238E27FC236}">
                <a16:creationId xmlns:a16="http://schemas.microsoft.com/office/drawing/2014/main" id="{D6A3D14C-838F-4492-A540-B871937E7212}"/>
              </a:ext>
            </a:extLst>
          </p:cNvPr>
          <p:cNvSpPr txBox="1"/>
          <p:nvPr/>
        </p:nvSpPr>
        <p:spPr>
          <a:xfrm>
            <a:off x="1084255" y="1740909"/>
            <a:ext cx="9886950" cy="390010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t>相互通信的进程共享某些</a:t>
            </a:r>
            <a:r>
              <a:rPr lang="zh-CN" altLang="en-US" sz="2400" b="1" dirty="0">
                <a:solidFill>
                  <a:srgbClr val="FF0000"/>
                </a:solidFill>
              </a:rPr>
              <a:t>数据结构</a:t>
            </a:r>
            <a:r>
              <a:rPr lang="zh-CN" altLang="en-US" sz="2400" b="1" dirty="0"/>
              <a:t>或</a:t>
            </a:r>
            <a:r>
              <a:rPr lang="zh-CN" altLang="en-US" sz="2400" b="1" dirty="0">
                <a:solidFill>
                  <a:srgbClr val="FF0000"/>
                </a:solidFill>
              </a:rPr>
              <a:t>共享存储区</a:t>
            </a:r>
            <a:r>
              <a:rPr lang="zh-CN" altLang="en-US" sz="2400" b="1" dirty="0"/>
              <a:t>，进程之间能够通过这些空间进行通信。</a:t>
            </a:r>
            <a:endParaRPr lang="en-US" altLang="zh-CN" sz="2400" b="1" dirty="0"/>
          </a:p>
          <a:p>
            <a:pPr marL="914389" lvl="1" indent="-457200">
              <a:lnSpc>
                <a:spcPct val="150000"/>
              </a:lnSpc>
              <a:buFont typeface="+mj-lt"/>
              <a:buAutoNum type="arabicPeriod"/>
            </a:pPr>
            <a:r>
              <a:rPr lang="zh-CN" altLang="en-US" sz="2400" b="1" dirty="0"/>
              <a:t>基于共享数据结构的通信方式</a:t>
            </a:r>
            <a:endParaRPr lang="en-US" altLang="zh-CN" sz="2400" b="1" dirty="0"/>
          </a:p>
          <a:p>
            <a:pPr marL="1257277" lvl="2" indent="-342900">
              <a:lnSpc>
                <a:spcPct val="150000"/>
              </a:lnSpc>
              <a:buFont typeface="Arial" panose="020B0604020202020204" pitchFamily="34" charset="0"/>
              <a:buChar char="•"/>
            </a:pPr>
            <a:r>
              <a:rPr lang="zh-CN" altLang="en-US" sz="2400" b="1" dirty="0">
                <a:solidFill>
                  <a:srgbClr val="FF0000"/>
                </a:solidFill>
              </a:rPr>
              <a:t>操作系统</a:t>
            </a:r>
            <a:r>
              <a:rPr lang="zh-CN" altLang="en-US" sz="2400" b="1" dirty="0"/>
              <a:t>仅提供共享存储器，由程序员负责对公用数据结构的设置及对进程间同步的处理。</a:t>
            </a:r>
            <a:endParaRPr lang="en-US" altLang="zh-CN" sz="2400" b="1" dirty="0"/>
          </a:p>
          <a:p>
            <a:pPr marL="1257277" lvl="2" indent="-342900">
              <a:lnSpc>
                <a:spcPct val="150000"/>
              </a:lnSpc>
              <a:buFont typeface="Arial" panose="020B0604020202020204" pitchFamily="34" charset="0"/>
              <a:buChar char="•"/>
            </a:pPr>
            <a:r>
              <a:rPr lang="zh-CN" altLang="en-US" sz="2400" b="1" dirty="0"/>
              <a:t>仅适于传递相对少量的数据，通信效率低下，属于低级通信。</a:t>
            </a:r>
            <a:endParaRPr lang="en-US" altLang="zh-CN" sz="2400" b="1" dirty="0"/>
          </a:p>
          <a:p>
            <a:pPr marL="1257277" lvl="2" indent="-342900">
              <a:lnSpc>
                <a:spcPct val="150000"/>
              </a:lnSpc>
              <a:buFont typeface="Arial" panose="020B0604020202020204" pitchFamily="34" charset="0"/>
              <a:buChar char="•"/>
            </a:pPr>
            <a:r>
              <a:rPr lang="zh-CN" altLang="en-US" sz="2400" b="1" dirty="0"/>
              <a:t>生产者</a:t>
            </a:r>
            <a:r>
              <a:rPr lang="en-US" altLang="zh-CN" sz="2400" b="1" dirty="0"/>
              <a:t>-</a:t>
            </a:r>
            <a:r>
              <a:rPr lang="zh-CN" altLang="en-US" sz="2400" b="1" dirty="0"/>
              <a:t>消费者问题中的缓冲区</a:t>
            </a:r>
          </a:p>
        </p:txBody>
      </p:sp>
    </p:spTree>
    <p:extLst>
      <p:ext uri="{BB962C8B-B14F-4D97-AF65-F5344CB8AC3E}">
        <p14:creationId xmlns:p14="http://schemas.microsoft.com/office/powerpoint/2010/main" val="33280675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square" rtlCol="0">
            <a:spAutoFit/>
          </a:bodyPr>
          <a:lstStyle/>
          <a:p>
            <a:pPr algn="ctr"/>
            <a:r>
              <a:rPr lang="en-US" altLang="zh-CN" dirty="0">
                <a:solidFill>
                  <a:schemeClr val="bg1"/>
                </a:solidFill>
              </a:rPr>
              <a:t>04 </a:t>
            </a:r>
            <a:r>
              <a:rPr lang="zh-CN" altLang="en-US" dirty="0">
                <a:solidFill>
                  <a:schemeClr val="bg1"/>
                </a:solidFill>
              </a:rPr>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40400"/>
            <a:ext cx="3057247" cy="584775"/>
          </a:xfrm>
          <a:prstGeom prst="rect">
            <a:avLst/>
          </a:prstGeom>
          <a:noFill/>
        </p:spPr>
        <p:txBody>
          <a:bodyPr wrap="none" rtlCol="0">
            <a:spAutoFit/>
          </a:bodyPr>
          <a:lstStyle/>
          <a:p>
            <a:r>
              <a:rPr lang="zh-CN" altLang="en-US" sz="3200" b="1" dirty="0">
                <a:solidFill>
                  <a:srgbClr val="FF0000"/>
                </a:solidFill>
              </a:rPr>
              <a:t>共享存储器系统</a:t>
            </a:r>
            <a:endParaRPr lang="en-US" altLang="zh-CN" sz="3200" b="1" dirty="0">
              <a:solidFill>
                <a:srgbClr val="FF0000"/>
              </a:solidFill>
            </a:endParaRPr>
          </a:p>
        </p:txBody>
      </p:sp>
      <p:sp>
        <p:nvSpPr>
          <p:cNvPr id="8" name="文本框 7">
            <a:extLst>
              <a:ext uri="{FF2B5EF4-FFF2-40B4-BE49-F238E27FC236}">
                <a16:creationId xmlns:a16="http://schemas.microsoft.com/office/drawing/2014/main" id="{D6A3D14C-838F-4492-A540-B871937E7212}"/>
              </a:ext>
            </a:extLst>
          </p:cNvPr>
          <p:cNvSpPr txBox="1"/>
          <p:nvPr/>
        </p:nvSpPr>
        <p:spPr>
          <a:xfrm>
            <a:off x="1084254" y="1740909"/>
            <a:ext cx="10354889" cy="501207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t>相互通信的进程共享某些</a:t>
            </a:r>
            <a:r>
              <a:rPr lang="zh-CN" altLang="en-US" sz="2400" b="1" dirty="0">
                <a:solidFill>
                  <a:srgbClr val="FF0000"/>
                </a:solidFill>
              </a:rPr>
              <a:t>数据结构</a:t>
            </a:r>
            <a:r>
              <a:rPr lang="zh-CN" altLang="en-US" sz="2400" b="1" dirty="0"/>
              <a:t>或</a:t>
            </a:r>
            <a:r>
              <a:rPr lang="zh-CN" altLang="en-US" sz="2400" b="1" dirty="0">
                <a:solidFill>
                  <a:srgbClr val="FF0000"/>
                </a:solidFill>
              </a:rPr>
              <a:t>共享存储区</a:t>
            </a:r>
            <a:r>
              <a:rPr lang="zh-CN" altLang="en-US" sz="2400" b="1" dirty="0"/>
              <a:t>，进程之间能够通过这些空间进行通信。</a:t>
            </a:r>
            <a:endParaRPr lang="en-US" altLang="zh-CN" sz="2400" b="1" dirty="0"/>
          </a:p>
          <a:p>
            <a:pPr marL="914389" lvl="1" indent="-457200">
              <a:lnSpc>
                <a:spcPct val="150000"/>
              </a:lnSpc>
              <a:buFont typeface="+mj-lt"/>
              <a:buAutoNum type="arabicPeriod"/>
            </a:pPr>
            <a:r>
              <a:rPr lang="zh-CN" altLang="en-US" sz="2400" b="1" dirty="0"/>
              <a:t>基于共享数据结构的通信方式</a:t>
            </a:r>
            <a:endParaRPr lang="en-US" altLang="zh-CN" sz="2400" b="1" dirty="0"/>
          </a:p>
          <a:p>
            <a:pPr marL="914389" lvl="1" indent="-457200">
              <a:lnSpc>
                <a:spcPct val="150000"/>
              </a:lnSpc>
              <a:buFont typeface="+mj-lt"/>
              <a:buAutoNum type="arabicPeriod"/>
            </a:pPr>
            <a:r>
              <a:rPr lang="zh-CN" altLang="en-US" sz="2400" b="1" dirty="0"/>
              <a:t>基于共享存储区的通信方式</a:t>
            </a:r>
            <a:endParaRPr lang="en-US" altLang="zh-CN" sz="2400" b="1" dirty="0"/>
          </a:p>
          <a:p>
            <a:pPr marL="1371577" lvl="2" indent="-457200">
              <a:lnSpc>
                <a:spcPct val="150000"/>
              </a:lnSpc>
              <a:buFont typeface="Arial" panose="020B0604020202020204" pitchFamily="34" charset="0"/>
              <a:buChar char="•"/>
            </a:pPr>
            <a:r>
              <a:rPr lang="zh-CN" altLang="en-US" sz="2400" b="1" dirty="0"/>
              <a:t>数据的形式和位置甚至访问控制都是由</a:t>
            </a:r>
            <a:r>
              <a:rPr lang="zh-CN" altLang="en-US" sz="2400" b="1" dirty="0">
                <a:solidFill>
                  <a:srgbClr val="FF0000"/>
                </a:solidFill>
              </a:rPr>
              <a:t>进程负责，而不是</a:t>
            </a:r>
            <a:r>
              <a:rPr lang="en-US" altLang="zh-CN" sz="2400" b="1" dirty="0">
                <a:solidFill>
                  <a:srgbClr val="FF0000"/>
                </a:solidFill>
              </a:rPr>
              <a:t>OS</a:t>
            </a:r>
            <a:r>
              <a:rPr lang="en-US" altLang="zh-CN" sz="2400" b="1" dirty="0"/>
              <a:t>.</a:t>
            </a:r>
          </a:p>
          <a:p>
            <a:pPr marL="1371577" lvl="2" indent="-457200">
              <a:lnSpc>
                <a:spcPct val="150000"/>
              </a:lnSpc>
              <a:buFont typeface="Arial" panose="020B0604020202020204" pitchFamily="34" charset="0"/>
              <a:buChar char="•"/>
            </a:pPr>
            <a:r>
              <a:rPr lang="zh-CN" altLang="en-US" sz="2400" b="1" dirty="0"/>
              <a:t>这种通信方式属于高级通信</a:t>
            </a:r>
            <a:endParaRPr lang="en-US" altLang="zh-CN" sz="2400" b="1" dirty="0"/>
          </a:p>
          <a:p>
            <a:pPr marL="1371577" lvl="2" indent="-457200">
              <a:lnSpc>
                <a:spcPct val="150000"/>
              </a:lnSpc>
              <a:buFont typeface="Arial" panose="020B0604020202020204" pitchFamily="34" charset="0"/>
              <a:buChar char="•"/>
            </a:pPr>
            <a:r>
              <a:rPr lang="zh-CN" altLang="en-US" sz="2400" b="1" dirty="0"/>
              <a:t>需要通信的进程在通信前，先向系统申请获得共享存储区中的一个分区，并将其附加到自己的地址空间中，便可对其中的数据进行正常读、写，读写完成或不再需要时，将其归还给共享存储区。</a:t>
            </a:r>
            <a:endParaRPr lang="en-US" altLang="zh-CN" sz="2400" b="1" dirty="0"/>
          </a:p>
        </p:txBody>
      </p:sp>
    </p:spTree>
    <p:extLst>
      <p:ext uri="{BB962C8B-B14F-4D97-AF65-F5344CB8AC3E}">
        <p14:creationId xmlns:p14="http://schemas.microsoft.com/office/powerpoint/2010/main" val="3912823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square" rtlCol="0">
            <a:spAutoFit/>
          </a:bodyPr>
          <a:lstStyle/>
          <a:p>
            <a:pPr algn="ctr"/>
            <a:r>
              <a:rPr lang="en-US" altLang="zh-CN" dirty="0">
                <a:solidFill>
                  <a:schemeClr val="bg1"/>
                </a:solidFill>
              </a:rPr>
              <a:t>04 </a:t>
            </a:r>
            <a:r>
              <a:rPr lang="zh-CN" altLang="en-US" dirty="0">
                <a:solidFill>
                  <a:schemeClr val="bg1"/>
                </a:solidFill>
              </a:rPr>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40400"/>
            <a:ext cx="2646878" cy="584775"/>
          </a:xfrm>
          <a:prstGeom prst="rect">
            <a:avLst/>
          </a:prstGeom>
          <a:noFill/>
        </p:spPr>
        <p:txBody>
          <a:bodyPr wrap="none" rtlCol="0">
            <a:spAutoFit/>
          </a:bodyPr>
          <a:lstStyle/>
          <a:p>
            <a:r>
              <a:rPr lang="zh-CN" altLang="en-US" sz="3200" b="1" dirty="0">
                <a:solidFill>
                  <a:srgbClr val="FF0000"/>
                </a:solidFill>
              </a:rPr>
              <a:t>管道通信系统</a:t>
            </a:r>
            <a:endParaRPr lang="en-US" altLang="zh-CN" sz="3200" b="1" dirty="0">
              <a:solidFill>
                <a:srgbClr val="FF0000"/>
              </a:solidFill>
            </a:endParaRPr>
          </a:p>
        </p:txBody>
      </p:sp>
      <p:sp>
        <p:nvSpPr>
          <p:cNvPr id="8" name="文本框 7">
            <a:extLst>
              <a:ext uri="{FF2B5EF4-FFF2-40B4-BE49-F238E27FC236}">
                <a16:creationId xmlns:a16="http://schemas.microsoft.com/office/drawing/2014/main" id="{D6A3D14C-838F-4492-A540-B871937E7212}"/>
              </a:ext>
            </a:extLst>
          </p:cNvPr>
          <p:cNvSpPr txBox="1"/>
          <p:nvPr/>
        </p:nvSpPr>
        <p:spPr>
          <a:xfrm>
            <a:off x="1084254" y="1740909"/>
            <a:ext cx="10354889" cy="224183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t>管道，指用于连接一个读进程和一个写进程以实现它们之间通信的</a:t>
            </a:r>
            <a:r>
              <a:rPr lang="zh-CN" altLang="en-US" sz="2400" b="1" dirty="0">
                <a:solidFill>
                  <a:srgbClr val="FF0000"/>
                </a:solidFill>
              </a:rPr>
              <a:t>一个共享文件</a:t>
            </a:r>
            <a:r>
              <a:rPr lang="zh-CN" altLang="en-US" sz="2400" b="1" dirty="0"/>
              <a:t>，又名</a:t>
            </a:r>
            <a:r>
              <a:rPr lang="en-US" altLang="zh-CN" sz="2400" b="1" dirty="0"/>
              <a:t>pipe</a:t>
            </a:r>
            <a:r>
              <a:rPr lang="zh-CN" altLang="en-US" sz="2400" b="1" dirty="0"/>
              <a:t>文件。</a:t>
            </a:r>
            <a:endParaRPr lang="en-US" altLang="zh-CN" sz="2400" b="1" dirty="0"/>
          </a:p>
          <a:p>
            <a:pPr marL="342900" indent="-342900">
              <a:lnSpc>
                <a:spcPct val="150000"/>
              </a:lnSpc>
              <a:buFont typeface="Wingdings" panose="05000000000000000000" pitchFamily="2" charset="2"/>
              <a:buChar char="Ø"/>
            </a:pPr>
            <a:r>
              <a:rPr lang="zh-CN" altLang="en-US" sz="2400" b="1" dirty="0"/>
              <a:t>写进程以</a:t>
            </a:r>
            <a:r>
              <a:rPr lang="zh-CN" altLang="en-US" sz="2400" b="1" dirty="0">
                <a:solidFill>
                  <a:srgbClr val="FF0000"/>
                </a:solidFill>
              </a:rPr>
              <a:t>字符流</a:t>
            </a:r>
            <a:r>
              <a:rPr lang="zh-CN" altLang="en-US" sz="2400" b="1" dirty="0"/>
              <a:t>形式将大量的数据送入管道；读进程从管道中读数据。</a:t>
            </a:r>
            <a:endParaRPr lang="en-US" altLang="zh-CN" sz="2400" b="1" dirty="0"/>
          </a:p>
          <a:p>
            <a:pPr marL="342900" indent="-342900">
              <a:lnSpc>
                <a:spcPct val="150000"/>
              </a:lnSpc>
              <a:buFont typeface="Wingdings" panose="05000000000000000000" pitchFamily="2" charset="2"/>
              <a:buChar char="Ø"/>
            </a:pPr>
            <a:r>
              <a:rPr lang="zh-CN" altLang="en-US" sz="2400" b="1" dirty="0"/>
              <a:t>由于发送进程和接收进程是利用管道进行通信的，故又称为</a:t>
            </a:r>
            <a:r>
              <a:rPr lang="zh-CN" altLang="en-US" sz="2400" b="1" dirty="0">
                <a:solidFill>
                  <a:srgbClr val="FF0000"/>
                </a:solidFill>
              </a:rPr>
              <a:t>管道通信</a:t>
            </a:r>
            <a:r>
              <a:rPr lang="zh-CN" altLang="en-US" sz="2400" b="1" dirty="0"/>
              <a:t>。</a:t>
            </a:r>
            <a:endParaRPr lang="en-US" altLang="zh-CN" sz="2400" b="1" dirty="0"/>
          </a:p>
        </p:txBody>
      </p:sp>
      <p:sp>
        <p:nvSpPr>
          <p:cNvPr id="9" name="矩形 8">
            <a:extLst>
              <a:ext uri="{FF2B5EF4-FFF2-40B4-BE49-F238E27FC236}">
                <a16:creationId xmlns:a16="http://schemas.microsoft.com/office/drawing/2014/main" id="{B35222E4-78F4-4BBE-BC5A-0D006431EB56}"/>
              </a:ext>
            </a:extLst>
          </p:cNvPr>
          <p:cNvSpPr/>
          <p:nvPr/>
        </p:nvSpPr>
        <p:spPr>
          <a:xfrm>
            <a:off x="2013381" y="4960620"/>
            <a:ext cx="1787618" cy="1006688"/>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进程</a:t>
            </a:r>
            <a:r>
              <a:rPr lang="en-US" altLang="zh-CN" sz="1600" dirty="0"/>
              <a:t>A</a:t>
            </a:r>
            <a:endParaRPr lang="zh-CN" altLang="en-US" sz="1600" dirty="0"/>
          </a:p>
        </p:txBody>
      </p:sp>
      <p:sp>
        <p:nvSpPr>
          <p:cNvPr id="10" name="矩形 9">
            <a:extLst>
              <a:ext uri="{FF2B5EF4-FFF2-40B4-BE49-F238E27FC236}">
                <a16:creationId xmlns:a16="http://schemas.microsoft.com/office/drawing/2014/main" id="{9C678BF9-3FA7-4E4B-B882-97A4ED8BD797}"/>
              </a:ext>
            </a:extLst>
          </p:cNvPr>
          <p:cNvSpPr/>
          <p:nvPr/>
        </p:nvSpPr>
        <p:spPr>
          <a:xfrm>
            <a:off x="7133924" y="4965192"/>
            <a:ext cx="1787618" cy="1006688"/>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进程</a:t>
            </a:r>
            <a:r>
              <a:rPr lang="en-US" altLang="zh-CN" sz="1600" dirty="0"/>
              <a:t>B</a:t>
            </a:r>
            <a:endParaRPr lang="zh-CN" altLang="en-US" sz="1600" dirty="0"/>
          </a:p>
        </p:txBody>
      </p:sp>
      <p:sp>
        <p:nvSpPr>
          <p:cNvPr id="11" name="流程图: 直接访问存储器 10">
            <a:extLst>
              <a:ext uri="{FF2B5EF4-FFF2-40B4-BE49-F238E27FC236}">
                <a16:creationId xmlns:a16="http://schemas.microsoft.com/office/drawing/2014/main" id="{F0E21D0D-6115-44AD-B931-1A12BA05A33D}"/>
              </a:ext>
            </a:extLst>
          </p:cNvPr>
          <p:cNvSpPr/>
          <p:nvPr/>
        </p:nvSpPr>
        <p:spPr>
          <a:xfrm>
            <a:off x="4736592" y="4690872"/>
            <a:ext cx="1435608" cy="521208"/>
          </a:xfrm>
          <a:prstGeom prst="flowChartMagneticDrum">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dirty="0"/>
          </a:p>
        </p:txBody>
      </p:sp>
      <p:sp>
        <p:nvSpPr>
          <p:cNvPr id="12" name="流程图: 直接访问存储器 11">
            <a:extLst>
              <a:ext uri="{FF2B5EF4-FFF2-40B4-BE49-F238E27FC236}">
                <a16:creationId xmlns:a16="http://schemas.microsoft.com/office/drawing/2014/main" id="{3AE730F2-468A-4D6C-89BA-44A87266D3C7}"/>
              </a:ext>
            </a:extLst>
          </p:cNvPr>
          <p:cNvSpPr/>
          <p:nvPr/>
        </p:nvSpPr>
        <p:spPr>
          <a:xfrm flipH="1">
            <a:off x="4736592" y="5659607"/>
            <a:ext cx="1435608" cy="521208"/>
          </a:xfrm>
          <a:prstGeom prst="flowChartMagneticDrum">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dirty="0"/>
          </a:p>
        </p:txBody>
      </p:sp>
      <p:cxnSp>
        <p:nvCxnSpPr>
          <p:cNvPr id="14" name="直接箭头连接符 13">
            <a:extLst>
              <a:ext uri="{FF2B5EF4-FFF2-40B4-BE49-F238E27FC236}">
                <a16:creationId xmlns:a16="http://schemas.microsoft.com/office/drawing/2014/main" id="{667DD43E-2F50-4924-AFE0-EBDDF7F01B8B}"/>
              </a:ext>
            </a:extLst>
          </p:cNvPr>
          <p:cNvCxnSpPr>
            <a:endCxn id="11" idx="1"/>
          </p:cNvCxnSpPr>
          <p:nvPr/>
        </p:nvCxnSpPr>
        <p:spPr>
          <a:xfrm flipV="1">
            <a:off x="3800999" y="4951476"/>
            <a:ext cx="935593" cy="26060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直接箭头连接符 15">
            <a:extLst>
              <a:ext uri="{FF2B5EF4-FFF2-40B4-BE49-F238E27FC236}">
                <a16:creationId xmlns:a16="http://schemas.microsoft.com/office/drawing/2014/main" id="{C80E1B65-8D74-418D-B1BD-DD0C5C8F743F}"/>
              </a:ext>
            </a:extLst>
          </p:cNvPr>
          <p:cNvCxnSpPr>
            <a:cxnSpLocks/>
          </p:cNvCxnSpPr>
          <p:nvPr/>
        </p:nvCxnSpPr>
        <p:spPr>
          <a:xfrm>
            <a:off x="5952744" y="4965192"/>
            <a:ext cx="1181180" cy="24688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7" name="直接箭头连接符 16">
            <a:extLst>
              <a:ext uri="{FF2B5EF4-FFF2-40B4-BE49-F238E27FC236}">
                <a16:creationId xmlns:a16="http://schemas.microsoft.com/office/drawing/2014/main" id="{45863797-03A3-459F-9455-1E400D140A4F}"/>
              </a:ext>
            </a:extLst>
          </p:cNvPr>
          <p:cNvCxnSpPr>
            <a:cxnSpLocks/>
          </p:cNvCxnSpPr>
          <p:nvPr/>
        </p:nvCxnSpPr>
        <p:spPr>
          <a:xfrm flipH="1" flipV="1">
            <a:off x="3800999" y="5659607"/>
            <a:ext cx="1181180" cy="26060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1" name="直接箭头连接符 20">
            <a:extLst>
              <a:ext uri="{FF2B5EF4-FFF2-40B4-BE49-F238E27FC236}">
                <a16:creationId xmlns:a16="http://schemas.microsoft.com/office/drawing/2014/main" id="{7EC5D9A9-A84E-4771-B399-7B9529B70543}"/>
              </a:ext>
            </a:extLst>
          </p:cNvPr>
          <p:cNvCxnSpPr>
            <a:cxnSpLocks/>
            <a:endCxn id="12" idx="1"/>
          </p:cNvCxnSpPr>
          <p:nvPr/>
        </p:nvCxnSpPr>
        <p:spPr>
          <a:xfrm flipH="1">
            <a:off x="6172200" y="5659607"/>
            <a:ext cx="961724" cy="26060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8819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square" rtlCol="0">
            <a:spAutoFit/>
          </a:bodyPr>
          <a:lstStyle/>
          <a:p>
            <a:pPr algn="ctr"/>
            <a:r>
              <a:rPr lang="en-US" altLang="zh-CN" dirty="0">
                <a:solidFill>
                  <a:schemeClr val="bg1"/>
                </a:solidFill>
              </a:rPr>
              <a:t>04 </a:t>
            </a:r>
            <a:r>
              <a:rPr lang="zh-CN" altLang="en-US" dirty="0">
                <a:solidFill>
                  <a:schemeClr val="bg1"/>
                </a:solidFill>
              </a:rPr>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40400"/>
            <a:ext cx="2646878" cy="584775"/>
          </a:xfrm>
          <a:prstGeom prst="rect">
            <a:avLst/>
          </a:prstGeom>
          <a:noFill/>
        </p:spPr>
        <p:txBody>
          <a:bodyPr wrap="none" rtlCol="0">
            <a:spAutoFit/>
          </a:bodyPr>
          <a:lstStyle/>
          <a:p>
            <a:r>
              <a:rPr lang="zh-CN" altLang="en-US" sz="3200" b="1" dirty="0">
                <a:solidFill>
                  <a:srgbClr val="FF0000"/>
                </a:solidFill>
              </a:rPr>
              <a:t>管道通信系统</a:t>
            </a:r>
            <a:endParaRPr lang="en-US" altLang="zh-CN" sz="3200" b="1" dirty="0">
              <a:solidFill>
                <a:srgbClr val="FF0000"/>
              </a:solidFill>
            </a:endParaRPr>
          </a:p>
        </p:txBody>
      </p:sp>
      <p:sp>
        <p:nvSpPr>
          <p:cNvPr id="8" name="文本框 7">
            <a:extLst>
              <a:ext uri="{FF2B5EF4-FFF2-40B4-BE49-F238E27FC236}">
                <a16:creationId xmlns:a16="http://schemas.microsoft.com/office/drawing/2014/main" id="{D6A3D14C-838F-4492-A540-B871937E7212}"/>
              </a:ext>
            </a:extLst>
          </p:cNvPr>
          <p:cNvSpPr txBox="1"/>
          <p:nvPr/>
        </p:nvSpPr>
        <p:spPr>
          <a:xfrm>
            <a:off x="1084254" y="1740909"/>
            <a:ext cx="10620066" cy="445288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t>管道机制必须提供以下三方面的协调能力：</a:t>
            </a:r>
            <a:endParaRPr lang="en-US" altLang="zh-CN" sz="2400" b="1" dirty="0"/>
          </a:p>
          <a:p>
            <a:pPr lvl="1">
              <a:lnSpc>
                <a:spcPct val="150000"/>
              </a:lnSpc>
            </a:pPr>
            <a:r>
              <a:rPr lang="zh-CN" altLang="en-US" sz="2400" b="1" dirty="0"/>
              <a:t>① </a:t>
            </a:r>
            <a:r>
              <a:rPr lang="zh-CN" altLang="en-US" sz="2400" b="1" dirty="0">
                <a:solidFill>
                  <a:srgbClr val="FF0000"/>
                </a:solidFill>
              </a:rPr>
              <a:t>互斥</a:t>
            </a:r>
            <a:r>
              <a:rPr lang="zh-CN" altLang="en-US" sz="2400" b="1" dirty="0"/>
              <a:t>，即当一个进程正在对</a:t>
            </a:r>
            <a:r>
              <a:rPr lang="en-US" altLang="zh-CN" sz="2400" b="1" dirty="0"/>
              <a:t>pipe</a:t>
            </a:r>
            <a:r>
              <a:rPr lang="zh-CN" altLang="en-US" sz="2400" b="1" dirty="0"/>
              <a:t>执行读</a:t>
            </a:r>
            <a:r>
              <a:rPr lang="en-US" altLang="zh-CN" sz="2400" b="1" dirty="0"/>
              <a:t>/</a:t>
            </a:r>
            <a:r>
              <a:rPr lang="zh-CN" altLang="en-US" sz="2400" b="1" dirty="0"/>
              <a:t>写操作时，其它进程必须等待。</a:t>
            </a:r>
            <a:endParaRPr lang="en-US" altLang="zh-CN" sz="2400" b="1" dirty="0"/>
          </a:p>
          <a:p>
            <a:pPr lvl="1">
              <a:lnSpc>
                <a:spcPct val="150000"/>
              </a:lnSpc>
            </a:pPr>
            <a:r>
              <a:rPr lang="zh-CN" altLang="en-US" sz="2400" b="1" dirty="0"/>
              <a:t>② </a:t>
            </a:r>
            <a:r>
              <a:rPr lang="zh-CN" altLang="en-US" sz="2400" b="1" dirty="0">
                <a:solidFill>
                  <a:srgbClr val="FF0000"/>
                </a:solidFill>
              </a:rPr>
              <a:t>同步</a:t>
            </a:r>
            <a:r>
              <a:rPr lang="zh-CN" altLang="en-US" sz="2400" b="1" dirty="0"/>
              <a:t>，指当写进程把一定数量（如</a:t>
            </a:r>
            <a:r>
              <a:rPr lang="en-US" altLang="zh-CN" sz="2400" b="1" dirty="0"/>
              <a:t>4KB</a:t>
            </a:r>
            <a:r>
              <a:rPr lang="zh-CN" altLang="en-US" sz="2400" b="1" dirty="0"/>
              <a:t>）的数据写入</a:t>
            </a:r>
            <a:r>
              <a:rPr lang="en-US" altLang="zh-CN" sz="2400" b="1" dirty="0"/>
              <a:t>pipe</a:t>
            </a:r>
            <a:r>
              <a:rPr lang="zh-CN" altLang="en-US" sz="2400" b="1" dirty="0"/>
              <a:t>，便去睡眠等待，直到读进程取走数据后再把它唤醒。当读进程读一空</a:t>
            </a:r>
            <a:r>
              <a:rPr lang="en-US" altLang="zh-CN" sz="2400" b="1" dirty="0"/>
              <a:t>pipe</a:t>
            </a:r>
            <a:r>
              <a:rPr lang="zh-CN" altLang="en-US" sz="2400" b="1" dirty="0"/>
              <a:t>时，也应睡眠等待，直至写进程将数据写入管道后才将之唤醒。</a:t>
            </a:r>
            <a:endParaRPr lang="en-US" altLang="zh-CN" sz="2400" b="1" dirty="0"/>
          </a:p>
          <a:p>
            <a:pPr lvl="1">
              <a:lnSpc>
                <a:spcPct val="150000"/>
              </a:lnSpc>
            </a:pPr>
            <a:r>
              <a:rPr lang="zh-CN" altLang="en-US" sz="2400" b="1" dirty="0"/>
              <a:t>③ 确定对方是否存在，只有确定了对方已存在时才能进行通信。</a:t>
            </a:r>
            <a:endParaRPr lang="en-US" altLang="zh-CN" sz="2400" b="1" dirty="0"/>
          </a:p>
          <a:p>
            <a:pPr marL="342900" indent="-342900">
              <a:lnSpc>
                <a:spcPct val="150000"/>
              </a:lnSpc>
              <a:buFont typeface="Wingdings" panose="05000000000000000000" pitchFamily="2" charset="2"/>
              <a:buChar char="Ø"/>
            </a:pPr>
            <a:r>
              <a:rPr lang="zh-CN" altLang="en-US" sz="2400" b="1" dirty="0"/>
              <a:t>注意：</a:t>
            </a:r>
            <a:r>
              <a:rPr lang="en-US" altLang="zh-CN" sz="2400" b="1" dirty="0"/>
              <a:t>	</a:t>
            </a:r>
            <a:r>
              <a:rPr lang="zh-CN" altLang="en-US" sz="2400" b="1" dirty="0"/>
              <a:t>① 管道的读取操作是一次性操作</a:t>
            </a:r>
            <a:endParaRPr lang="en-US" altLang="zh-CN" sz="2400" b="1" dirty="0"/>
          </a:p>
          <a:p>
            <a:pPr>
              <a:lnSpc>
                <a:spcPct val="150000"/>
              </a:lnSpc>
            </a:pPr>
            <a:r>
              <a:rPr lang="en-US" altLang="zh-CN" sz="2400" b="1" dirty="0"/>
              <a:t>       		</a:t>
            </a:r>
            <a:r>
              <a:rPr lang="zh-CN" altLang="en-US" sz="2400" b="1" dirty="0"/>
              <a:t>② 管道只能采用半双工通信，某一时刻只能单向通信</a:t>
            </a:r>
            <a:endParaRPr lang="en-US" altLang="zh-CN" sz="2400" b="1" dirty="0"/>
          </a:p>
        </p:txBody>
      </p:sp>
    </p:spTree>
    <p:extLst>
      <p:ext uri="{BB962C8B-B14F-4D97-AF65-F5344CB8AC3E}">
        <p14:creationId xmlns:p14="http://schemas.microsoft.com/office/powerpoint/2010/main" val="392324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01</a:t>
            </a:r>
            <a:endParaRPr lang="zh-CN" altLang="en-US" sz="8800" dirty="0">
              <a:solidFill>
                <a:schemeClr val="accent1">
                  <a:lumMod val="50000"/>
                </a:schemeClr>
              </a:solidFill>
            </a:endParaRPr>
          </a:p>
        </p:txBody>
      </p:sp>
      <p:sp>
        <p:nvSpPr>
          <p:cNvPr id="3" name="文本框 2"/>
          <p:cNvSpPr txBox="1"/>
          <p:nvPr/>
        </p:nvSpPr>
        <p:spPr>
          <a:xfrm>
            <a:off x="324197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02</a:t>
            </a:r>
            <a:endParaRPr lang="zh-CN" altLang="en-US" sz="8800" dirty="0">
              <a:solidFill>
                <a:schemeClr val="accent1">
                  <a:lumMod val="50000"/>
                </a:schemeClr>
              </a:solidFill>
            </a:endParaRPr>
          </a:p>
        </p:txBody>
      </p:sp>
      <p:sp>
        <p:nvSpPr>
          <p:cNvPr id="4" name="文本框 3"/>
          <p:cNvSpPr txBox="1"/>
          <p:nvPr/>
        </p:nvSpPr>
        <p:spPr>
          <a:xfrm>
            <a:off x="537849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03</a:t>
            </a:r>
            <a:endParaRPr lang="zh-CN" altLang="en-US" sz="8800" dirty="0">
              <a:solidFill>
                <a:schemeClr val="accent1">
                  <a:lumMod val="50000"/>
                </a:schemeClr>
              </a:solidFill>
            </a:endParaRPr>
          </a:p>
        </p:txBody>
      </p:sp>
      <p:sp>
        <p:nvSpPr>
          <p:cNvPr id="5" name="文本框 4"/>
          <p:cNvSpPr txBox="1"/>
          <p:nvPr/>
        </p:nvSpPr>
        <p:spPr>
          <a:xfrm>
            <a:off x="751501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04</a:t>
            </a:r>
            <a:endParaRPr lang="zh-CN" altLang="en-US" sz="8800" dirty="0">
              <a:solidFill>
                <a:schemeClr val="accent1">
                  <a:lumMod val="50000"/>
                </a:schemeClr>
              </a:solidFill>
            </a:endParaRPr>
          </a:p>
        </p:txBody>
      </p:sp>
      <p:sp>
        <p:nvSpPr>
          <p:cNvPr id="6" name="文本框 5"/>
          <p:cNvSpPr txBox="1"/>
          <p:nvPr/>
        </p:nvSpPr>
        <p:spPr>
          <a:xfrm>
            <a:off x="965153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05</a:t>
            </a:r>
            <a:endParaRPr lang="zh-CN" altLang="en-US" sz="8800" dirty="0">
              <a:solidFill>
                <a:schemeClr val="accent1">
                  <a:lumMod val="50000"/>
                </a:schemeClr>
              </a:solidFill>
            </a:endParaRPr>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5" name="文本框 24"/>
          <p:cNvSpPr txBox="1"/>
          <p:nvPr/>
        </p:nvSpPr>
        <p:spPr>
          <a:xfrm>
            <a:off x="997364" y="5093216"/>
            <a:ext cx="1723549" cy="830997"/>
          </a:xfrm>
          <a:prstGeom prst="rect">
            <a:avLst/>
          </a:prstGeom>
          <a:noFill/>
        </p:spPr>
        <p:txBody>
          <a:bodyPr wrap="none" rtlCol="0">
            <a:spAutoFit/>
          </a:bodyPr>
          <a:lstStyle/>
          <a:p>
            <a:r>
              <a:rPr lang="zh-CN" altLang="en-US" sz="2400" b="1" dirty="0">
                <a:solidFill>
                  <a:schemeClr val="accent1">
                    <a:lumMod val="50000"/>
                  </a:schemeClr>
                </a:solidFill>
              </a:rPr>
              <a:t>进程的</a:t>
            </a:r>
            <a:endParaRPr lang="en-US" altLang="zh-CN" sz="2400" b="1" dirty="0">
              <a:solidFill>
                <a:schemeClr val="accent1">
                  <a:lumMod val="50000"/>
                </a:schemeClr>
              </a:solidFill>
            </a:endParaRPr>
          </a:p>
          <a:p>
            <a:r>
              <a:rPr lang="zh-CN" altLang="en-US" sz="2400" b="1" dirty="0">
                <a:solidFill>
                  <a:schemeClr val="accent1">
                    <a:lumMod val="50000"/>
                  </a:schemeClr>
                </a:solidFill>
              </a:rPr>
              <a:t>概念和特征</a:t>
            </a:r>
          </a:p>
        </p:txBody>
      </p:sp>
      <p:sp>
        <p:nvSpPr>
          <p:cNvPr id="26" name="文本框 25"/>
          <p:cNvSpPr txBox="1"/>
          <p:nvPr/>
        </p:nvSpPr>
        <p:spPr>
          <a:xfrm>
            <a:off x="3123048" y="5093218"/>
            <a:ext cx="1723549" cy="830997"/>
          </a:xfrm>
          <a:prstGeom prst="rect">
            <a:avLst/>
          </a:prstGeom>
          <a:noFill/>
        </p:spPr>
        <p:txBody>
          <a:bodyPr wrap="none" rtlCol="0">
            <a:spAutoFit/>
          </a:bodyPr>
          <a:lstStyle/>
          <a:p>
            <a:r>
              <a:rPr lang="zh-CN" altLang="en-US" sz="2400" b="1" dirty="0">
                <a:solidFill>
                  <a:schemeClr val="accent1">
                    <a:lumMod val="50000"/>
                  </a:schemeClr>
                </a:solidFill>
              </a:rPr>
              <a:t>进程的</a:t>
            </a:r>
            <a:endParaRPr lang="en-US" altLang="zh-CN" sz="2400" b="1" dirty="0">
              <a:solidFill>
                <a:schemeClr val="accent1">
                  <a:lumMod val="50000"/>
                </a:schemeClr>
              </a:solidFill>
            </a:endParaRPr>
          </a:p>
          <a:p>
            <a:r>
              <a:rPr lang="zh-CN" altLang="en-US" sz="2400" b="1" dirty="0">
                <a:solidFill>
                  <a:schemeClr val="accent1">
                    <a:lumMod val="50000"/>
                  </a:schemeClr>
                </a:solidFill>
              </a:rPr>
              <a:t>状态与转换</a:t>
            </a:r>
          </a:p>
        </p:txBody>
      </p:sp>
      <p:sp>
        <p:nvSpPr>
          <p:cNvPr id="27" name="文本框 26"/>
          <p:cNvSpPr txBox="1"/>
          <p:nvPr/>
        </p:nvSpPr>
        <p:spPr>
          <a:xfrm>
            <a:off x="5248731" y="5277881"/>
            <a:ext cx="1415772" cy="461665"/>
          </a:xfrm>
          <a:prstGeom prst="rect">
            <a:avLst/>
          </a:prstGeom>
          <a:noFill/>
        </p:spPr>
        <p:txBody>
          <a:bodyPr wrap="none" rtlCol="0">
            <a:spAutoFit/>
          </a:bodyPr>
          <a:lstStyle/>
          <a:p>
            <a:r>
              <a:rPr lang="zh-CN" altLang="en-US" sz="2400" b="1" dirty="0">
                <a:solidFill>
                  <a:schemeClr val="accent1">
                    <a:lumMod val="50000"/>
                  </a:schemeClr>
                </a:solidFill>
              </a:rPr>
              <a:t>进程控制</a:t>
            </a:r>
          </a:p>
        </p:txBody>
      </p:sp>
      <p:sp>
        <p:nvSpPr>
          <p:cNvPr id="28" name="文本框 27"/>
          <p:cNvSpPr txBox="1"/>
          <p:nvPr/>
        </p:nvSpPr>
        <p:spPr>
          <a:xfrm>
            <a:off x="7392032" y="5277880"/>
            <a:ext cx="1415772" cy="461665"/>
          </a:xfrm>
          <a:prstGeom prst="rect">
            <a:avLst/>
          </a:prstGeom>
          <a:noFill/>
        </p:spPr>
        <p:txBody>
          <a:bodyPr wrap="none" rtlCol="0">
            <a:spAutoFit/>
          </a:bodyPr>
          <a:lstStyle/>
          <a:p>
            <a:r>
              <a:rPr lang="zh-CN" altLang="en-US" sz="2400" b="1" dirty="0">
                <a:solidFill>
                  <a:schemeClr val="accent1">
                    <a:lumMod val="50000"/>
                  </a:schemeClr>
                </a:solidFill>
              </a:rPr>
              <a:t>进程通信</a:t>
            </a:r>
          </a:p>
        </p:txBody>
      </p:sp>
      <p:sp>
        <p:nvSpPr>
          <p:cNvPr id="29" name="文本框 28"/>
          <p:cNvSpPr txBox="1"/>
          <p:nvPr/>
        </p:nvSpPr>
        <p:spPr>
          <a:xfrm>
            <a:off x="9500099" y="5093218"/>
            <a:ext cx="1723549" cy="830997"/>
          </a:xfrm>
          <a:prstGeom prst="rect">
            <a:avLst/>
          </a:prstGeom>
          <a:noFill/>
        </p:spPr>
        <p:txBody>
          <a:bodyPr wrap="none" rtlCol="0">
            <a:spAutoFit/>
          </a:bodyPr>
          <a:lstStyle/>
          <a:p>
            <a:r>
              <a:rPr lang="zh-CN" altLang="en-US" sz="2400" b="1" dirty="0">
                <a:solidFill>
                  <a:schemeClr val="accent1">
                    <a:lumMod val="50000"/>
                  </a:schemeClr>
                </a:solidFill>
              </a:rPr>
              <a:t>线程概念</a:t>
            </a:r>
            <a:endParaRPr lang="en-US" altLang="zh-CN" sz="2400" b="1" dirty="0">
              <a:solidFill>
                <a:schemeClr val="accent1">
                  <a:lumMod val="50000"/>
                </a:schemeClr>
              </a:solidFill>
            </a:endParaRPr>
          </a:p>
          <a:p>
            <a:r>
              <a:rPr lang="zh-CN" altLang="en-US" sz="2400" b="1" dirty="0">
                <a:solidFill>
                  <a:schemeClr val="accent1">
                    <a:lumMod val="50000"/>
                  </a:schemeClr>
                </a:solidFill>
              </a:rPr>
              <a:t>多线程模型</a:t>
            </a:r>
          </a:p>
        </p:txBody>
      </p:sp>
      <p:sp>
        <p:nvSpPr>
          <p:cNvPr id="31" name="矩形 30"/>
          <p:cNvSpPr/>
          <p:nvPr/>
        </p:nvSpPr>
        <p:spPr>
          <a:xfrm>
            <a:off x="0" y="228609"/>
            <a:ext cx="12191999" cy="1015663"/>
          </a:xfrm>
          <a:prstGeom prst="rect">
            <a:avLst/>
          </a:prstGeom>
        </p:spPr>
        <p:txBody>
          <a:bodyPr wrap="square">
            <a:spAutoFit/>
          </a:bodyPr>
          <a:lstStyle/>
          <a:p>
            <a:pPr algn="ctr"/>
            <a:r>
              <a:rPr lang="zh-CN" altLang="en-US" sz="6000" b="1" dirty="0">
                <a:solidFill>
                  <a:schemeClr val="accent1">
                    <a:lumMod val="50000"/>
                  </a:schemeClr>
                </a:solidFill>
              </a:rPr>
              <a:t>进程与线程</a:t>
            </a:r>
          </a:p>
        </p:txBody>
      </p:sp>
      <p:cxnSp>
        <p:nvCxnSpPr>
          <p:cNvPr id="32" name="直接连接符 31"/>
          <p:cNvCxnSpPr>
            <a:cxnSpLocks/>
          </p:cNvCxnSpPr>
          <p:nvPr/>
        </p:nvCxnSpPr>
        <p:spPr>
          <a:xfrm>
            <a:off x="4092606" y="1244272"/>
            <a:ext cx="4039340"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549752"/>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square" rtlCol="0">
            <a:spAutoFit/>
          </a:bodyPr>
          <a:lstStyle/>
          <a:p>
            <a:pPr algn="ctr"/>
            <a:r>
              <a:rPr lang="en-US" altLang="zh-CN" dirty="0">
                <a:solidFill>
                  <a:schemeClr val="bg1"/>
                </a:solidFill>
              </a:rPr>
              <a:t>04 </a:t>
            </a:r>
            <a:r>
              <a:rPr lang="zh-CN" altLang="en-US" dirty="0">
                <a:solidFill>
                  <a:schemeClr val="bg1"/>
                </a:solidFill>
              </a:rPr>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40400"/>
            <a:ext cx="2646878" cy="584775"/>
          </a:xfrm>
          <a:prstGeom prst="rect">
            <a:avLst/>
          </a:prstGeom>
          <a:noFill/>
        </p:spPr>
        <p:txBody>
          <a:bodyPr wrap="none" rtlCol="0">
            <a:spAutoFit/>
          </a:bodyPr>
          <a:lstStyle/>
          <a:p>
            <a:r>
              <a:rPr lang="zh-CN" altLang="en-US" sz="3200" b="1" dirty="0">
                <a:solidFill>
                  <a:srgbClr val="FF0000"/>
                </a:solidFill>
              </a:rPr>
              <a:t>消息传递系统</a:t>
            </a:r>
            <a:endParaRPr lang="en-US" altLang="zh-CN" sz="3200" b="1" dirty="0">
              <a:solidFill>
                <a:srgbClr val="FF0000"/>
              </a:solidFill>
            </a:endParaRPr>
          </a:p>
        </p:txBody>
      </p:sp>
      <p:sp>
        <p:nvSpPr>
          <p:cNvPr id="8" name="文本框 7">
            <a:extLst>
              <a:ext uri="{FF2B5EF4-FFF2-40B4-BE49-F238E27FC236}">
                <a16:creationId xmlns:a16="http://schemas.microsoft.com/office/drawing/2014/main" id="{D6A3D14C-838F-4492-A540-B871937E7212}"/>
              </a:ext>
            </a:extLst>
          </p:cNvPr>
          <p:cNvSpPr txBox="1"/>
          <p:nvPr/>
        </p:nvSpPr>
        <p:spPr>
          <a:xfrm>
            <a:off x="1084254" y="1740909"/>
            <a:ext cx="10620066" cy="390382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t>该机制中，进程</a:t>
            </a:r>
            <a:r>
              <a:rPr lang="zh-CN" altLang="en-US" sz="2400" b="1" dirty="0">
                <a:solidFill>
                  <a:srgbClr val="FF0000"/>
                </a:solidFill>
              </a:rPr>
              <a:t>不必借助任何共享存储区</a:t>
            </a:r>
            <a:r>
              <a:rPr lang="zh-CN" altLang="en-US" sz="2400" b="1" dirty="0"/>
              <a:t>或数据结构，而是以格式化的消息作为单位。</a:t>
            </a:r>
            <a:endParaRPr lang="en-US" altLang="zh-CN" sz="2400" b="1" dirty="0"/>
          </a:p>
          <a:p>
            <a:pPr marL="342900" indent="-342900">
              <a:lnSpc>
                <a:spcPct val="150000"/>
              </a:lnSpc>
              <a:buFont typeface="Wingdings" panose="05000000000000000000" pitchFamily="2" charset="2"/>
              <a:buChar char="Ø"/>
            </a:pPr>
            <a:r>
              <a:rPr lang="zh-CN" altLang="en-US" sz="2400" b="1" dirty="0"/>
              <a:t>将要通信的数据封装在“消息”中，利用操作系统提供的一组通信</a:t>
            </a:r>
            <a:r>
              <a:rPr lang="zh-CN" altLang="en-US" sz="2400" b="1" dirty="0">
                <a:solidFill>
                  <a:srgbClr val="FF0000"/>
                </a:solidFill>
              </a:rPr>
              <a:t>命令（原语）</a:t>
            </a:r>
            <a:r>
              <a:rPr lang="zh-CN" altLang="en-US" sz="2400" b="1" dirty="0"/>
              <a:t>，在进程间进行数据的交换。</a:t>
            </a:r>
            <a:endParaRPr lang="en-US" altLang="zh-CN" sz="2400" b="1" dirty="0"/>
          </a:p>
          <a:p>
            <a:pPr marL="342900" indent="-342900">
              <a:lnSpc>
                <a:spcPct val="150000"/>
              </a:lnSpc>
              <a:buFont typeface="Wingdings" panose="05000000000000000000" pitchFamily="2" charset="2"/>
              <a:buChar char="Ø"/>
            </a:pPr>
            <a:r>
              <a:rPr lang="zh-CN" altLang="en-US" sz="2400" b="1" dirty="0"/>
              <a:t>基于消息传递系统的通信方式属于高级通信方式</a:t>
            </a:r>
            <a:endParaRPr lang="en-US" altLang="zh-CN" sz="2400" b="1" dirty="0"/>
          </a:p>
          <a:p>
            <a:pPr marL="1257277" lvl="2" indent="-342900">
              <a:lnSpc>
                <a:spcPct val="150000"/>
              </a:lnSpc>
              <a:buFont typeface="Wingdings" panose="05000000000000000000" pitchFamily="2" charset="2"/>
              <a:buChar char="Ø"/>
            </a:pPr>
            <a:r>
              <a:rPr lang="zh-CN" altLang="en-US" sz="2400" b="1" dirty="0">
                <a:solidFill>
                  <a:srgbClr val="FF0000"/>
                </a:solidFill>
              </a:rPr>
              <a:t>直接通信</a:t>
            </a:r>
            <a:r>
              <a:rPr lang="zh-CN" altLang="en-US" sz="2400" b="1" dirty="0"/>
              <a:t>方式，直接将消息发送给目标进程</a:t>
            </a:r>
            <a:endParaRPr lang="en-US" altLang="zh-CN" sz="2400" b="1" dirty="0"/>
          </a:p>
          <a:p>
            <a:pPr marL="1257277" lvl="2" indent="-342900">
              <a:lnSpc>
                <a:spcPct val="150000"/>
              </a:lnSpc>
              <a:buFont typeface="Wingdings" panose="05000000000000000000" pitchFamily="2" charset="2"/>
              <a:buChar char="Ø"/>
            </a:pPr>
            <a:r>
              <a:rPr lang="zh-CN" altLang="en-US" sz="2400" b="1" dirty="0">
                <a:solidFill>
                  <a:srgbClr val="FF0000"/>
                </a:solidFill>
              </a:rPr>
              <a:t>间接通信</a:t>
            </a:r>
            <a:r>
              <a:rPr lang="zh-CN" altLang="en-US" sz="2400" b="1" dirty="0"/>
              <a:t>方式，通过共享中间实体（邮箱）进行消息的发送和接收</a:t>
            </a:r>
            <a:endParaRPr lang="en-US" altLang="zh-CN" sz="2400" b="1" dirty="0"/>
          </a:p>
        </p:txBody>
      </p:sp>
    </p:spTree>
    <p:extLst>
      <p:ext uri="{BB962C8B-B14F-4D97-AF65-F5344CB8AC3E}">
        <p14:creationId xmlns:p14="http://schemas.microsoft.com/office/powerpoint/2010/main" val="1044649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square" rtlCol="0">
            <a:spAutoFit/>
          </a:bodyPr>
          <a:lstStyle/>
          <a:p>
            <a:pPr algn="ctr"/>
            <a:r>
              <a:rPr lang="en-US" altLang="zh-CN" dirty="0">
                <a:solidFill>
                  <a:schemeClr val="bg1"/>
                </a:solidFill>
              </a:rPr>
              <a:t>04 </a:t>
            </a:r>
            <a:r>
              <a:rPr lang="zh-CN" altLang="en-US" dirty="0">
                <a:solidFill>
                  <a:schemeClr val="bg1"/>
                </a:solidFill>
              </a:rPr>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40400"/>
            <a:ext cx="3821880" cy="584775"/>
          </a:xfrm>
          <a:prstGeom prst="rect">
            <a:avLst/>
          </a:prstGeom>
          <a:noFill/>
        </p:spPr>
        <p:txBody>
          <a:bodyPr wrap="none" rtlCol="0">
            <a:spAutoFit/>
          </a:bodyPr>
          <a:lstStyle/>
          <a:p>
            <a:r>
              <a:rPr lang="zh-CN" altLang="en-US" sz="3200" b="1" dirty="0">
                <a:solidFill>
                  <a:srgbClr val="FF0000"/>
                </a:solidFill>
              </a:rPr>
              <a:t>客户机</a:t>
            </a:r>
            <a:r>
              <a:rPr lang="en-US" altLang="zh-CN" sz="3200" b="1" dirty="0">
                <a:solidFill>
                  <a:srgbClr val="FF0000"/>
                </a:solidFill>
              </a:rPr>
              <a:t>-</a:t>
            </a:r>
            <a:r>
              <a:rPr lang="zh-CN" altLang="en-US" sz="3200" b="1" dirty="0">
                <a:solidFill>
                  <a:srgbClr val="FF0000"/>
                </a:solidFill>
              </a:rPr>
              <a:t>服务器系统</a:t>
            </a:r>
            <a:r>
              <a:rPr lang="zh-CN" altLang="en-US" sz="3200" b="1" dirty="0"/>
              <a:t>*</a:t>
            </a:r>
            <a:endParaRPr lang="en-US" altLang="zh-CN" sz="3200" b="1" dirty="0"/>
          </a:p>
        </p:txBody>
      </p:sp>
      <p:sp>
        <p:nvSpPr>
          <p:cNvPr id="8" name="文本框 7">
            <a:extLst>
              <a:ext uri="{FF2B5EF4-FFF2-40B4-BE49-F238E27FC236}">
                <a16:creationId xmlns:a16="http://schemas.microsoft.com/office/drawing/2014/main" id="{D6A3D14C-838F-4492-A540-B871937E7212}"/>
              </a:ext>
            </a:extLst>
          </p:cNvPr>
          <p:cNvSpPr txBox="1"/>
          <p:nvPr/>
        </p:nvSpPr>
        <p:spPr>
          <a:xfrm>
            <a:off x="1084254" y="1740909"/>
            <a:ext cx="10620066" cy="279583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t>主要用于实现</a:t>
            </a:r>
            <a:r>
              <a:rPr lang="zh-CN" altLang="en-US" sz="2400" b="1" dirty="0">
                <a:solidFill>
                  <a:srgbClr val="FF0000"/>
                </a:solidFill>
              </a:rPr>
              <a:t>不同计算机间</a:t>
            </a:r>
            <a:r>
              <a:rPr lang="zh-CN" altLang="en-US" sz="2400" b="1" dirty="0"/>
              <a:t>的双向通信</a:t>
            </a:r>
            <a:endParaRPr lang="en-US" altLang="zh-CN" sz="2400" b="1" dirty="0"/>
          </a:p>
          <a:p>
            <a:pPr marL="342900" indent="-342900">
              <a:lnSpc>
                <a:spcPct val="150000"/>
              </a:lnSpc>
              <a:buFont typeface="Wingdings" panose="05000000000000000000" pitchFamily="2" charset="2"/>
              <a:buChar char="Ø"/>
            </a:pPr>
            <a:r>
              <a:rPr lang="zh-CN" altLang="en-US" sz="2400" b="1" dirty="0"/>
              <a:t>主要实现方法：</a:t>
            </a:r>
            <a:endParaRPr lang="en-US" altLang="zh-CN" sz="2400" b="1" dirty="0"/>
          </a:p>
          <a:p>
            <a:pPr marL="800089" lvl="1" indent="-342900">
              <a:lnSpc>
                <a:spcPct val="150000"/>
              </a:lnSpc>
              <a:buFont typeface="Wingdings" panose="05000000000000000000" pitchFamily="2" charset="2"/>
              <a:buChar char="Ø"/>
            </a:pPr>
            <a:r>
              <a:rPr lang="zh-CN" altLang="en-US" sz="2400" b="1" dirty="0"/>
              <a:t>套接字</a:t>
            </a:r>
            <a:endParaRPr lang="en-US" altLang="zh-CN" sz="2400" b="1" dirty="0"/>
          </a:p>
          <a:p>
            <a:pPr marL="800089" lvl="1" indent="-342900">
              <a:lnSpc>
                <a:spcPct val="150000"/>
              </a:lnSpc>
              <a:buFont typeface="Wingdings" panose="05000000000000000000" pitchFamily="2" charset="2"/>
              <a:buChar char="Ø"/>
            </a:pPr>
            <a:r>
              <a:rPr lang="zh-CN" altLang="en-US" sz="2400" b="1" dirty="0"/>
              <a:t>远程过程调用</a:t>
            </a:r>
            <a:r>
              <a:rPr lang="en-US" altLang="zh-CN" sz="2400" b="1" dirty="0"/>
              <a:t>RPC</a:t>
            </a:r>
            <a:r>
              <a:rPr lang="zh-CN" altLang="en-US" sz="2400" b="1" dirty="0"/>
              <a:t>（</a:t>
            </a:r>
            <a:r>
              <a:rPr lang="en-US" altLang="zh-CN" sz="2400" b="1" dirty="0"/>
              <a:t>Remote Procedure Call</a:t>
            </a:r>
            <a:r>
              <a:rPr lang="zh-CN" altLang="en-US" sz="2400" b="1" dirty="0"/>
              <a:t>）</a:t>
            </a:r>
            <a:endParaRPr lang="en-US" altLang="zh-CN" sz="2400" b="1" dirty="0"/>
          </a:p>
          <a:p>
            <a:pPr marL="800089" lvl="1" indent="-342900">
              <a:lnSpc>
                <a:spcPct val="150000"/>
              </a:lnSpc>
              <a:buFont typeface="Wingdings" panose="05000000000000000000" pitchFamily="2" charset="2"/>
              <a:buChar char="Ø"/>
            </a:pPr>
            <a:r>
              <a:rPr lang="zh-CN" altLang="en-US" sz="2400" b="1" dirty="0"/>
              <a:t>远程方法调用</a:t>
            </a:r>
            <a:endParaRPr lang="en-US" altLang="zh-CN" sz="2400" b="1" dirty="0"/>
          </a:p>
        </p:txBody>
      </p:sp>
    </p:spTree>
    <p:extLst>
      <p:ext uri="{BB962C8B-B14F-4D97-AF65-F5344CB8AC3E}">
        <p14:creationId xmlns:p14="http://schemas.microsoft.com/office/powerpoint/2010/main" val="1608812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square" rtlCol="0">
            <a:spAutoFit/>
          </a:bodyPr>
          <a:lstStyle/>
          <a:p>
            <a:pPr algn="ctr"/>
            <a:r>
              <a:rPr lang="en-US" altLang="zh-CN" dirty="0">
                <a:solidFill>
                  <a:schemeClr val="bg1"/>
                </a:solidFill>
              </a:rPr>
              <a:t>04 </a:t>
            </a:r>
            <a:r>
              <a:rPr lang="zh-CN" altLang="en-US" dirty="0">
                <a:solidFill>
                  <a:schemeClr val="bg1"/>
                </a:solidFill>
              </a:rPr>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40400"/>
            <a:ext cx="3467616" cy="584775"/>
          </a:xfrm>
          <a:prstGeom prst="rect">
            <a:avLst/>
          </a:prstGeom>
          <a:noFill/>
        </p:spPr>
        <p:txBody>
          <a:bodyPr wrap="none" rtlCol="0">
            <a:spAutoFit/>
          </a:bodyPr>
          <a:lstStyle/>
          <a:p>
            <a:r>
              <a:rPr lang="zh-CN" altLang="en-US" sz="3200" b="1" dirty="0">
                <a:solidFill>
                  <a:srgbClr val="FF0000"/>
                </a:solidFill>
              </a:rPr>
              <a:t>直接消息传递系统</a:t>
            </a:r>
            <a:endParaRPr lang="en-US" altLang="zh-CN" sz="3200" b="1" dirty="0">
              <a:solidFill>
                <a:srgbClr val="FF0000"/>
              </a:solidFill>
            </a:endParaRPr>
          </a:p>
        </p:txBody>
      </p:sp>
      <p:sp>
        <p:nvSpPr>
          <p:cNvPr id="8" name="文本框 7">
            <a:extLst>
              <a:ext uri="{FF2B5EF4-FFF2-40B4-BE49-F238E27FC236}">
                <a16:creationId xmlns:a16="http://schemas.microsoft.com/office/drawing/2014/main" id="{D6A3D14C-838F-4492-A540-B871937E7212}"/>
              </a:ext>
            </a:extLst>
          </p:cNvPr>
          <p:cNvSpPr txBox="1"/>
          <p:nvPr/>
        </p:nvSpPr>
        <p:spPr>
          <a:xfrm>
            <a:off x="780751" y="1603749"/>
            <a:ext cx="10620066" cy="4457823"/>
          </a:xfrm>
          <a:prstGeom prst="rect">
            <a:avLst/>
          </a:prstGeom>
          <a:noFill/>
        </p:spPr>
        <p:txBody>
          <a:bodyPr wrap="square" rtlCol="0">
            <a:spAutoFit/>
          </a:bodyPr>
          <a:lstStyle/>
          <a:p>
            <a:pPr marL="457200" indent="-457200">
              <a:lnSpc>
                <a:spcPct val="150000"/>
              </a:lnSpc>
              <a:buFont typeface="+mj-lt"/>
              <a:buAutoNum type="arabicPeriod"/>
            </a:pPr>
            <a:r>
              <a:rPr lang="zh-CN" altLang="en-US" sz="2400" b="1" dirty="0"/>
              <a:t>直接通信原语</a:t>
            </a:r>
            <a:endParaRPr lang="en-US" altLang="zh-CN" sz="2400" b="1" dirty="0"/>
          </a:p>
          <a:p>
            <a:pPr marL="914389" lvl="1" indent="-457200">
              <a:lnSpc>
                <a:spcPct val="150000"/>
              </a:lnSpc>
              <a:buFont typeface="+mj-ea"/>
              <a:buAutoNum type="circleNumDbPlain"/>
            </a:pPr>
            <a:r>
              <a:rPr lang="zh-CN" altLang="en-US" sz="2400" b="1" dirty="0"/>
              <a:t>对称寻址方式：要求发送进程和接收进程都必须以</a:t>
            </a:r>
            <a:r>
              <a:rPr lang="zh-CN" altLang="en-US" sz="2400" b="1" dirty="0">
                <a:solidFill>
                  <a:srgbClr val="FF0000"/>
                </a:solidFill>
              </a:rPr>
              <a:t>显示的</a:t>
            </a:r>
            <a:r>
              <a:rPr lang="zh-CN" altLang="en-US" sz="2400" b="1" dirty="0"/>
              <a:t>方式提供对方的标识符</a:t>
            </a:r>
            <a:endParaRPr lang="en-US" altLang="zh-CN" sz="2400" b="1" dirty="0"/>
          </a:p>
          <a:p>
            <a:pPr lvl="1">
              <a:lnSpc>
                <a:spcPct val="150000"/>
              </a:lnSpc>
            </a:pPr>
            <a:r>
              <a:rPr lang="en-US" altLang="zh-CN" sz="2400" b="1" dirty="0"/>
              <a:t>		send(receiver, message); </a:t>
            </a:r>
          </a:p>
          <a:p>
            <a:pPr lvl="1">
              <a:lnSpc>
                <a:spcPct val="150000"/>
              </a:lnSpc>
            </a:pPr>
            <a:r>
              <a:rPr lang="en-US" altLang="zh-CN" sz="2400" b="1" dirty="0"/>
              <a:t>		receive(sender, message);</a:t>
            </a:r>
          </a:p>
          <a:p>
            <a:pPr lvl="1">
              <a:lnSpc>
                <a:spcPct val="150000"/>
              </a:lnSpc>
            </a:pPr>
            <a:r>
              <a:rPr lang="en-US" altLang="zh-CN" sz="2400" b="1" dirty="0"/>
              <a:t>	</a:t>
            </a:r>
            <a:r>
              <a:rPr lang="zh-CN" altLang="en-US" sz="2400" b="1" dirty="0"/>
              <a:t>例：</a:t>
            </a:r>
            <a:r>
              <a:rPr lang="en-US" altLang="zh-CN" sz="2400" b="1" dirty="0"/>
              <a:t>send(P2,</a:t>
            </a:r>
            <a:r>
              <a:rPr lang="zh-CN" altLang="en-US" sz="2400" b="1" dirty="0"/>
              <a:t> </a:t>
            </a:r>
            <a:r>
              <a:rPr lang="en-US" altLang="zh-CN" sz="2400" b="1" dirty="0"/>
              <a:t>m1)</a:t>
            </a:r>
            <a:r>
              <a:rPr lang="zh-CN" altLang="en-US" sz="2400" b="1" dirty="0"/>
              <a:t>、</a:t>
            </a:r>
            <a:r>
              <a:rPr lang="en-US" altLang="zh-CN" sz="2400" b="1" dirty="0"/>
              <a:t>receive(P1,m1)</a:t>
            </a:r>
          </a:p>
          <a:p>
            <a:pPr lvl="1">
              <a:lnSpc>
                <a:spcPct val="150000"/>
              </a:lnSpc>
            </a:pPr>
            <a:r>
              <a:rPr lang="en-US" altLang="zh-CN" sz="2400" b="1" dirty="0"/>
              <a:t>	</a:t>
            </a:r>
            <a:r>
              <a:rPr lang="zh-CN" altLang="en-US" sz="2400" b="1" dirty="0"/>
              <a:t>不足：一旦改变进程名称，则可能需要检查所有其他进程的定义，查看是否有对该进程就名称的引用，并进行修改。</a:t>
            </a:r>
            <a:endParaRPr lang="en-US" altLang="zh-CN" sz="2400" b="1" dirty="0"/>
          </a:p>
        </p:txBody>
      </p:sp>
    </p:spTree>
    <p:extLst>
      <p:ext uri="{BB962C8B-B14F-4D97-AF65-F5344CB8AC3E}">
        <p14:creationId xmlns:p14="http://schemas.microsoft.com/office/powerpoint/2010/main" val="21181049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square" rtlCol="0">
            <a:spAutoFit/>
          </a:bodyPr>
          <a:lstStyle/>
          <a:p>
            <a:pPr algn="ctr"/>
            <a:r>
              <a:rPr lang="en-US" altLang="zh-CN" dirty="0">
                <a:solidFill>
                  <a:schemeClr val="bg1"/>
                </a:solidFill>
              </a:rPr>
              <a:t>04 </a:t>
            </a:r>
            <a:r>
              <a:rPr lang="zh-CN" altLang="en-US" dirty="0">
                <a:solidFill>
                  <a:schemeClr val="bg1"/>
                </a:solidFill>
              </a:rPr>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40400"/>
            <a:ext cx="3467616" cy="584775"/>
          </a:xfrm>
          <a:prstGeom prst="rect">
            <a:avLst/>
          </a:prstGeom>
          <a:noFill/>
        </p:spPr>
        <p:txBody>
          <a:bodyPr wrap="none" rtlCol="0">
            <a:spAutoFit/>
          </a:bodyPr>
          <a:lstStyle/>
          <a:p>
            <a:r>
              <a:rPr lang="zh-CN" altLang="en-US" sz="3200" b="1" dirty="0">
                <a:solidFill>
                  <a:srgbClr val="FF0000"/>
                </a:solidFill>
              </a:rPr>
              <a:t>直接消息传递系统</a:t>
            </a:r>
            <a:endParaRPr lang="en-US" altLang="zh-CN" sz="3200" b="1" dirty="0">
              <a:solidFill>
                <a:srgbClr val="FF0000"/>
              </a:solidFill>
            </a:endParaRPr>
          </a:p>
        </p:txBody>
      </p:sp>
      <p:sp>
        <p:nvSpPr>
          <p:cNvPr id="8" name="文本框 7">
            <a:extLst>
              <a:ext uri="{FF2B5EF4-FFF2-40B4-BE49-F238E27FC236}">
                <a16:creationId xmlns:a16="http://schemas.microsoft.com/office/drawing/2014/main" id="{D6A3D14C-838F-4492-A540-B871937E7212}"/>
              </a:ext>
            </a:extLst>
          </p:cNvPr>
          <p:cNvSpPr txBox="1"/>
          <p:nvPr/>
        </p:nvSpPr>
        <p:spPr>
          <a:xfrm>
            <a:off x="780751" y="1603749"/>
            <a:ext cx="10620066" cy="4452886"/>
          </a:xfrm>
          <a:prstGeom prst="rect">
            <a:avLst/>
          </a:prstGeom>
          <a:noFill/>
        </p:spPr>
        <p:txBody>
          <a:bodyPr wrap="square" rtlCol="0">
            <a:spAutoFit/>
          </a:bodyPr>
          <a:lstStyle/>
          <a:p>
            <a:pPr marL="457200" indent="-457200">
              <a:lnSpc>
                <a:spcPct val="150000"/>
              </a:lnSpc>
              <a:buFont typeface="+mj-lt"/>
              <a:buAutoNum type="arabicPeriod"/>
            </a:pPr>
            <a:r>
              <a:rPr lang="zh-CN" altLang="en-US" sz="2400" b="1" dirty="0"/>
              <a:t>直接通信原语</a:t>
            </a:r>
            <a:endParaRPr lang="en-US" altLang="zh-CN" sz="2400" b="1" dirty="0"/>
          </a:p>
          <a:p>
            <a:pPr marL="914389" lvl="1" indent="-457200">
              <a:lnSpc>
                <a:spcPct val="150000"/>
              </a:lnSpc>
              <a:buFont typeface="+mj-ea"/>
              <a:buAutoNum type="circleNumDbPlain"/>
            </a:pPr>
            <a:r>
              <a:rPr lang="zh-CN" altLang="en-US" sz="2400" b="1" dirty="0"/>
              <a:t>非对称寻址方式：接收进程需要与多个发送进程通信</a:t>
            </a:r>
            <a:endParaRPr lang="en-US" altLang="zh-CN" sz="2400" b="1" dirty="0"/>
          </a:p>
          <a:p>
            <a:pPr marL="1371577" lvl="2" indent="-457200">
              <a:lnSpc>
                <a:spcPct val="150000"/>
              </a:lnSpc>
              <a:buFont typeface="Wingdings" panose="05000000000000000000" pitchFamily="2" charset="2"/>
              <a:buChar char="ü"/>
            </a:pPr>
            <a:r>
              <a:rPr lang="zh-CN" altLang="en-US" sz="2400" b="1" dirty="0"/>
              <a:t>发送进程需指定接收进程标识；</a:t>
            </a:r>
            <a:endParaRPr lang="en-US" altLang="zh-CN" sz="2400" b="1" dirty="0"/>
          </a:p>
          <a:p>
            <a:pPr marL="1371577" lvl="2" indent="-457200">
              <a:lnSpc>
                <a:spcPct val="150000"/>
              </a:lnSpc>
              <a:buFont typeface="Wingdings" panose="05000000000000000000" pitchFamily="2" charset="2"/>
              <a:buChar char="ü"/>
            </a:pPr>
            <a:r>
              <a:rPr lang="zh-CN" altLang="en-US" sz="2400" b="1" dirty="0"/>
              <a:t>接收进程不需要命名发送进程，只需要获取完成通信后的返回值</a:t>
            </a:r>
            <a:endParaRPr lang="en-US" altLang="zh-CN" sz="2400" b="1" dirty="0"/>
          </a:p>
          <a:p>
            <a:pPr lvl="1">
              <a:lnSpc>
                <a:spcPct val="150000"/>
              </a:lnSpc>
            </a:pPr>
            <a:r>
              <a:rPr lang="en-US" altLang="zh-CN" sz="2400" b="1" dirty="0"/>
              <a:t>		send(receiver, message); </a:t>
            </a:r>
          </a:p>
          <a:p>
            <a:pPr lvl="1">
              <a:lnSpc>
                <a:spcPct val="150000"/>
              </a:lnSpc>
            </a:pPr>
            <a:r>
              <a:rPr lang="en-US" altLang="zh-CN" sz="2400" b="1" dirty="0"/>
              <a:t>		receive(id, message); // </a:t>
            </a:r>
            <a:r>
              <a:rPr lang="zh-CN" altLang="en-US" sz="2400" b="1" dirty="0"/>
              <a:t>接收来自任何进程的消息，</a:t>
            </a:r>
            <a:r>
              <a:rPr lang="en-US" altLang="zh-CN" sz="2400" b="1" dirty="0"/>
              <a:t>id</a:t>
            </a:r>
            <a:r>
              <a:rPr lang="zh-CN" altLang="en-US" sz="2400" b="1" dirty="0"/>
              <a:t>变量可设置为进行通信的发送放进程</a:t>
            </a:r>
            <a:r>
              <a:rPr lang="en-US" altLang="zh-CN" sz="2400" b="1" dirty="0"/>
              <a:t>id</a:t>
            </a:r>
            <a:r>
              <a:rPr lang="zh-CN" altLang="en-US" sz="2400" b="1" dirty="0"/>
              <a:t>或名字。</a:t>
            </a:r>
            <a:endParaRPr lang="en-US" altLang="zh-CN" sz="2400" b="1" dirty="0"/>
          </a:p>
          <a:p>
            <a:pPr lvl="1">
              <a:lnSpc>
                <a:spcPct val="150000"/>
              </a:lnSpc>
            </a:pPr>
            <a:endParaRPr lang="en-US" altLang="zh-CN" sz="2400" b="1" dirty="0"/>
          </a:p>
        </p:txBody>
      </p:sp>
    </p:spTree>
    <p:extLst>
      <p:ext uri="{BB962C8B-B14F-4D97-AF65-F5344CB8AC3E}">
        <p14:creationId xmlns:p14="http://schemas.microsoft.com/office/powerpoint/2010/main" val="32868057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square" rtlCol="0">
            <a:spAutoFit/>
          </a:bodyPr>
          <a:lstStyle/>
          <a:p>
            <a:pPr algn="ctr"/>
            <a:r>
              <a:rPr lang="en-US" altLang="zh-CN" dirty="0">
                <a:solidFill>
                  <a:schemeClr val="bg1"/>
                </a:solidFill>
              </a:rPr>
              <a:t>04 </a:t>
            </a:r>
            <a:r>
              <a:rPr lang="zh-CN" altLang="en-US" dirty="0">
                <a:solidFill>
                  <a:schemeClr val="bg1"/>
                </a:solidFill>
              </a:rPr>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40400"/>
            <a:ext cx="3467616" cy="584775"/>
          </a:xfrm>
          <a:prstGeom prst="rect">
            <a:avLst/>
          </a:prstGeom>
          <a:noFill/>
        </p:spPr>
        <p:txBody>
          <a:bodyPr wrap="none" rtlCol="0">
            <a:spAutoFit/>
          </a:bodyPr>
          <a:lstStyle/>
          <a:p>
            <a:r>
              <a:rPr lang="zh-CN" altLang="en-US" sz="3200" b="1" dirty="0">
                <a:solidFill>
                  <a:srgbClr val="FF0000"/>
                </a:solidFill>
              </a:rPr>
              <a:t>直接消息传递系统</a:t>
            </a:r>
            <a:endParaRPr lang="en-US" altLang="zh-CN" sz="3200" b="1" dirty="0">
              <a:solidFill>
                <a:srgbClr val="FF0000"/>
              </a:solidFill>
            </a:endParaRPr>
          </a:p>
        </p:txBody>
      </p:sp>
      <p:sp>
        <p:nvSpPr>
          <p:cNvPr id="8" name="文本框 7">
            <a:extLst>
              <a:ext uri="{FF2B5EF4-FFF2-40B4-BE49-F238E27FC236}">
                <a16:creationId xmlns:a16="http://schemas.microsoft.com/office/drawing/2014/main" id="{D6A3D14C-838F-4492-A540-B871937E7212}"/>
              </a:ext>
            </a:extLst>
          </p:cNvPr>
          <p:cNvSpPr txBox="1"/>
          <p:nvPr/>
        </p:nvSpPr>
        <p:spPr>
          <a:xfrm>
            <a:off x="780751" y="1603749"/>
            <a:ext cx="10620066" cy="3898888"/>
          </a:xfrm>
          <a:prstGeom prst="rect">
            <a:avLst/>
          </a:prstGeom>
          <a:noFill/>
        </p:spPr>
        <p:txBody>
          <a:bodyPr wrap="square" rtlCol="0">
            <a:spAutoFit/>
          </a:bodyPr>
          <a:lstStyle/>
          <a:p>
            <a:pPr marL="457200" indent="-457200">
              <a:lnSpc>
                <a:spcPct val="150000"/>
              </a:lnSpc>
              <a:buFont typeface="+mj-lt"/>
              <a:buAutoNum type="arabicPeriod" startAt="2"/>
            </a:pPr>
            <a:r>
              <a:rPr lang="zh-CN" altLang="en-US" sz="2400" b="1" dirty="0"/>
              <a:t>消息的格式</a:t>
            </a:r>
            <a:endParaRPr lang="en-US" altLang="zh-CN" sz="2400" b="1" dirty="0"/>
          </a:p>
          <a:p>
            <a:pPr marL="914389" lvl="1" indent="-457200">
              <a:lnSpc>
                <a:spcPct val="150000"/>
              </a:lnSpc>
              <a:buFont typeface="Wingdings" panose="05000000000000000000" pitchFamily="2" charset="2"/>
              <a:buChar char="Ø"/>
            </a:pPr>
            <a:r>
              <a:rPr lang="zh-CN" altLang="en-US" sz="2400" b="1" dirty="0"/>
              <a:t>定长消息格式：单机系统环境中，发送进程和接收进程处于同一环境中，消息格式比较简单，以减少对消息的处理和存储的开销。但是发送长消息的用户不太方便。</a:t>
            </a:r>
            <a:endParaRPr lang="en-US" altLang="zh-CN" sz="2400" b="1" dirty="0"/>
          </a:p>
          <a:p>
            <a:pPr marL="914389" lvl="1" indent="-457200">
              <a:lnSpc>
                <a:spcPct val="150000"/>
              </a:lnSpc>
              <a:buFont typeface="Wingdings" panose="05000000000000000000" pitchFamily="2" charset="2"/>
              <a:buChar char="Ø"/>
            </a:pPr>
            <a:r>
              <a:rPr lang="zh-CN" altLang="en-US" sz="2400" b="1" dirty="0"/>
              <a:t>变长消息格式：进程所发送的消息长度是可变的。系统开销大，但是方便用户使用。</a:t>
            </a:r>
            <a:endParaRPr lang="en-US" altLang="zh-CN" sz="2400" b="1" dirty="0"/>
          </a:p>
          <a:p>
            <a:pPr marL="914389" lvl="1" indent="-457200">
              <a:lnSpc>
                <a:spcPct val="150000"/>
              </a:lnSpc>
              <a:buFont typeface="Wingdings" panose="05000000000000000000" pitchFamily="2" charset="2"/>
              <a:buChar char="Ø"/>
            </a:pPr>
            <a:endParaRPr lang="en-US" altLang="zh-CN" sz="2400" b="1" dirty="0"/>
          </a:p>
        </p:txBody>
      </p:sp>
    </p:spTree>
    <p:extLst>
      <p:ext uri="{BB962C8B-B14F-4D97-AF65-F5344CB8AC3E}">
        <p14:creationId xmlns:p14="http://schemas.microsoft.com/office/powerpoint/2010/main" val="39512260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square" rtlCol="0">
            <a:spAutoFit/>
          </a:bodyPr>
          <a:lstStyle/>
          <a:p>
            <a:pPr algn="ctr"/>
            <a:r>
              <a:rPr lang="en-US" altLang="zh-CN" dirty="0">
                <a:solidFill>
                  <a:schemeClr val="bg1"/>
                </a:solidFill>
              </a:rPr>
              <a:t>04 </a:t>
            </a:r>
            <a:r>
              <a:rPr lang="zh-CN" altLang="en-US" dirty="0">
                <a:solidFill>
                  <a:schemeClr val="bg1"/>
                </a:solidFill>
              </a:rPr>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40400"/>
            <a:ext cx="3467616" cy="584775"/>
          </a:xfrm>
          <a:prstGeom prst="rect">
            <a:avLst/>
          </a:prstGeom>
          <a:noFill/>
        </p:spPr>
        <p:txBody>
          <a:bodyPr wrap="none" rtlCol="0">
            <a:spAutoFit/>
          </a:bodyPr>
          <a:lstStyle/>
          <a:p>
            <a:r>
              <a:rPr lang="zh-CN" altLang="en-US" sz="3200" b="1" dirty="0">
                <a:solidFill>
                  <a:srgbClr val="FF0000"/>
                </a:solidFill>
              </a:rPr>
              <a:t>直接消息传递系统</a:t>
            </a:r>
            <a:endParaRPr lang="en-US" altLang="zh-CN" sz="3200" b="1" dirty="0">
              <a:solidFill>
                <a:srgbClr val="FF0000"/>
              </a:solidFill>
            </a:endParaRPr>
          </a:p>
        </p:txBody>
      </p:sp>
      <p:sp>
        <p:nvSpPr>
          <p:cNvPr id="8" name="文本框 7">
            <a:extLst>
              <a:ext uri="{FF2B5EF4-FFF2-40B4-BE49-F238E27FC236}">
                <a16:creationId xmlns:a16="http://schemas.microsoft.com/office/drawing/2014/main" id="{D6A3D14C-838F-4492-A540-B871937E7212}"/>
              </a:ext>
            </a:extLst>
          </p:cNvPr>
          <p:cNvSpPr txBox="1"/>
          <p:nvPr/>
        </p:nvSpPr>
        <p:spPr>
          <a:xfrm>
            <a:off x="780751" y="1603749"/>
            <a:ext cx="10620066" cy="4452886"/>
          </a:xfrm>
          <a:prstGeom prst="rect">
            <a:avLst/>
          </a:prstGeom>
          <a:noFill/>
        </p:spPr>
        <p:txBody>
          <a:bodyPr wrap="square" rtlCol="0">
            <a:spAutoFit/>
          </a:bodyPr>
          <a:lstStyle/>
          <a:p>
            <a:pPr marL="457200" indent="-457200">
              <a:lnSpc>
                <a:spcPct val="150000"/>
              </a:lnSpc>
              <a:buFont typeface="+mj-lt"/>
              <a:buAutoNum type="arabicPeriod" startAt="3"/>
            </a:pPr>
            <a:r>
              <a:rPr lang="zh-CN" altLang="en-US" sz="2400" b="1" dirty="0"/>
              <a:t>进程同步的方式</a:t>
            </a:r>
            <a:endParaRPr lang="en-US" altLang="zh-CN" sz="2400" b="1" dirty="0"/>
          </a:p>
          <a:p>
            <a:pPr marL="914389" lvl="1" indent="-457200">
              <a:lnSpc>
                <a:spcPct val="150000"/>
              </a:lnSpc>
              <a:buFont typeface="Wingdings" panose="05000000000000000000" pitchFamily="2" charset="2"/>
              <a:buChar char="Ø"/>
            </a:pPr>
            <a:r>
              <a:rPr lang="zh-CN" altLang="en-US" sz="2400" b="1" dirty="0"/>
              <a:t>无论发送进程还是接收进程，在完成消息的发送或接收后</a:t>
            </a:r>
            <a:endParaRPr lang="en-US" altLang="zh-CN" sz="2400" b="1" dirty="0"/>
          </a:p>
          <a:p>
            <a:pPr marL="914389" lvl="1" indent="-457200">
              <a:lnSpc>
                <a:spcPct val="150000"/>
              </a:lnSpc>
              <a:buFont typeface="+mj-ea"/>
              <a:buAutoNum type="circleNumDbPlain"/>
            </a:pPr>
            <a:r>
              <a:rPr lang="zh-CN" altLang="en-US" sz="2400" b="1" dirty="0"/>
              <a:t>发送进程</a:t>
            </a:r>
            <a:r>
              <a:rPr lang="zh-CN" altLang="en-US" sz="2400" b="1" dirty="0">
                <a:solidFill>
                  <a:srgbClr val="FF0000"/>
                </a:solidFill>
              </a:rPr>
              <a:t>阻塞</a:t>
            </a:r>
            <a:r>
              <a:rPr lang="zh-CN" altLang="en-US" sz="2400" b="1" dirty="0"/>
              <a:t>，接收进程</a:t>
            </a:r>
            <a:r>
              <a:rPr lang="zh-CN" altLang="en-US" sz="2400" b="1" dirty="0">
                <a:solidFill>
                  <a:srgbClr val="FF0000"/>
                </a:solidFill>
              </a:rPr>
              <a:t>阻塞</a:t>
            </a:r>
            <a:r>
              <a:rPr lang="zh-CN" altLang="en-US" sz="2400" b="1" dirty="0"/>
              <a:t>。用于进程之间的紧密同步，发送与接收进程间无缓冲</a:t>
            </a:r>
            <a:endParaRPr lang="en-US" altLang="zh-CN" sz="2400" b="1" dirty="0"/>
          </a:p>
          <a:p>
            <a:pPr marL="914389" lvl="1" indent="-457200">
              <a:lnSpc>
                <a:spcPct val="150000"/>
              </a:lnSpc>
              <a:buFont typeface="+mj-ea"/>
              <a:buAutoNum type="circleNumDbPlain"/>
            </a:pPr>
            <a:r>
              <a:rPr lang="zh-CN" altLang="en-US" sz="2400" b="1" dirty="0"/>
              <a:t>发送进程</a:t>
            </a:r>
            <a:r>
              <a:rPr lang="zh-CN" altLang="en-US" sz="2400" b="1" dirty="0">
                <a:solidFill>
                  <a:srgbClr val="FF0000"/>
                </a:solidFill>
              </a:rPr>
              <a:t>不阻塞</a:t>
            </a:r>
            <a:r>
              <a:rPr lang="zh-CN" altLang="en-US" sz="2400" b="1" dirty="0"/>
              <a:t>，接收进程</a:t>
            </a:r>
            <a:r>
              <a:rPr lang="zh-CN" altLang="en-US" sz="2400" b="1" dirty="0">
                <a:solidFill>
                  <a:srgbClr val="FF0000"/>
                </a:solidFill>
              </a:rPr>
              <a:t>阻塞</a:t>
            </a:r>
            <a:r>
              <a:rPr lang="zh-CN" altLang="en-US" sz="2400" b="1" dirty="0"/>
              <a:t>。发送进程可以尽快的把一个或多个消息发送给多个目标，接收进程平时处于阻塞状态，消息来了被唤醒</a:t>
            </a:r>
            <a:endParaRPr lang="en-US" altLang="zh-CN" sz="2400" b="1" dirty="0"/>
          </a:p>
          <a:p>
            <a:pPr marL="914389" lvl="1" indent="-457200">
              <a:lnSpc>
                <a:spcPct val="150000"/>
              </a:lnSpc>
              <a:buFont typeface="+mj-ea"/>
              <a:buAutoNum type="circleNumDbPlain"/>
            </a:pPr>
            <a:r>
              <a:rPr lang="zh-CN" altLang="en-US" sz="2400" b="1" dirty="0"/>
              <a:t>发送进程与接收进程</a:t>
            </a:r>
            <a:r>
              <a:rPr lang="zh-CN" altLang="en-US" sz="2400" b="1" dirty="0">
                <a:solidFill>
                  <a:srgbClr val="FF0000"/>
                </a:solidFill>
              </a:rPr>
              <a:t>都不阻塞</a:t>
            </a:r>
            <a:r>
              <a:rPr lang="zh-CN" altLang="en-US" sz="2400" b="1" dirty="0"/>
              <a:t>。发送和接收进程都在忙着自己的事情，仅当发生某些事件使其无法继续进行时，才把自己阻塞起来等待。</a:t>
            </a:r>
            <a:endParaRPr lang="en-US" altLang="zh-CN" sz="2400" b="1" dirty="0"/>
          </a:p>
        </p:txBody>
      </p:sp>
    </p:spTree>
    <p:extLst>
      <p:ext uri="{BB962C8B-B14F-4D97-AF65-F5344CB8AC3E}">
        <p14:creationId xmlns:p14="http://schemas.microsoft.com/office/powerpoint/2010/main" val="13182270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square" rtlCol="0">
            <a:spAutoFit/>
          </a:bodyPr>
          <a:lstStyle/>
          <a:p>
            <a:pPr algn="ctr"/>
            <a:r>
              <a:rPr lang="en-US" altLang="zh-CN" dirty="0">
                <a:solidFill>
                  <a:schemeClr val="bg1"/>
                </a:solidFill>
              </a:rPr>
              <a:t>04 </a:t>
            </a:r>
            <a:r>
              <a:rPr lang="zh-CN" altLang="en-US" dirty="0">
                <a:solidFill>
                  <a:schemeClr val="bg1"/>
                </a:solidFill>
              </a:rPr>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40400"/>
            <a:ext cx="3467616" cy="584775"/>
          </a:xfrm>
          <a:prstGeom prst="rect">
            <a:avLst/>
          </a:prstGeom>
          <a:noFill/>
        </p:spPr>
        <p:txBody>
          <a:bodyPr wrap="none" rtlCol="0">
            <a:spAutoFit/>
          </a:bodyPr>
          <a:lstStyle/>
          <a:p>
            <a:r>
              <a:rPr lang="zh-CN" altLang="en-US" sz="3200" b="1" dirty="0">
                <a:solidFill>
                  <a:srgbClr val="FF0000"/>
                </a:solidFill>
              </a:rPr>
              <a:t>直接消息传递系统</a:t>
            </a:r>
            <a:endParaRPr lang="en-US" altLang="zh-CN" sz="3200" b="1" dirty="0">
              <a:solidFill>
                <a:srgbClr val="FF0000"/>
              </a:solidFill>
            </a:endParaRPr>
          </a:p>
        </p:txBody>
      </p:sp>
      <p:sp>
        <p:nvSpPr>
          <p:cNvPr id="8" name="文本框 7">
            <a:extLst>
              <a:ext uri="{FF2B5EF4-FFF2-40B4-BE49-F238E27FC236}">
                <a16:creationId xmlns:a16="http://schemas.microsoft.com/office/drawing/2014/main" id="{D6A3D14C-838F-4492-A540-B871937E7212}"/>
              </a:ext>
            </a:extLst>
          </p:cNvPr>
          <p:cNvSpPr txBox="1"/>
          <p:nvPr/>
        </p:nvSpPr>
        <p:spPr>
          <a:xfrm>
            <a:off x="780751" y="1603749"/>
            <a:ext cx="10620066" cy="3898888"/>
          </a:xfrm>
          <a:prstGeom prst="rect">
            <a:avLst/>
          </a:prstGeom>
          <a:noFill/>
        </p:spPr>
        <p:txBody>
          <a:bodyPr wrap="square" rtlCol="0">
            <a:spAutoFit/>
          </a:bodyPr>
          <a:lstStyle/>
          <a:p>
            <a:pPr marL="457200" indent="-457200">
              <a:lnSpc>
                <a:spcPct val="150000"/>
              </a:lnSpc>
              <a:buFont typeface="+mj-lt"/>
              <a:buAutoNum type="arabicPeriod" startAt="4"/>
            </a:pPr>
            <a:r>
              <a:rPr lang="zh-CN" altLang="en-US" sz="2400" b="1" dirty="0"/>
              <a:t>通信链路</a:t>
            </a:r>
          </a:p>
          <a:p>
            <a:pPr marL="914389" lvl="1" indent="-457200">
              <a:lnSpc>
                <a:spcPct val="150000"/>
              </a:lnSpc>
              <a:buFont typeface="Wingdings" panose="05000000000000000000" pitchFamily="2" charset="2"/>
              <a:buChar char="Ø"/>
            </a:pPr>
            <a:r>
              <a:rPr lang="zh-CN" altLang="en-US" sz="2400" b="1" dirty="0"/>
              <a:t>通信之前，使用“建立链接”命令，请求系统建立通信链路，使用后拆除。</a:t>
            </a:r>
            <a:endParaRPr lang="en-US" altLang="zh-CN" sz="2400" b="1" dirty="0"/>
          </a:p>
          <a:p>
            <a:pPr marL="914389" lvl="1" indent="-457200">
              <a:lnSpc>
                <a:spcPct val="150000"/>
              </a:lnSpc>
              <a:buFont typeface="Wingdings" panose="05000000000000000000" pitchFamily="2" charset="2"/>
              <a:buChar char="Ø"/>
            </a:pPr>
            <a:r>
              <a:rPr lang="zh-CN" altLang="en-US" sz="2400" b="1" dirty="0"/>
              <a:t>无需明确提出建立链路请求，利用系统提供的发送原语，系统自动创建一条链路。</a:t>
            </a:r>
            <a:endParaRPr lang="en-US" altLang="zh-CN" sz="2400" b="1" dirty="0"/>
          </a:p>
          <a:p>
            <a:pPr marL="1371577" lvl="2" indent="-457200">
              <a:lnSpc>
                <a:spcPct val="150000"/>
              </a:lnSpc>
              <a:buFont typeface="Wingdings" panose="05000000000000000000" pitchFamily="2" charset="2"/>
              <a:buChar char="Ø"/>
            </a:pPr>
            <a:r>
              <a:rPr lang="zh-CN" altLang="en-US" sz="2400" b="1" dirty="0"/>
              <a:t>单向通信链路</a:t>
            </a:r>
            <a:endParaRPr lang="en-US" altLang="zh-CN" sz="2400" b="1" dirty="0"/>
          </a:p>
          <a:p>
            <a:pPr marL="1371577" lvl="2" indent="-457200">
              <a:lnSpc>
                <a:spcPct val="150000"/>
              </a:lnSpc>
              <a:buFont typeface="Wingdings" panose="05000000000000000000" pitchFamily="2" charset="2"/>
              <a:buChar char="Ø"/>
            </a:pPr>
            <a:r>
              <a:rPr lang="zh-CN" altLang="en-US" sz="2400" b="1" dirty="0"/>
              <a:t>双向通信链路</a:t>
            </a:r>
            <a:endParaRPr lang="en-US" altLang="zh-CN" sz="2400" b="1" dirty="0"/>
          </a:p>
        </p:txBody>
      </p:sp>
    </p:spTree>
    <p:extLst>
      <p:ext uri="{BB962C8B-B14F-4D97-AF65-F5344CB8AC3E}">
        <p14:creationId xmlns:p14="http://schemas.microsoft.com/office/powerpoint/2010/main" val="3702371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square" rtlCol="0">
            <a:spAutoFit/>
          </a:bodyPr>
          <a:lstStyle/>
          <a:p>
            <a:pPr algn="ctr"/>
            <a:r>
              <a:rPr lang="en-US" altLang="zh-CN" dirty="0">
                <a:solidFill>
                  <a:schemeClr val="bg1"/>
                </a:solidFill>
              </a:rPr>
              <a:t>04 </a:t>
            </a:r>
            <a:r>
              <a:rPr lang="zh-CN" altLang="en-US" dirty="0">
                <a:solidFill>
                  <a:schemeClr val="bg1"/>
                </a:solidFill>
              </a:rPr>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40400"/>
            <a:ext cx="1826141" cy="584775"/>
          </a:xfrm>
          <a:prstGeom prst="rect">
            <a:avLst/>
          </a:prstGeom>
          <a:noFill/>
        </p:spPr>
        <p:txBody>
          <a:bodyPr wrap="none" rtlCol="0">
            <a:spAutoFit/>
          </a:bodyPr>
          <a:lstStyle/>
          <a:p>
            <a:r>
              <a:rPr lang="zh-CN" altLang="en-US" sz="3200" b="1" dirty="0">
                <a:solidFill>
                  <a:srgbClr val="FF0000"/>
                </a:solidFill>
              </a:rPr>
              <a:t>信箱通信</a:t>
            </a:r>
            <a:endParaRPr lang="en-US" altLang="zh-CN" sz="3200" b="1" dirty="0">
              <a:solidFill>
                <a:srgbClr val="FF0000"/>
              </a:solidFill>
            </a:endParaRPr>
          </a:p>
        </p:txBody>
      </p:sp>
      <p:sp>
        <p:nvSpPr>
          <p:cNvPr id="8" name="文本框 7">
            <a:extLst>
              <a:ext uri="{FF2B5EF4-FFF2-40B4-BE49-F238E27FC236}">
                <a16:creationId xmlns:a16="http://schemas.microsoft.com/office/drawing/2014/main" id="{D6A3D14C-838F-4492-A540-B871937E7212}"/>
              </a:ext>
            </a:extLst>
          </p:cNvPr>
          <p:cNvSpPr txBox="1"/>
          <p:nvPr/>
        </p:nvSpPr>
        <p:spPr>
          <a:xfrm>
            <a:off x="780751" y="1603749"/>
            <a:ext cx="10620066" cy="334489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t>信箱通信属于间接通信方式，需要通过某种中间实体（信箱）完成进程间通信，每个信箱都有一个唯一的标识符。</a:t>
            </a:r>
            <a:endParaRPr lang="en-US" altLang="zh-CN" sz="2400" b="1" dirty="0"/>
          </a:p>
          <a:p>
            <a:pPr marL="342900" indent="-342900">
              <a:lnSpc>
                <a:spcPct val="150000"/>
              </a:lnSpc>
              <a:buFont typeface="Wingdings" panose="05000000000000000000" pitchFamily="2" charset="2"/>
              <a:buChar char="Ø"/>
            </a:pPr>
            <a:r>
              <a:rPr lang="zh-CN" altLang="en-US" sz="2400" b="1" dirty="0"/>
              <a:t>既可以实现实时通信，又可以实现非实时通信。</a:t>
            </a:r>
            <a:endParaRPr lang="en-US" altLang="zh-CN" sz="2400" b="1" dirty="0"/>
          </a:p>
          <a:p>
            <a:pPr marL="457200" indent="-457200">
              <a:lnSpc>
                <a:spcPct val="150000"/>
              </a:lnSpc>
              <a:buFont typeface="+mj-lt"/>
              <a:buAutoNum type="arabicPeriod"/>
            </a:pPr>
            <a:r>
              <a:rPr lang="zh-CN" altLang="en-US" sz="2400" b="1" dirty="0"/>
              <a:t>信箱的结构</a:t>
            </a:r>
            <a:endParaRPr lang="en-US" altLang="zh-CN" sz="2400" b="1" dirty="0"/>
          </a:p>
          <a:p>
            <a:pPr marL="1371577" lvl="2" indent="-457200">
              <a:lnSpc>
                <a:spcPct val="150000"/>
              </a:lnSpc>
              <a:buFont typeface="+mj-ea"/>
              <a:buAutoNum type="circleNumDbPlain"/>
            </a:pPr>
            <a:r>
              <a:rPr lang="zh-CN" altLang="en-US" sz="2400" b="1" dirty="0"/>
              <a:t>信箱头，用以存放有关信箱的描述信息，标识符、拥有者</a:t>
            </a:r>
            <a:endParaRPr lang="en-US" altLang="zh-CN" sz="2400" b="1" dirty="0"/>
          </a:p>
          <a:p>
            <a:pPr marL="1371577" lvl="2" indent="-457200">
              <a:lnSpc>
                <a:spcPct val="150000"/>
              </a:lnSpc>
              <a:buFont typeface="+mj-ea"/>
              <a:buAutoNum type="circleNumDbPlain"/>
            </a:pPr>
            <a:r>
              <a:rPr lang="zh-CN" altLang="en-US" sz="2400" b="1" dirty="0"/>
              <a:t>信箱体，由若干歌可以存放消息的信箱格组成</a:t>
            </a:r>
            <a:endParaRPr lang="en-US" altLang="zh-CN" sz="2400" b="1" dirty="0"/>
          </a:p>
        </p:txBody>
      </p:sp>
      <p:sp>
        <p:nvSpPr>
          <p:cNvPr id="9" name="矩形 8">
            <a:extLst>
              <a:ext uri="{FF2B5EF4-FFF2-40B4-BE49-F238E27FC236}">
                <a16:creationId xmlns:a16="http://schemas.microsoft.com/office/drawing/2014/main" id="{ED44C8B3-F5D6-4318-9262-41B0C2FA8108}"/>
              </a:ext>
            </a:extLst>
          </p:cNvPr>
          <p:cNvSpPr/>
          <p:nvPr/>
        </p:nvSpPr>
        <p:spPr>
          <a:xfrm>
            <a:off x="4453128" y="5102352"/>
            <a:ext cx="2337816" cy="585216"/>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solidFill>
                  <a:schemeClr val="tx1"/>
                </a:solidFill>
              </a:rPr>
              <a:t>信箱头</a:t>
            </a:r>
          </a:p>
        </p:txBody>
      </p:sp>
      <p:sp>
        <p:nvSpPr>
          <p:cNvPr id="10" name="矩形 9">
            <a:extLst>
              <a:ext uri="{FF2B5EF4-FFF2-40B4-BE49-F238E27FC236}">
                <a16:creationId xmlns:a16="http://schemas.microsoft.com/office/drawing/2014/main" id="{26B4505E-23AB-42AD-97A4-A9C98E517D32}"/>
              </a:ext>
            </a:extLst>
          </p:cNvPr>
          <p:cNvSpPr/>
          <p:nvPr/>
        </p:nvSpPr>
        <p:spPr>
          <a:xfrm>
            <a:off x="4453128" y="5687568"/>
            <a:ext cx="585216" cy="109802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solidFill>
                  <a:schemeClr val="tx1"/>
                </a:solidFill>
              </a:rPr>
              <a:t>格子</a:t>
            </a:r>
            <a:endParaRPr lang="en-US" altLang="zh-CN" b="1" dirty="0">
              <a:solidFill>
                <a:schemeClr val="tx1"/>
              </a:solidFill>
            </a:endParaRPr>
          </a:p>
          <a:p>
            <a:pPr algn="ctr"/>
            <a:r>
              <a:rPr lang="en-US" altLang="zh-CN" b="1" dirty="0">
                <a:solidFill>
                  <a:schemeClr val="tx1"/>
                </a:solidFill>
              </a:rPr>
              <a:t>1</a:t>
            </a:r>
            <a:endParaRPr lang="zh-CN" altLang="en-US" b="1" dirty="0">
              <a:solidFill>
                <a:schemeClr val="tx1"/>
              </a:solidFill>
            </a:endParaRPr>
          </a:p>
        </p:txBody>
      </p:sp>
      <p:sp>
        <p:nvSpPr>
          <p:cNvPr id="11" name="矩形 10">
            <a:extLst>
              <a:ext uri="{FF2B5EF4-FFF2-40B4-BE49-F238E27FC236}">
                <a16:creationId xmlns:a16="http://schemas.microsoft.com/office/drawing/2014/main" id="{708212C4-F902-442E-848D-FA9101433245}"/>
              </a:ext>
            </a:extLst>
          </p:cNvPr>
          <p:cNvSpPr/>
          <p:nvPr/>
        </p:nvSpPr>
        <p:spPr>
          <a:xfrm>
            <a:off x="5038344" y="5687568"/>
            <a:ext cx="585216" cy="109802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solidFill>
                  <a:schemeClr val="tx1"/>
                </a:solidFill>
              </a:rPr>
              <a:t>格子</a:t>
            </a:r>
            <a:endParaRPr lang="en-US" altLang="zh-CN" b="1" dirty="0">
              <a:solidFill>
                <a:schemeClr val="tx1"/>
              </a:solidFill>
            </a:endParaRPr>
          </a:p>
          <a:p>
            <a:pPr algn="ctr"/>
            <a:r>
              <a:rPr lang="en-US" altLang="zh-CN" b="1" dirty="0">
                <a:solidFill>
                  <a:schemeClr val="tx1"/>
                </a:solidFill>
              </a:rPr>
              <a:t>2</a:t>
            </a:r>
            <a:endParaRPr lang="zh-CN" altLang="en-US" b="1" dirty="0">
              <a:solidFill>
                <a:schemeClr val="tx1"/>
              </a:solidFill>
            </a:endParaRPr>
          </a:p>
        </p:txBody>
      </p:sp>
      <p:sp>
        <p:nvSpPr>
          <p:cNvPr id="12" name="矩形 11">
            <a:extLst>
              <a:ext uri="{FF2B5EF4-FFF2-40B4-BE49-F238E27FC236}">
                <a16:creationId xmlns:a16="http://schemas.microsoft.com/office/drawing/2014/main" id="{65AC9D2F-878B-4A00-9EAF-F1B6110EE66B}"/>
              </a:ext>
            </a:extLst>
          </p:cNvPr>
          <p:cNvSpPr/>
          <p:nvPr/>
        </p:nvSpPr>
        <p:spPr>
          <a:xfrm>
            <a:off x="5620512" y="5687568"/>
            <a:ext cx="585216" cy="109802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solidFill>
                  <a:schemeClr val="tx1"/>
                </a:solidFill>
              </a:rPr>
              <a:t>格子</a:t>
            </a:r>
            <a:endParaRPr lang="en-US" altLang="zh-CN" b="1" dirty="0">
              <a:solidFill>
                <a:schemeClr val="tx1"/>
              </a:solidFill>
            </a:endParaRPr>
          </a:p>
          <a:p>
            <a:pPr algn="ctr"/>
            <a:r>
              <a:rPr lang="en-US" altLang="zh-CN" b="1" dirty="0">
                <a:solidFill>
                  <a:schemeClr val="tx1"/>
                </a:solidFill>
              </a:rPr>
              <a:t>3</a:t>
            </a:r>
            <a:endParaRPr lang="zh-CN" altLang="en-US" b="1" dirty="0">
              <a:solidFill>
                <a:schemeClr val="tx1"/>
              </a:solidFill>
            </a:endParaRPr>
          </a:p>
        </p:txBody>
      </p:sp>
      <p:sp>
        <p:nvSpPr>
          <p:cNvPr id="13" name="矩形 12">
            <a:extLst>
              <a:ext uri="{FF2B5EF4-FFF2-40B4-BE49-F238E27FC236}">
                <a16:creationId xmlns:a16="http://schemas.microsoft.com/office/drawing/2014/main" id="{4E6D0DBB-095D-4116-BCFD-B3001E9B884F}"/>
              </a:ext>
            </a:extLst>
          </p:cNvPr>
          <p:cNvSpPr/>
          <p:nvPr/>
        </p:nvSpPr>
        <p:spPr>
          <a:xfrm>
            <a:off x="6205728" y="5687568"/>
            <a:ext cx="585216" cy="109802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solidFill>
                  <a:schemeClr val="tx1"/>
                </a:solidFill>
              </a:rPr>
              <a:t>格子</a:t>
            </a:r>
            <a:endParaRPr lang="en-US" altLang="zh-CN" b="1" dirty="0">
              <a:solidFill>
                <a:schemeClr val="tx1"/>
              </a:solidFill>
            </a:endParaRPr>
          </a:p>
          <a:p>
            <a:pPr algn="ctr"/>
            <a:r>
              <a:rPr lang="en-US" altLang="zh-CN" b="1" dirty="0">
                <a:solidFill>
                  <a:schemeClr val="tx1"/>
                </a:solidFill>
              </a:rPr>
              <a:t>…</a:t>
            </a:r>
            <a:endParaRPr lang="zh-CN" altLang="en-US" b="1" dirty="0">
              <a:solidFill>
                <a:schemeClr val="tx1"/>
              </a:solidFill>
            </a:endParaRPr>
          </a:p>
        </p:txBody>
      </p:sp>
      <p:sp>
        <p:nvSpPr>
          <p:cNvPr id="14" name="椭圆 13">
            <a:extLst>
              <a:ext uri="{FF2B5EF4-FFF2-40B4-BE49-F238E27FC236}">
                <a16:creationId xmlns:a16="http://schemas.microsoft.com/office/drawing/2014/main" id="{EB013E9F-B56A-45DD-9344-8AAE112CD64B}"/>
              </a:ext>
            </a:extLst>
          </p:cNvPr>
          <p:cNvSpPr/>
          <p:nvPr/>
        </p:nvSpPr>
        <p:spPr>
          <a:xfrm>
            <a:off x="1344168" y="5394960"/>
            <a:ext cx="1069848" cy="1024128"/>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进程</a:t>
            </a:r>
            <a:r>
              <a:rPr lang="en-US" altLang="zh-CN" sz="1600" dirty="0"/>
              <a:t>A</a:t>
            </a:r>
            <a:endParaRPr lang="zh-CN" altLang="en-US" sz="1600" dirty="0"/>
          </a:p>
        </p:txBody>
      </p:sp>
      <p:sp>
        <p:nvSpPr>
          <p:cNvPr id="15" name="椭圆 14">
            <a:extLst>
              <a:ext uri="{FF2B5EF4-FFF2-40B4-BE49-F238E27FC236}">
                <a16:creationId xmlns:a16="http://schemas.microsoft.com/office/drawing/2014/main" id="{F353E810-8882-4142-85AE-DD8172E96F3F}"/>
              </a:ext>
            </a:extLst>
          </p:cNvPr>
          <p:cNvSpPr/>
          <p:nvPr/>
        </p:nvSpPr>
        <p:spPr>
          <a:xfrm>
            <a:off x="8880348" y="5394960"/>
            <a:ext cx="1069848" cy="1024128"/>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进程</a:t>
            </a:r>
            <a:r>
              <a:rPr lang="en-US" altLang="zh-CN" sz="1600" dirty="0"/>
              <a:t>B</a:t>
            </a:r>
            <a:endParaRPr lang="zh-CN" altLang="en-US" sz="1600" dirty="0"/>
          </a:p>
        </p:txBody>
      </p:sp>
      <p:cxnSp>
        <p:nvCxnSpPr>
          <p:cNvPr id="17" name="直接箭头连接符 16">
            <a:extLst>
              <a:ext uri="{FF2B5EF4-FFF2-40B4-BE49-F238E27FC236}">
                <a16:creationId xmlns:a16="http://schemas.microsoft.com/office/drawing/2014/main" id="{F1B97EB4-5A9F-410D-9580-1DEAE9D3DD67}"/>
              </a:ext>
            </a:extLst>
          </p:cNvPr>
          <p:cNvCxnSpPr>
            <a:cxnSpLocks/>
            <a:stCxn id="14" idx="6"/>
          </p:cNvCxnSpPr>
          <p:nvPr/>
        </p:nvCxnSpPr>
        <p:spPr>
          <a:xfrm>
            <a:off x="2414016" y="5907024"/>
            <a:ext cx="20391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a:extLst>
              <a:ext uri="{FF2B5EF4-FFF2-40B4-BE49-F238E27FC236}">
                <a16:creationId xmlns:a16="http://schemas.microsoft.com/office/drawing/2014/main" id="{4BD26E1A-349F-4A56-B7C1-CF0AEE517989}"/>
              </a:ext>
            </a:extLst>
          </p:cNvPr>
          <p:cNvCxnSpPr>
            <a:cxnSpLocks/>
            <a:endCxn id="15" idx="2"/>
          </p:cNvCxnSpPr>
          <p:nvPr/>
        </p:nvCxnSpPr>
        <p:spPr>
          <a:xfrm>
            <a:off x="6790944" y="5907024"/>
            <a:ext cx="20894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3AD4FEF0-D734-4825-BCFA-FEF30EADDE9B}"/>
              </a:ext>
            </a:extLst>
          </p:cNvPr>
          <p:cNvCxnSpPr>
            <a:cxnSpLocks/>
            <a:stCxn id="14" idx="5"/>
          </p:cNvCxnSpPr>
          <p:nvPr/>
        </p:nvCxnSpPr>
        <p:spPr>
          <a:xfrm>
            <a:off x="2257340" y="6269108"/>
            <a:ext cx="2195788" cy="3676"/>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23" name="直接箭头连接符 22">
            <a:extLst>
              <a:ext uri="{FF2B5EF4-FFF2-40B4-BE49-F238E27FC236}">
                <a16:creationId xmlns:a16="http://schemas.microsoft.com/office/drawing/2014/main" id="{D55D5882-0743-4F68-B39C-342A93BEC746}"/>
              </a:ext>
            </a:extLst>
          </p:cNvPr>
          <p:cNvCxnSpPr>
            <a:cxnSpLocks/>
            <a:endCxn id="15" idx="3"/>
          </p:cNvCxnSpPr>
          <p:nvPr/>
        </p:nvCxnSpPr>
        <p:spPr>
          <a:xfrm flipV="1">
            <a:off x="6790944" y="6269108"/>
            <a:ext cx="2246080" cy="3676"/>
          </a:xfrm>
          <a:prstGeom prst="straightConnector1">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sp>
        <p:nvSpPr>
          <p:cNvPr id="26" name="文本框 25">
            <a:extLst>
              <a:ext uri="{FF2B5EF4-FFF2-40B4-BE49-F238E27FC236}">
                <a16:creationId xmlns:a16="http://schemas.microsoft.com/office/drawing/2014/main" id="{0378FA2E-2B91-40F1-B0EC-94B4EEFFD72F}"/>
              </a:ext>
            </a:extLst>
          </p:cNvPr>
          <p:cNvSpPr txBox="1"/>
          <p:nvPr/>
        </p:nvSpPr>
        <p:spPr>
          <a:xfrm>
            <a:off x="3006420" y="5408233"/>
            <a:ext cx="697627" cy="498791"/>
          </a:xfrm>
          <a:prstGeom prst="rect">
            <a:avLst/>
          </a:prstGeom>
          <a:noFill/>
        </p:spPr>
        <p:txBody>
          <a:bodyPr wrap="none" rtlCol="0">
            <a:spAutoFit/>
          </a:bodyPr>
          <a:lstStyle/>
          <a:p>
            <a:pPr algn="l">
              <a:lnSpc>
                <a:spcPct val="150000"/>
              </a:lnSpc>
            </a:pPr>
            <a:r>
              <a:rPr lang="zh-CN" altLang="en-US" sz="2000" dirty="0"/>
              <a:t>发送</a:t>
            </a:r>
          </a:p>
        </p:txBody>
      </p:sp>
      <p:sp>
        <p:nvSpPr>
          <p:cNvPr id="27" name="文本框 26">
            <a:extLst>
              <a:ext uri="{FF2B5EF4-FFF2-40B4-BE49-F238E27FC236}">
                <a16:creationId xmlns:a16="http://schemas.microsoft.com/office/drawing/2014/main" id="{DCC28E58-5B26-48E3-B2BC-EA96B11DE873}"/>
              </a:ext>
            </a:extLst>
          </p:cNvPr>
          <p:cNvSpPr txBox="1"/>
          <p:nvPr/>
        </p:nvSpPr>
        <p:spPr>
          <a:xfrm>
            <a:off x="7486832" y="5380801"/>
            <a:ext cx="697627" cy="498791"/>
          </a:xfrm>
          <a:prstGeom prst="rect">
            <a:avLst/>
          </a:prstGeom>
          <a:noFill/>
        </p:spPr>
        <p:txBody>
          <a:bodyPr wrap="none" rtlCol="0">
            <a:spAutoFit/>
          </a:bodyPr>
          <a:lstStyle/>
          <a:p>
            <a:pPr algn="l">
              <a:lnSpc>
                <a:spcPct val="150000"/>
              </a:lnSpc>
            </a:pPr>
            <a:r>
              <a:rPr lang="zh-CN" altLang="en-US" sz="2000" dirty="0"/>
              <a:t>接收</a:t>
            </a:r>
          </a:p>
        </p:txBody>
      </p:sp>
      <p:sp>
        <p:nvSpPr>
          <p:cNvPr id="28" name="文本框 27">
            <a:extLst>
              <a:ext uri="{FF2B5EF4-FFF2-40B4-BE49-F238E27FC236}">
                <a16:creationId xmlns:a16="http://schemas.microsoft.com/office/drawing/2014/main" id="{0D4A5540-F629-4DD0-B7CE-2A19F036B4F2}"/>
              </a:ext>
            </a:extLst>
          </p:cNvPr>
          <p:cNvSpPr txBox="1"/>
          <p:nvPr/>
        </p:nvSpPr>
        <p:spPr>
          <a:xfrm>
            <a:off x="3090747" y="6240708"/>
            <a:ext cx="697627" cy="498791"/>
          </a:xfrm>
          <a:prstGeom prst="rect">
            <a:avLst/>
          </a:prstGeom>
          <a:noFill/>
        </p:spPr>
        <p:txBody>
          <a:bodyPr wrap="none" rtlCol="0">
            <a:spAutoFit/>
          </a:bodyPr>
          <a:lstStyle/>
          <a:p>
            <a:pPr algn="l">
              <a:lnSpc>
                <a:spcPct val="150000"/>
              </a:lnSpc>
            </a:pPr>
            <a:r>
              <a:rPr lang="zh-CN" altLang="en-US" sz="2000" dirty="0"/>
              <a:t>接收</a:t>
            </a:r>
          </a:p>
        </p:txBody>
      </p:sp>
      <p:sp>
        <p:nvSpPr>
          <p:cNvPr id="29" name="文本框 28">
            <a:extLst>
              <a:ext uri="{FF2B5EF4-FFF2-40B4-BE49-F238E27FC236}">
                <a16:creationId xmlns:a16="http://schemas.microsoft.com/office/drawing/2014/main" id="{8447F1C9-66BA-4EF7-9A5A-C865C6154EED}"/>
              </a:ext>
            </a:extLst>
          </p:cNvPr>
          <p:cNvSpPr txBox="1"/>
          <p:nvPr/>
        </p:nvSpPr>
        <p:spPr>
          <a:xfrm>
            <a:off x="7486832" y="6258625"/>
            <a:ext cx="697627" cy="498791"/>
          </a:xfrm>
          <a:prstGeom prst="rect">
            <a:avLst/>
          </a:prstGeom>
          <a:noFill/>
        </p:spPr>
        <p:txBody>
          <a:bodyPr wrap="none" rtlCol="0">
            <a:spAutoFit/>
          </a:bodyPr>
          <a:lstStyle/>
          <a:p>
            <a:pPr algn="l">
              <a:lnSpc>
                <a:spcPct val="150000"/>
              </a:lnSpc>
            </a:pPr>
            <a:r>
              <a:rPr lang="zh-CN" altLang="en-US" sz="2000" dirty="0"/>
              <a:t>发送</a:t>
            </a:r>
          </a:p>
        </p:txBody>
      </p:sp>
    </p:spTree>
    <p:extLst>
      <p:ext uri="{BB962C8B-B14F-4D97-AF65-F5344CB8AC3E}">
        <p14:creationId xmlns:p14="http://schemas.microsoft.com/office/powerpoint/2010/main" val="2809947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square" rtlCol="0">
            <a:spAutoFit/>
          </a:bodyPr>
          <a:lstStyle/>
          <a:p>
            <a:pPr algn="ctr"/>
            <a:r>
              <a:rPr lang="en-US" altLang="zh-CN" dirty="0">
                <a:solidFill>
                  <a:schemeClr val="bg1"/>
                </a:solidFill>
              </a:rPr>
              <a:t>04 </a:t>
            </a:r>
            <a:r>
              <a:rPr lang="zh-CN" altLang="en-US" dirty="0">
                <a:solidFill>
                  <a:schemeClr val="bg1"/>
                </a:solidFill>
              </a:rPr>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p:spPr>
        <p:txBody>
          <a:bodyPr/>
          <a:lstStyle/>
          <a:p>
            <a:pPr algn="ctr"/>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40400"/>
            <a:ext cx="1826141" cy="584775"/>
          </a:xfrm>
          <a:prstGeom prst="rect">
            <a:avLst/>
          </a:prstGeom>
          <a:noFill/>
        </p:spPr>
        <p:txBody>
          <a:bodyPr wrap="none" rtlCol="0">
            <a:spAutoFit/>
          </a:bodyPr>
          <a:lstStyle/>
          <a:p>
            <a:r>
              <a:rPr lang="zh-CN" altLang="en-US" sz="3200" b="1" dirty="0">
                <a:solidFill>
                  <a:srgbClr val="FF0000"/>
                </a:solidFill>
              </a:rPr>
              <a:t>信箱通信</a:t>
            </a:r>
            <a:endParaRPr lang="en-US" altLang="zh-CN" sz="3200" b="1" dirty="0">
              <a:solidFill>
                <a:srgbClr val="FF0000"/>
              </a:solidFill>
            </a:endParaRPr>
          </a:p>
        </p:txBody>
      </p:sp>
      <p:sp>
        <p:nvSpPr>
          <p:cNvPr id="8" name="文本框 7">
            <a:extLst>
              <a:ext uri="{FF2B5EF4-FFF2-40B4-BE49-F238E27FC236}">
                <a16:creationId xmlns:a16="http://schemas.microsoft.com/office/drawing/2014/main" id="{D6A3D14C-838F-4492-A540-B871937E7212}"/>
              </a:ext>
            </a:extLst>
          </p:cNvPr>
          <p:cNvSpPr txBox="1"/>
          <p:nvPr/>
        </p:nvSpPr>
        <p:spPr>
          <a:xfrm>
            <a:off x="780751" y="1603749"/>
            <a:ext cx="10620066" cy="2790892"/>
          </a:xfrm>
          <a:prstGeom prst="rect">
            <a:avLst/>
          </a:prstGeom>
          <a:noFill/>
        </p:spPr>
        <p:txBody>
          <a:bodyPr wrap="square" rtlCol="0">
            <a:spAutoFit/>
          </a:bodyPr>
          <a:lstStyle/>
          <a:p>
            <a:pPr marL="457200" indent="-457200">
              <a:lnSpc>
                <a:spcPct val="150000"/>
              </a:lnSpc>
              <a:buFont typeface="+mj-lt"/>
              <a:buAutoNum type="arabicPeriod" startAt="2"/>
            </a:pPr>
            <a:r>
              <a:rPr lang="zh-CN" altLang="en-US" sz="2400" b="1" dirty="0"/>
              <a:t>信箱通信原语</a:t>
            </a:r>
            <a:endParaRPr lang="en-US" altLang="zh-CN" sz="2400" b="1" dirty="0"/>
          </a:p>
          <a:p>
            <a:pPr marL="1371577" lvl="2" indent="-457200">
              <a:lnSpc>
                <a:spcPct val="150000"/>
              </a:lnSpc>
              <a:buFont typeface="+mj-ea"/>
              <a:buAutoNum type="circleNumDbPlain"/>
            </a:pPr>
            <a:r>
              <a:rPr lang="zh-CN" altLang="en-US" sz="2400" b="1" dirty="0"/>
              <a:t>邮箱的创建和撤销</a:t>
            </a:r>
            <a:endParaRPr lang="en-US" altLang="zh-CN" sz="2400" b="1" dirty="0"/>
          </a:p>
          <a:p>
            <a:pPr marL="1371577" lvl="2" indent="-457200">
              <a:lnSpc>
                <a:spcPct val="150000"/>
              </a:lnSpc>
              <a:buFont typeface="+mj-ea"/>
              <a:buAutoNum type="circleNumDbPlain"/>
            </a:pPr>
            <a:r>
              <a:rPr lang="zh-CN" altLang="en-US" sz="2400" b="1" dirty="0"/>
              <a:t>消息的发送和接收</a:t>
            </a:r>
            <a:endParaRPr lang="en-US" altLang="zh-CN" sz="2400" b="1" dirty="0"/>
          </a:p>
          <a:p>
            <a:pPr lvl="3">
              <a:lnSpc>
                <a:spcPct val="150000"/>
              </a:lnSpc>
            </a:pPr>
            <a:r>
              <a:rPr lang="en-US" altLang="zh-CN" sz="2400" b="1" dirty="0"/>
              <a:t>	Send(mailbox, message);</a:t>
            </a:r>
            <a:r>
              <a:rPr lang="zh-CN" altLang="en-US" sz="2400" b="1" dirty="0"/>
              <a:t> </a:t>
            </a:r>
            <a:r>
              <a:rPr lang="en-US" altLang="zh-CN" sz="2400" b="1" dirty="0"/>
              <a:t>	//</a:t>
            </a:r>
            <a:r>
              <a:rPr lang="zh-CN" altLang="en-US" sz="2400" b="1" dirty="0"/>
              <a:t> 将一个消息发送到指定邮箱</a:t>
            </a:r>
            <a:endParaRPr lang="en-US" altLang="zh-CN" sz="2400" b="1" dirty="0"/>
          </a:p>
          <a:p>
            <a:pPr lvl="3">
              <a:lnSpc>
                <a:spcPct val="150000"/>
              </a:lnSpc>
            </a:pPr>
            <a:r>
              <a:rPr lang="en-US" altLang="zh-CN" sz="2400" b="1" dirty="0"/>
              <a:t>	Receive(</a:t>
            </a:r>
            <a:r>
              <a:rPr lang="en-US" altLang="zh-CN" sz="2400" b="1" dirty="0" err="1"/>
              <a:t>maibox</a:t>
            </a:r>
            <a:r>
              <a:rPr lang="en-US" altLang="zh-CN" sz="2400" b="1" dirty="0"/>
              <a:t>, message);	// </a:t>
            </a:r>
            <a:r>
              <a:rPr lang="zh-CN" altLang="en-US" sz="2400" b="1" dirty="0"/>
              <a:t>从指定邮箱接收一个</a:t>
            </a:r>
            <a:endParaRPr lang="en-US" altLang="zh-CN" sz="2400" b="1" dirty="0"/>
          </a:p>
        </p:txBody>
      </p:sp>
      <p:sp>
        <p:nvSpPr>
          <p:cNvPr id="24" name="文本框 23">
            <a:extLst>
              <a:ext uri="{FF2B5EF4-FFF2-40B4-BE49-F238E27FC236}">
                <a16:creationId xmlns:a16="http://schemas.microsoft.com/office/drawing/2014/main" id="{C53CFBE1-B8CA-46CE-8836-27CC61712EC4}"/>
              </a:ext>
            </a:extLst>
          </p:cNvPr>
          <p:cNvSpPr txBox="1"/>
          <p:nvPr/>
        </p:nvSpPr>
        <p:spPr>
          <a:xfrm>
            <a:off x="780751" y="4460105"/>
            <a:ext cx="10620066" cy="2241832"/>
          </a:xfrm>
          <a:prstGeom prst="rect">
            <a:avLst/>
          </a:prstGeom>
          <a:noFill/>
        </p:spPr>
        <p:txBody>
          <a:bodyPr wrap="square" rtlCol="0">
            <a:spAutoFit/>
          </a:bodyPr>
          <a:lstStyle/>
          <a:p>
            <a:pPr marL="457200" indent="-457200">
              <a:lnSpc>
                <a:spcPct val="150000"/>
              </a:lnSpc>
              <a:buFont typeface="+mj-lt"/>
              <a:buAutoNum type="arabicPeriod" startAt="3"/>
            </a:pPr>
            <a:r>
              <a:rPr lang="zh-CN" altLang="en-US" sz="2400" b="1" dirty="0"/>
              <a:t>信箱的类型</a:t>
            </a:r>
            <a:endParaRPr lang="en-US" altLang="zh-CN" sz="2400" b="1" dirty="0"/>
          </a:p>
          <a:p>
            <a:pPr marL="1371577" lvl="2" indent="-457200">
              <a:lnSpc>
                <a:spcPct val="150000"/>
              </a:lnSpc>
              <a:buFont typeface="+mj-ea"/>
              <a:buAutoNum type="circleNumDbPlain"/>
            </a:pPr>
            <a:r>
              <a:rPr lang="zh-CN" altLang="en-US" sz="2400" b="1" dirty="0"/>
              <a:t>私用邮箱</a:t>
            </a:r>
            <a:endParaRPr lang="en-US" altLang="zh-CN" sz="2400" b="1" dirty="0"/>
          </a:p>
          <a:p>
            <a:pPr marL="1371577" lvl="2" indent="-457200">
              <a:lnSpc>
                <a:spcPct val="150000"/>
              </a:lnSpc>
              <a:buFont typeface="+mj-ea"/>
              <a:buAutoNum type="circleNumDbPlain"/>
            </a:pPr>
            <a:r>
              <a:rPr lang="zh-CN" altLang="en-US" sz="2400" b="1" dirty="0"/>
              <a:t>公用邮箱</a:t>
            </a:r>
            <a:endParaRPr lang="en-US" altLang="zh-CN" sz="2400" b="1" dirty="0"/>
          </a:p>
          <a:p>
            <a:pPr marL="1371577" lvl="2" indent="-457200">
              <a:lnSpc>
                <a:spcPct val="150000"/>
              </a:lnSpc>
              <a:buFont typeface="+mj-ea"/>
              <a:buAutoNum type="circleNumDbPlain"/>
            </a:pPr>
            <a:r>
              <a:rPr lang="zh-CN" altLang="en-US" sz="2400" b="1" dirty="0"/>
              <a:t>共享邮箱</a:t>
            </a:r>
            <a:endParaRPr lang="en-US" altLang="zh-CN" sz="2400" b="1" dirty="0"/>
          </a:p>
        </p:txBody>
      </p:sp>
    </p:spTree>
    <p:extLst>
      <p:ext uri="{BB962C8B-B14F-4D97-AF65-F5344CB8AC3E}">
        <p14:creationId xmlns:p14="http://schemas.microsoft.com/office/powerpoint/2010/main" val="803093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01</a:t>
            </a:r>
            <a:endParaRPr lang="zh-CN" altLang="en-US" dirty="0"/>
          </a:p>
        </p:txBody>
      </p:sp>
      <p:sp>
        <p:nvSpPr>
          <p:cNvPr id="3" name="文本框 2"/>
          <p:cNvSpPr txBox="1"/>
          <p:nvPr/>
        </p:nvSpPr>
        <p:spPr>
          <a:xfrm>
            <a:off x="324197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02</a:t>
            </a:r>
            <a:endParaRPr lang="zh-CN" altLang="en-US" sz="8800" dirty="0">
              <a:solidFill>
                <a:schemeClr val="accent1">
                  <a:lumMod val="50000"/>
                  <a:alpha val="30000"/>
                </a:schemeClr>
              </a:solidFill>
            </a:endParaRPr>
          </a:p>
        </p:txBody>
      </p:sp>
      <p:sp>
        <p:nvSpPr>
          <p:cNvPr id="4" name="文本框 3"/>
          <p:cNvSpPr txBox="1"/>
          <p:nvPr/>
        </p:nvSpPr>
        <p:spPr>
          <a:xfrm>
            <a:off x="537849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03</a:t>
            </a:r>
            <a:endParaRPr lang="zh-CN" altLang="en-US" sz="8800" dirty="0">
              <a:solidFill>
                <a:schemeClr val="accent1">
                  <a:lumMod val="50000"/>
                  <a:alpha val="30000"/>
                </a:schemeClr>
              </a:solidFill>
            </a:endParaRPr>
          </a:p>
        </p:txBody>
      </p:sp>
      <p:sp>
        <p:nvSpPr>
          <p:cNvPr id="5" name="文本框 4"/>
          <p:cNvSpPr txBox="1"/>
          <p:nvPr/>
        </p:nvSpPr>
        <p:spPr>
          <a:xfrm>
            <a:off x="751501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04</a:t>
            </a:r>
            <a:endParaRPr lang="zh-CN" altLang="en-US" sz="8800" dirty="0">
              <a:solidFill>
                <a:schemeClr val="accent1">
                  <a:lumMod val="50000"/>
                  <a:alpha val="30000"/>
                </a:schemeClr>
              </a:solidFill>
            </a:endParaRPr>
          </a:p>
        </p:txBody>
      </p:sp>
      <p:sp>
        <p:nvSpPr>
          <p:cNvPr id="6" name="文本框 5"/>
          <p:cNvSpPr txBox="1"/>
          <p:nvPr/>
        </p:nvSpPr>
        <p:spPr>
          <a:xfrm>
            <a:off x="9651537" y="1744135"/>
            <a:ext cx="1435008" cy="1446550"/>
          </a:xfrm>
          <a:prstGeom prst="rect">
            <a:avLst/>
          </a:prstGeom>
          <a:noFill/>
        </p:spPr>
        <p:txBody>
          <a:bodyPr wrap="none" rtlCol="0">
            <a:spAutoFit/>
          </a:bodyPr>
          <a:lstStyle>
            <a:defPPr>
              <a:defRPr lang="zh-CN"/>
            </a:defPPr>
            <a:lvl1pPr>
              <a:defRPr sz="8800">
                <a:solidFill>
                  <a:schemeClr val="accent1">
                    <a:lumMod val="50000"/>
                  </a:schemeClr>
                </a:solidFill>
              </a:defRPr>
            </a:lvl1pPr>
          </a:lstStyle>
          <a:p>
            <a:r>
              <a:rPr lang="en-US" altLang="zh-CN" dirty="0"/>
              <a:t>05</a:t>
            </a:r>
            <a:endParaRPr lang="zh-CN" altLang="en-US" dirty="0"/>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6" name="矩形 35"/>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第二章  进程管理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第一节 进程与线程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DED58D43-1BF7-463F-A53D-97AF8496D34D}"/>
              </a:ext>
            </a:extLst>
          </p:cNvPr>
          <p:cNvSpPr txBox="1"/>
          <p:nvPr/>
        </p:nvSpPr>
        <p:spPr>
          <a:xfrm>
            <a:off x="997364" y="5093216"/>
            <a:ext cx="1723549"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进程的</a:t>
            </a:r>
            <a:endParaRPr lang="en-US" altLang="zh-CN" dirty="0"/>
          </a:p>
          <a:p>
            <a:r>
              <a:rPr lang="zh-CN" altLang="en-US" dirty="0"/>
              <a:t>概念和特征</a:t>
            </a:r>
          </a:p>
        </p:txBody>
      </p:sp>
      <p:sp>
        <p:nvSpPr>
          <p:cNvPr id="42" name="文本框 41">
            <a:extLst>
              <a:ext uri="{FF2B5EF4-FFF2-40B4-BE49-F238E27FC236}">
                <a16:creationId xmlns:a16="http://schemas.microsoft.com/office/drawing/2014/main" id="{3DC47B18-4FDB-4062-8D32-818FE6377A12}"/>
              </a:ext>
            </a:extLst>
          </p:cNvPr>
          <p:cNvSpPr txBox="1"/>
          <p:nvPr/>
        </p:nvSpPr>
        <p:spPr>
          <a:xfrm>
            <a:off x="3123048" y="5093218"/>
            <a:ext cx="1723549"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进程的</a:t>
            </a:r>
            <a:endParaRPr lang="en-US" altLang="zh-CN" dirty="0"/>
          </a:p>
          <a:p>
            <a:r>
              <a:rPr lang="zh-CN" altLang="en-US" dirty="0"/>
              <a:t>状态与转换</a:t>
            </a:r>
          </a:p>
        </p:txBody>
      </p:sp>
      <p:sp>
        <p:nvSpPr>
          <p:cNvPr id="43" name="文本框 42">
            <a:extLst>
              <a:ext uri="{FF2B5EF4-FFF2-40B4-BE49-F238E27FC236}">
                <a16:creationId xmlns:a16="http://schemas.microsoft.com/office/drawing/2014/main" id="{C23E0CCC-ABDE-4C8F-94C8-47EF5EA2EAB5}"/>
              </a:ext>
            </a:extLst>
          </p:cNvPr>
          <p:cNvSpPr txBox="1"/>
          <p:nvPr/>
        </p:nvSpPr>
        <p:spPr>
          <a:xfrm>
            <a:off x="5285061" y="5277881"/>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进程控制</a:t>
            </a:r>
          </a:p>
        </p:txBody>
      </p:sp>
      <p:sp>
        <p:nvSpPr>
          <p:cNvPr id="44" name="文本框 43">
            <a:extLst>
              <a:ext uri="{FF2B5EF4-FFF2-40B4-BE49-F238E27FC236}">
                <a16:creationId xmlns:a16="http://schemas.microsoft.com/office/drawing/2014/main" id="{C2F864EA-7788-47DC-AB07-4689E82F1728}"/>
              </a:ext>
            </a:extLst>
          </p:cNvPr>
          <p:cNvSpPr txBox="1"/>
          <p:nvPr/>
        </p:nvSpPr>
        <p:spPr>
          <a:xfrm>
            <a:off x="7361163" y="5242184"/>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进程通信</a:t>
            </a:r>
          </a:p>
        </p:txBody>
      </p:sp>
      <p:sp>
        <p:nvSpPr>
          <p:cNvPr id="45" name="文本框 44">
            <a:extLst>
              <a:ext uri="{FF2B5EF4-FFF2-40B4-BE49-F238E27FC236}">
                <a16:creationId xmlns:a16="http://schemas.microsoft.com/office/drawing/2014/main" id="{E1268121-0EA5-4F95-B0F4-A1381241303E}"/>
              </a:ext>
            </a:extLst>
          </p:cNvPr>
          <p:cNvSpPr txBox="1"/>
          <p:nvPr/>
        </p:nvSpPr>
        <p:spPr>
          <a:xfrm>
            <a:off x="9500099" y="5093218"/>
            <a:ext cx="1723549" cy="830997"/>
          </a:xfrm>
          <a:prstGeom prst="rect">
            <a:avLst/>
          </a:prstGeom>
          <a:noFill/>
        </p:spPr>
        <p:txBody>
          <a:bodyPr wrap="none" rtlCol="0">
            <a:spAutoFit/>
          </a:bodyPr>
          <a:lstStyle>
            <a:defPPr>
              <a:defRPr lang="zh-CN"/>
            </a:defPPr>
            <a:lvl1pPr>
              <a:defRPr sz="2400" b="1">
                <a:solidFill>
                  <a:schemeClr val="accent1">
                    <a:lumMod val="50000"/>
                  </a:schemeClr>
                </a:solidFill>
              </a:defRPr>
            </a:lvl1pPr>
          </a:lstStyle>
          <a:p>
            <a:r>
              <a:rPr lang="zh-CN" altLang="en-US" dirty="0"/>
              <a:t>线程概念</a:t>
            </a:r>
            <a:endParaRPr lang="en-US" altLang="zh-CN" dirty="0"/>
          </a:p>
          <a:p>
            <a:r>
              <a:rPr lang="zh-CN" altLang="en-US" dirty="0"/>
              <a:t>多线程模型</a:t>
            </a:r>
          </a:p>
        </p:txBody>
      </p:sp>
    </p:spTree>
    <p:extLst>
      <p:ext uri="{BB962C8B-B14F-4D97-AF65-F5344CB8AC3E}">
        <p14:creationId xmlns:p14="http://schemas.microsoft.com/office/powerpoint/2010/main" val="21520389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开始之前</a:t>
            </a:r>
            <a:endParaRPr lang="en-US" altLang="zh-CN" b="1" dirty="0">
              <a:solidFill>
                <a:schemeClr val="bg1"/>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C91CF296-9D74-4112-A9F0-AEDE7402D964}"/>
              </a:ext>
            </a:extLst>
          </p:cNvPr>
          <p:cNvGrpSpPr/>
          <p:nvPr/>
        </p:nvGrpSpPr>
        <p:grpSpPr>
          <a:xfrm>
            <a:off x="-86627" y="1747408"/>
            <a:ext cx="12278627" cy="3363184"/>
            <a:chOff x="-86627" y="989306"/>
            <a:chExt cx="12278627" cy="3363184"/>
          </a:xfrm>
        </p:grpSpPr>
        <p:cxnSp>
          <p:nvCxnSpPr>
            <p:cNvPr id="29" name="直接连接符 28">
              <a:extLst>
                <a:ext uri="{FF2B5EF4-FFF2-40B4-BE49-F238E27FC236}">
                  <a16:creationId xmlns:a16="http://schemas.microsoft.com/office/drawing/2014/main" id="{520DBB07-8C97-4E23-9B95-A26F183A208C}"/>
                </a:ext>
              </a:extLst>
            </p:cNvPr>
            <p:cNvCxnSpPr/>
            <p:nvPr/>
          </p:nvCxnSpPr>
          <p:spPr>
            <a:xfrm>
              <a:off x="-86627" y="2076958"/>
              <a:ext cx="12278627"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0" name="任意多边形 19">
              <a:extLst>
                <a:ext uri="{FF2B5EF4-FFF2-40B4-BE49-F238E27FC236}">
                  <a16:creationId xmlns:a16="http://schemas.microsoft.com/office/drawing/2014/main" id="{614CAE03-1C56-469B-AB47-7185BC901195}"/>
                </a:ext>
              </a:extLst>
            </p:cNvPr>
            <p:cNvSpPr/>
            <p:nvPr/>
          </p:nvSpPr>
          <p:spPr>
            <a:xfrm>
              <a:off x="983612" y="2076959"/>
              <a:ext cx="2175308" cy="1087655"/>
            </a:xfrm>
            <a:custGeom>
              <a:avLst/>
              <a:gdLst>
                <a:gd name="connsiteX0" fmla="*/ 0 w 2175308"/>
                <a:gd name="connsiteY0" fmla="*/ 0 h 1087655"/>
                <a:gd name="connsiteX1" fmla="*/ 2175308 w 2175308"/>
                <a:gd name="connsiteY1" fmla="*/ 0 h 1087655"/>
                <a:gd name="connsiteX2" fmla="*/ 1087654 w 2175308"/>
                <a:gd name="connsiteY2" fmla="*/ 1087655 h 1087655"/>
                <a:gd name="connsiteX3" fmla="*/ 0 w 2175308"/>
                <a:gd name="connsiteY3" fmla="*/ 0 h 1087655"/>
              </a:gdLst>
              <a:ahLst/>
              <a:cxnLst>
                <a:cxn ang="0">
                  <a:pos x="connsiteX0" y="connsiteY0"/>
                </a:cxn>
                <a:cxn ang="0">
                  <a:pos x="connsiteX1" y="connsiteY1"/>
                </a:cxn>
                <a:cxn ang="0">
                  <a:pos x="connsiteX2" y="connsiteY2"/>
                </a:cxn>
                <a:cxn ang="0">
                  <a:pos x="connsiteX3" y="connsiteY3"/>
                </a:cxn>
              </a:cxnLst>
              <a:rect l="l" t="t" r="r" b="b"/>
              <a:pathLst>
                <a:path w="2175308" h="1087655">
                  <a:moveTo>
                    <a:pt x="0" y="0"/>
                  </a:moveTo>
                  <a:lnTo>
                    <a:pt x="2175308" y="0"/>
                  </a:lnTo>
                  <a:cubicBezTo>
                    <a:pt x="2175308" y="600695"/>
                    <a:pt x="1688349" y="1087655"/>
                    <a:pt x="1087654" y="1087655"/>
                  </a:cubicBezTo>
                  <a:cubicBezTo>
                    <a:pt x="486959" y="1087655"/>
                    <a:pt x="0" y="600695"/>
                    <a:pt x="0" y="0"/>
                  </a:cubicBezTo>
                  <a:close/>
                </a:path>
              </a:pathLst>
            </a:cu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任意多边形 20">
              <a:extLst>
                <a:ext uri="{FF2B5EF4-FFF2-40B4-BE49-F238E27FC236}">
                  <a16:creationId xmlns:a16="http://schemas.microsoft.com/office/drawing/2014/main" id="{FB8963DE-0528-46B3-B098-74C3CE6F612E}"/>
                </a:ext>
              </a:extLst>
            </p:cNvPr>
            <p:cNvSpPr/>
            <p:nvPr/>
          </p:nvSpPr>
          <p:spPr>
            <a:xfrm flipH="1" flipV="1">
              <a:off x="5000093" y="989306"/>
              <a:ext cx="2175308" cy="1087655"/>
            </a:xfrm>
            <a:custGeom>
              <a:avLst/>
              <a:gdLst>
                <a:gd name="connsiteX0" fmla="*/ 0 w 2175308"/>
                <a:gd name="connsiteY0" fmla="*/ 0 h 1087655"/>
                <a:gd name="connsiteX1" fmla="*/ 2175308 w 2175308"/>
                <a:gd name="connsiteY1" fmla="*/ 0 h 1087655"/>
                <a:gd name="connsiteX2" fmla="*/ 1087654 w 2175308"/>
                <a:gd name="connsiteY2" fmla="*/ 1087655 h 1087655"/>
                <a:gd name="connsiteX3" fmla="*/ 0 w 2175308"/>
                <a:gd name="connsiteY3" fmla="*/ 0 h 1087655"/>
              </a:gdLst>
              <a:ahLst/>
              <a:cxnLst>
                <a:cxn ang="0">
                  <a:pos x="connsiteX0" y="connsiteY0"/>
                </a:cxn>
                <a:cxn ang="0">
                  <a:pos x="connsiteX1" y="connsiteY1"/>
                </a:cxn>
                <a:cxn ang="0">
                  <a:pos x="connsiteX2" y="connsiteY2"/>
                </a:cxn>
                <a:cxn ang="0">
                  <a:pos x="connsiteX3" y="connsiteY3"/>
                </a:cxn>
              </a:cxnLst>
              <a:rect l="l" t="t" r="r" b="b"/>
              <a:pathLst>
                <a:path w="2175308" h="1087655">
                  <a:moveTo>
                    <a:pt x="0" y="0"/>
                  </a:moveTo>
                  <a:lnTo>
                    <a:pt x="2175308" y="0"/>
                  </a:lnTo>
                  <a:cubicBezTo>
                    <a:pt x="2175308" y="600695"/>
                    <a:pt x="1688349" y="1087655"/>
                    <a:pt x="1087654" y="1087655"/>
                  </a:cubicBezTo>
                  <a:cubicBezTo>
                    <a:pt x="486959" y="1087655"/>
                    <a:pt x="0" y="600695"/>
                    <a:pt x="0" y="0"/>
                  </a:cubicBezTo>
                  <a:close/>
                </a:path>
              </a:pathLst>
            </a:cu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任意多边形 21">
              <a:extLst>
                <a:ext uri="{FF2B5EF4-FFF2-40B4-BE49-F238E27FC236}">
                  <a16:creationId xmlns:a16="http://schemas.microsoft.com/office/drawing/2014/main" id="{935BC533-E9EC-41D8-980B-223164068727}"/>
                </a:ext>
              </a:extLst>
            </p:cNvPr>
            <p:cNvSpPr/>
            <p:nvPr/>
          </p:nvSpPr>
          <p:spPr>
            <a:xfrm>
              <a:off x="9016575" y="2076959"/>
              <a:ext cx="2175308" cy="1087655"/>
            </a:xfrm>
            <a:custGeom>
              <a:avLst/>
              <a:gdLst>
                <a:gd name="connsiteX0" fmla="*/ 0 w 2175308"/>
                <a:gd name="connsiteY0" fmla="*/ 0 h 1087655"/>
                <a:gd name="connsiteX1" fmla="*/ 2175308 w 2175308"/>
                <a:gd name="connsiteY1" fmla="*/ 0 h 1087655"/>
                <a:gd name="connsiteX2" fmla="*/ 1087654 w 2175308"/>
                <a:gd name="connsiteY2" fmla="*/ 1087655 h 1087655"/>
                <a:gd name="connsiteX3" fmla="*/ 0 w 2175308"/>
                <a:gd name="connsiteY3" fmla="*/ 0 h 1087655"/>
              </a:gdLst>
              <a:ahLst/>
              <a:cxnLst>
                <a:cxn ang="0">
                  <a:pos x="connsiteX0" y="connsiteY0"/>
                </a:cxn>
                <a:cxn ang="0">
                  <a:pos x="connsiteX1" y="connsiteY1"/>
                </a:cxn>
                <a:cxn ang="0">
                  <a:pos x="connsiteX2" y="connsiteY2"/>
                </a:cxn>
                <a:cxn ang="0">
                  <a:pos x="connsiteX3" y="connsiteY3"/>
                </a:cxn>
              </a:cxnLst>
              <a:rect l="l" t="t" r="r" b="b"/>
              <a:pathLst>
                <a:path w="2175308" h="1087655">
                  <a:moveTo>
                    <a:pt x="0" y="0"/>
                  </a:moveTo>
                  <a:lnTo>
                    <a:pt x="2175308" y="0"/>
                  </a:lnTo>
                  <a:cubicBezTo>
                    <a:pt x="2175308" y="600695"/>
                    <a:pt x="1688349" y="1087655"/>
                    <a:pt x="1087654" y="1087655"/>
                  </a:cubicBezTo>
                  <a:cubicBezTo>
                    <a:pt x="486959" y="1087655"/>
                    <a:pt x="0" y="600695"/>
                    <a:pt x="0" y="0"/>
                  </a:cubicBezTo>
                  <a:close/>
                </a:path>
              </a:pathLst>
            </a:cu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a:extLst>
                <a:ext uri="{FF2B5EF4-FFF2-40B4-BE49-F238E27FC236}">
                  <a16:creationId xmlns:a16="http://schemas.microsoft.com/office/drawing/2014/main" id="{41C12F89-A167-4082-9419-70818FF72BDB}"/>
                </a:ext>
              </a:extLst>
            </p:cNvPr>
            <p:cNvSpPr/>
            <p:nvPr/>
          </p:nvSpPr>
          <p:spPr>
            <a:xfrm>
              <a:off x="1068792" y="1061494"/>
              <a:ext cx="2030928" cy="203092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椭圆 33">
              <a:extLst>
                <a:ext uri="{FF2B5EF4-FFF2-40B4-BE49-F238E27FC236}">
                  <a16:creationId xmlns:a16="http://schemas.microsoft.com/office/drawing/2014/main" id="{62292D8C-E62B-46E8-8E28-A0E0B31C4F63}"/>
                </a:ext>
              </a:extLst>
            </p:cNvPr>
            <p:cNvSpPr/>
            <p:nvPr/>
          </p:nvSpPr>
          <p:spPr>
            <a:xfrm>
              <a:off x="5081808" y="1069239"/>
              <a:ext cx="2030928" cy="203092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a:extLst>
                <a:ext uri="{FF2B5EF4-FFF2-40B4-BE49-F238E27FC236}">
                  <a16:creationId xmlns:a16="http://schemas.microsoft.com/office/drawing/2014/main" id="{31F328CD-3C59-4F6B-9043-E3DCC0641DBD}"/>
                </a:ext>
              </a:extLst>
            </p:cNvPr>
            <p:cNvSpPr/>
            <p:nvPr/>
          </p:nvSpPr>
          <p:spPr>
            <a:xfrm>
              <a:off x="9099916" y="1061494"/>
              <a:ext cx="2030928" cy="203092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Freeform 9">
              <a:extLst>
                <a:ext uri="{FF2B5EF4-FFF2-40B4-BE49-F238E27FC236}">
                  <a16:creationId xmlns:a16="http://schemas.microsoft.com/office/drawing/2014/main" id="{D51CCBE8-524F-44EA-A918-8AE41BCC2050}"/>
                </a:ext>
              </a:extLst>
            </p:cNvPr>
            <p:cNvSpPr>
              <a:spLocks noEditPoints="1"/>
            </p:cNvSpPr>
            <p:nvPr/>
          </p:nvSpPr>
          <p:spPr bwMode="auto">
            <a:xfrm>
              <a:off x="1498051" y="1629037"/>
              <a:ext cx="1170744" cy="914549"/>
            </a:xfrm>
            <a:custGeom>
              <a:avLst/>
              <a:gdLst>
                <a:gd name="T0" fmla="*/ 122 w 300"/>
                <a:gd name="T1" fmla="*/ 0 h 247"/>
                <a:gd name="T2" fmla="*/ 208 w 300"/>
                <a:gd name="T3" fmla="*/ 36 h 247"/>
                <a:gd name="T4" fmla="*/ 244 w 300"/>
                <a:gd name="T5" fmla="*/ 122 h 247"/>
                <a:gd name="T6" fmla="*/ 208 w 300"/>
                <a:gd name="T7" fmla="*/ 208 h 247"/>
                <a:gd name="T8" fmla="*/ 122 w 300"/>
                <a:gd name="T9" fmla="*/ 244 h 247"/>
                <a:gd name="T10" fmla="*/ 35 w 300"/>
                <a:gd name="T11" fmla="*/ 208 h 247"/>
                <a:gd name="T12" fmla="*/ 0 w 300"/>
                <a:gd name="T13" fmla="*/ 122 h 247"/>
                <a:gd name="T14" fmla="*/ 35 w 300"/>
                <a:gd name="T15" fmla="*/ 36 h 247"/>
                <a:gd name="T16" fmla="*/ 122 w 300"/>
                <a:gd name="T17" fmla="*/ 0 h 247"/>
                <a:gd name="T18" fmla="*/ 175 w 300"/>
                <a:gd name="T19" fmla="*/ 245 h 247"/>
                <a:gd name="T20" fmla="*/ 300 w 300"/>
                <a:gd name="T21" fmla="*/ 158 h 247"/>
                <a:gd name="T22" fmla="*/ 298 w 300"/>
                <a:gd name="T23" fmla="*/ 126 h 247"/>
                <a:gd name="T24" fmla="*/ 175 w 300"/>
                <a:gd name="T25" fmla="*/ 245 h 247"/>
                <a:gd name="T26" fmla="*/ 130 w 300"/>
                <a:gd name="T27" fmla="*/ 80 h 247"/>
                <a:gd name="T28" fmla="*/ 151 w 300"/>
                <a:gd name="T29" fmla="*/ 91 h 247"/>
                <a:gd name="T30" fmla="*/ 181 w 300"/>
                <a:gd name="T31" fmla="*/ 71 h 247"/>
                <a:gd name="T32" fmla="*/ 177 w 300"/>
                <a:gd name="T33" fmla="*/ 66 h 247"/>
                <a:gd name="T34" fmla="*/ 130 w 300"/>
                <a:gd name="T35" fmla="*/ 44 h 247"/>
                <a:gd name="T36" fmla="*/ 130 w 300"/>
                <a:gd name="T37" fmla="*/ 80 h 247"/>
                <a:gd name="T38" fmla="*/ 162 w 300"/>
                <a:gd name="T39" fmla="*/ 108 h 247"/>
                <a:gd name="T40" fmla="*/ 164 w 300"/>
                <a:gd name="T41" fmla="*/ 122 h 247"/>
                <a:gd name="T42" fmla="*/ 161 w 300"/>
                <a:gd name="T43" fmla="*/ 138 h 247"/>
                <a:gd name="T44" fmla="*/ 192 w 300"/>
                <a:gd name="T45" fmla="*/ 157 h 247"/>
                <a:gd name="T46" fmla="*/ 200 w 300"/>
                <a:gd name="T47" fmla="*/ 122 h 247"/>
                <a:gd name="T48" fmla="*/ 192 w 300"/>
                <a:gd name="T49" fmla="*/ 87 h 247"/>
                <a:gd name="T50" fmla="*/ 162 w 300"/>
                <a:gd name="T51" fmla="*/ 108 h 247"/>
                <a:gd name="T52" fmla="*/ 149 w 300"/>
                <a:gd name="T53" fmla="*/ 154 h 247"/>
                <a:gd name="T54" fmla="*/ 130 w 300"/>
                <a:gd name="T55" fmla="*/ 164 h 247"/>
                <a:gd name="T56" fmla="*/ 130 w 300"/>
                <a:gd name="T57" fmla="*/ 200 h 247"/>
                <a:gd name="T58" fmla="*/ 177 w 300"/>
                <a:gd name="T59" fmla="*/ 178 h 247"/>
                <a:gd name="T60" fmla="*/ 181 w 300"/>
                <a:gd name="T61" fmla="*/ 174 h 247"/>
                <a:gd name="T62" fmla="*/ 149 w 300"/>
                <a:gd name="T63" fmla="*/ 154 h 247"/>
                <a:gd name="T64" fmla="*/ 110 w 300"/>
                <a:gd name="T65" fmla="*/ 163 h 247"/>
                <a:gd name="T66" fmla="*/ 94 w 300"/>
                <a:gd name="T67" fmla="*/ 155 h 247"/>
                <a:gd name="T68" fmla="*/ 64 w 300"/>
                <a:gd name="T69" fmla="*/ 176 h 247"/>
                <a:gd name="T70" fmla="*/ 66 w 300"/>
                <a:gd name="T71" fmla="*/ 178 h 247"/>
                <a:gd name="T72" fmla="*/ 110 w 300"/>
                <a:gd name="T73" fmla="*/ 200 h 247"/>
                <a:gd name="T74" fmla="*/ 110 w 300"/>
                <a:gd name="T75" fmla="*/ 163 h 247"/>
                <a:gd name="T76" fmla="*/ 82 w 300"/>
                <a:gd name="T77" fmla="*/ 139 h 247"/>
                <a:gd name="T78" fmla="*/ 79 w 300"/>
                <a:gd name="T79" fmla="*/ 122 h 247"/>
                <a:gd name="T80" fmla="*/ 80 w 300"/>
                <a:gd name="T81" fmla="*/ 111 h 247"/>
                <a:gd name="T82" fmla="*/ 49 w 300"/>
                <a:gd name="T83" fmla="*/ 92 h 247"/>
                <a:gd name="T84" fmla="*/ 43 w 300"/>
                <a:gd name="T85" fmla="*/ 122 h 247"/>
                <a:gd name="T86" fmla="*/ 52 w 300"/>
                <a:gd name="T87" fmla="*/ 159 h 247"/>
                <a:gd name="T88" fmla="*/ 82 w 300"/>
                <a:gd name="T89" fmla="*/ 139 h 247"/>
                <a:gd name="T90" fmla="*/ 90 w 300"/>
                <a:gd name="T91" fmla="*/ 94 h 247"/>
                <a:gd name="T92" fmla="*/ 91 w 300"/>
                <a:gd name="T93" fmla="*/ 92 h 247"/>
                <a:gd name="T94" fmla="*/ 110 w 300"/>
                <a:gd name="T95" fmla="*/ 81 h 247"/>
                <a:gd name="T96" fmla="*/ 110 w 300"/>
                <a:gd name="T97" fmla="*/ 44 h 247"/>
                <a:gd name="T98" fmla="*/ 66 w 300"/>
                <a:gd name="T99" fmla="*/ 66 h 247"/>
                <a:gd name="T100" fmla="*/ 59 w 300"/>
                <a:gd name="T101" fmla="*/ 74 h 247"/>
                <a:gd name="T102" fmla="*/ 90 w 300"/>
                <a:gd name="T103" fmla="*/ 9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47">
                  <a:moveTo>
                    <a:pt x="122" y="0"/>
                  </a:moveTo>
                  <a:cubicBezTo>
                    <a:pt x="155" y="0"/>
                    <a:pt x="186" y="14"/>
                    <a:pt x="208" y="36"/>
                  </a:cubicBezTo>
                  <a:cubicBezTo>
                    <a:pt x="230" y="58"/>
                    <a:pt x="244" y="88"/>
                    <a:pt x="244" y="122"/>
                  </a:cubicBezTo>
                  <a:cubicBezTo>
                    <a:pt x="244" y="156"/>
                    <a:pt x="230" y="186"/>
                    <a:pt x="208" y="208"/>
                  </a:cubicBezTo>
                  <a:cubicBezTo>
                    <a:pt x="186" y="230"/>
                    <a:pt x="155" y="244"/>
                    <a:pt x="122" y="244"/>
                  </a:cubicBezTo>
                  <a:cubicBezTo>
                    <a:pt x="88" y="244"/>
                    <a:pt x="57" y="230"/>
                    <a:pt x="35" y="208"/>
                  </a:cubicBezTo>
                  <a:cubicBezTo>
                    <a:pt x="13" y="186"/>
                    <a:pt x="0" y="156"/>
                    <a:pt x="0" y="122"/>
                  </a:cubicBezTo>
                  <a:cubicBezTo>
                    <a:pt x="0" y="88"/>
                    <a:pt x="13" y="58"/>
                    <a:pt x="35" y="36"/>
                  </a:cubicBezTo>
                  <a:cubicBezTo>
                    <a:pt x="57" y="14"/>
                    <a:pt x="88" y="0"/>
                    <a:pt x="122" y="0"/>
                  </a:cubicBezTo>
                  <a:close/>
                  <a:moveTo>
                    <a:pt x="175" y="245"/>
                  </a:moveTo>
                  <a:cubicBezTo>
                    <a:pt x="292" y="247"/>
                    <a:pt x="257" y="150"/>
                    <a:pt x="300" y="158"/>
                  </a:cubicBezTo>
                  <a:cubicBezTo>
                    <a:pt x="298" y="126"/>
                    <a:pt x="298" y="126"/>
                    <a:pt x="298" y="126"/>
                  </a:cubicBezTo>
                  <a:cubicBezTo>
                    <a:pt x="230" y="122"/>
                    <a:pt x="286" y="229"/>
                    <a:pt x="175" y="245"/>
                  </a:cubicBezTo>
                  <a:close/>
                  <a:moveTo>
                    <a:pt x="130" y="80"/>
                  </a:moveTo>
                  <a:cubicBezTo>
                    <a:pt x="139" y="82"/>
                    <a:pt x="146" y="86"/>
                    <a:pt x="151" y="91"/>
                  </a:cubicBezTo>
                  <a:cubicBezTo>
                    <a:pt x="181" y="71"/>
                    <a:pt x="181" y="71"/>
                    <a:pt x="181" y="71"/>
                  </a:cubicBezTo>
                  <a:cubicBezTo>
                    <a:pt x="180" y="69"/>
                    <a:pt x="179" y="68"/>
                    <a:pt x="177" y="66"/>
                  </a:cubicBezTo>
                  <a:cubicBezTo>
                    <a:pt x="165" y="54"/>
                    <a:pt x="149" y="46"/>
                    <a:pt x="130" y="44"/>
                  </a:cubicBezTo>
                  <a:cubicBezTo>
                    <a:pt x="130" y="80"/>
                    <a:pt x="130" y="80"/>
                    <a:pt x="130" y="80"/>
                  </a:cubicBezTo>
                  <a:close/>
                  <a:moveTo>
                    <a:pt x="162" y="108"/>
                  </a:moveTo>
                  <a:cubicBezTo>
                    <a:pt x="164" y="112"/>
                    <a:pt x="164" y="117"/>
                    <a:pt x="164" y="122"/>
                  </a:cubicBezTo>
                  <a:cubicBezTo>
                    <a:pt x="164" y="128"/>
                    <a:pt x="163" y="133"/>
                    <a:pt x="161" y="138"/>
                  </a:cubicBezTo>
                  <a:cubicBezTo>
                    <a:pt x="192" y="157"/>
                    <a:pt x="192" y="157"/>
                    <a:pt x="192" y="157"/>
                  </a:cubicBezTo>
                  <a:cubicBezTo>
                    <a:pt x="197" y="147"/>
                    <a:pt x="200" y="135"/>
                    <a:pt x="200" y="122"/>
                  </a:cubicBezTo>
                  <a:cubicBezTo>
                    <a:pt x="200" y="110"/>
                    <a:pt x="197" y="98"/>
                    <a:pt x="192" y="87"/>
                  </a:cubicBezTo>
                  <a:cubicBezTo>
                    <a:pt x="162" y="108"/>
                    <a:pt x="162" y="108"/>
                    <a:pt x="162" y="108"/>
                  </a:cubicBezTo>
                  <a:close/>
                  <a:moveTo>
                    <a:pt x="149" y="154"/>
                  </a:moveTo>
                  <a:cubicBezTo>
                    <a:pt x="144" y="159"/>
                    <a:pt x="138" y="162"/>
                    <a:pt x="130" y="164"/>
                  </a:cubicBezTo>
                  <a:cubicBezTo>
                    <a:pt x="130" y="200"/>
                    <a:pt x="130" y="200"/>
                    <a:pt x="130" y="200"/>
                  </a:cubicBezTo>
                  <a:cubicBezTo>
                    <a:pt x="149" y="198"/>
                    <a:pt x="165" y="190"/>
                    <a:pt x="177" y="178"/>
                  </a:cubicBezTo>
                  <a:cubicBezTo>
                    <a:pt x="178" y="176"/>
                    <a:pt x="180" y="175"/>
                    <a:pt x="181" y="174"/>
                  </a:cubicBezTo>
                  <a:cubicBezTo>
                    <a:pt x="149" y="154"/>
                    <a:pt x="149" y="154"/>
                    <a:pt x="149" y="154"/>
                  </a:cubicBezTo>
                  <a:close/>
                  <a:moveTo>
                    <a:pt x="110" y="163"/>
                  </a:moveTo>
                  <a:cubicBezTo>
                    <a:pt x="104" y="162"/>
                    <a:pt x="99" y="159"/>
                    <a:pt x="94" y="155"/>
                  </a:cubicBezTo>
                  <a:cubicBezTo>
                    <a:pt x="64" y="176"/>
                    <a:pt x="64" y="176"/>
                    <a:pt x="64" y="176"/>
                  </a:cubicBezTo>
                  <a:cubicBezTo>
                    <a:pt x="65" y="176"/>
                    <a:pt x="65" y="177"/>
                    <a:pt x="66" y="178"/>
                  </a:cubicBezTo>
                  <a:cubicBezTo>
                    <a:pt x="78" y="189"/>
                    <a:pt x="93" y="197"/>
                    <a:pt x="110" y="200"/>
                  </a:cubicBezTo>
                  <a:cubicBezTo>
                    <a:pt x="110" y="163"/>
                    <a:pt x="110" y="163"/>
                    <a:pt x="110" y="163"/>
                  </a:cubicBezTo>
                  <a:close/>
                  <a:moveTo>
                    <a:pt x="82" y="139"/>
                  </a:moveTo>
                  <a:cubicBezTo>
                    <a:pt x="80" y="134"/>
                    <a:pt x="79" y="128"/>
                    <a:pt x="79" y="122"/>
                  </a:cubicBezTo>
                  <a:cubicBezTo>
                    <a:pt x="79" y="118"/>
                    <a:pt x="79" y="115"/>
                    <a:pt x="80" y="111"/>
                  </a:cubicBezTo>
                  <a:cubicBezTo>
                    <a:pt x="49" y="92"/>
                    <a:pt x="49" y="92"/>
                    <a:pt x="49" y="92"/>
                  </a:cubicBezTo>
                  <a:cubicBezTo>
                    <a:pt x="45" y="101"/>
                    <a:pt x="43" y="111"/>
                    <a:pt x="43" y="122"/>
                  </a:cubicBezTo>
                  <a:cubicBezTo>
                    <a:pt x="43" y="135"/>
                    <a:pt x="46" y="148"/>
                    <a:pt x="52" y="159"/>
                  </a:cubicBezTo>
                  <a:cubicBezTo>
                    <a:pt x="82" y="139"/>
                    <a:pt x="82" y="139"/>
                    <a:pt x="82" y="139"/>
                  </a:cubicBezTo>
                  <a:close/>
                  <a:moveTo>
                    <a:pt x="90" y="94"/>
                  </a:moveTo>
                  <a:cubicBezTo>
                    <a:pt x="90" y="93"/>
                    <a:pt x="91" y="92"/>
                    <a:pt x="91" y="92"/>
                  </a:cubicBezTo>
                  <a:cubicBezTo>
                    <a:pt x="97" y="86"/>
                    <a:pt x="103" y="83"/>
                    <a:pt x="110" y="81"/>
                  </a:cubicBezTo>
                  <a:cubicBezTo>
                    <a:pt x="110" y="44"/>
                    <a:pt x="110" y="44"/>
                    <a:pt x="110" y="44"/>
                  </a:cubicBezTo>
                  <a:cubicBezTo>
                    <a:pt x="93" y="46"/>
                    <a:pt x="78" y="55"/>
                    <a:pt x="66" y="66"/>
                  </a:cubicBezTo>
                  <a:cubicBezTo>
                    <a:pt x="63" y="69"/>
                    <a:pt x="61" y="72"/>
                    <a:pt x="59" y="74"/>
                  </a:cubicBezTo>
                  <a:lnTo>
                    <a:pt x="90" y="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8">
                <a:defRPr/>
              </a:pPr>
              <a:endParaRPr lang="zh-CN" altLang="en-US" kern="0">
                <a:solidFill>
                  <a:sysClr val="windowText" lastClr="000000"/>
                </a:solidFill>
              </a:endParaRPr>
            </a:p>
          </p:txBody>
        </p:sp>
        <p:sp>
          <p:nvSpPr>
            <p:cNvPr id="39" name="Freeform 21">
              <a:extLst>
                <a:ext uri="{FF2B5EF4-FFF2-40B4-BE49-F238E27FC236}">
                  <a16:creationId xmlns:a16="http://schemas.microsoft.com/office/drawing/2014/main" id="{0B6ABF95-D57D-4C0F-9C35-54D4D6429D0C}"/>
                </a:ext>
              </a:extLst>
            </p:cNvPr>
            <p:cNvSpPr>
              <a:spLocks noEditPoints="1"/>
            </p:cNvSpPr>
            <p:nvPr/>
          </p:nvSpPr>
          <p:spPr bwMode="auto">
            <a:xfrm>
              <a:off x="5597622" y="1533133"/>
              <a:ext cx="996756" cy="996756"/>
            </a:xfrm>
            <a:custGeom>
              <a:avLst/>
              <a:gdLst>
                <a:gd name="T0" fmla="*/ 25 w 99"/>
                <a:gd name="T1" fmla="*/ 58 h 109"/>
                <a:gd name="T2" fmla="*/ 15 w 99"/>
                <a:gd name="T3" fmla="*/ 61 h 109"/>
                <a:gd name="T4" fmla="*/ 51 w 99"/>
                <a:gd name="T5" fmla="*/ 55 h 109"/>
                <a:gd name="T6" fmla="*/ 63 w 99"/>
                <a:gd name="T7" fmla="*/ 46 h 109"/>
                <a:gd name="T8" fmla="*/ 56 w 99"/>
                <a:gd name="T9" fmla="*/ 59 h 109"/>
                <a:gd name="T10" fmla="*/ 51 w 99"/>
                <a:gd name="T11" fmla="*/ 67 h 109"/>
                <a:gd name="T12" fmla="*/ 46 w 99"/>
                <a:gd name="T13" fmla="*/ 57 h 109"/>
                <a:gd name="T14" fmla="*/ 38 w 99"/>
                <a:gd name="T15" fmla="*/ 37 h 109"/>
                <a:gd name="T16" fmla="*/ 51 w 99"/>
                <a:gd name="T17" fmla="*/ 55 h 109"/>
                <a:gd name="T18" fmla="*/ 42 w 99"/>
                <a:gd name="T19" fmla="*/ 33 h 109"/>
                <a:gd name="T20" fmla="*/ 42 w 99"/>
                <a:gd name="T21" fmla="*/ 0 h 109"/>
                <a:gd name="T22" fmla="*/ 15 w 99"/>
                <a:gd name="T23" fmla="*/ 25 h 109"/>
                <a:gd name="T24" fmla="*/ 15 w 99"/>
                <a:gd name="T25" fmla="*/ 94 h 109"/>
                <a:gd name="T26" fmla="*/ 84 w 99"/>
                <a:gd name="T27" fmla="*/ 94 h 109"/>
                <a:gd name="T28" fmla="*/ 97 w 99"/>
                <a:gd name="T29" fmla="*/ 73 h 109"/>
                <a:gd name="T30" fmla="*/ 85 w 99"/>
                <a:gd name="T31" fmla="*/ 71 h 109"/>
                <a:gd name="T32" fmla="*/ 49 w 99"/>
                <a:gd name="T33" fmla="*/ 97 h 109"/>
                <a:gd name="T34" fmla="*/ 12 w 99"/>
                <a:gd name="T35" fmla="*/ 60 h 109"/>
                <a:gd name="T36" fmla="*/ 42 w 99"/>
                <a:gd name="T37" fmla="*/ 22 h 109"/>
                <a:gd name="T38" fmla="*/ 85 w 99"/>
                <a:gd name="T39" fmla="*/ 47 h 109"/>
                <a:gd name="T40" fmla="*/ 95 w 99"/>
                <a:gd name="T41" fmla="*/ 41 h 109"/>
                <a:gd name="T42" fmla="*/ 98 w 99"/>
                <a:gd name="T43" fmla="*/ 53 h 109"/>
                <a:gd name="T44" fmla="*/ 87 w 99"/>
                <a:gd name="T45" fmla="*/ 56 h 109"/>
                <a:gd name="T46" fmla="*/ 87 w 99"/>
                <a:gd name="T47" fmla="*/ 67 h 109"/>
                <a:gd name="T48" fmla="*/ 87 w 99"/>
                <a:gd name="T49" fmla="*/ 59 h 109"/>
                <a:gd name="T50" fmla="*/ 99 w 99"/>
                <a:gd name="T51" fmla="*/ 57 h 109"/>
                <a:gd name="T52" fmla="*/ 99 w 99"/>
                <a:gd name="T53" fmla="*/ 60 h 109"/>
                <a:gd name="T54" fmla="*/ 97 w 99"/>
                <a:gd name="T55" fmla="*/ 71 h 109"/>
                <a:gd name="T56" fmla="*/ 87 w 99"/>
                <a:gd name="T57" fmla="*/ 67 h 109"/>
                <a:gd name="T58" fmla="*/ 80 w 99"/>
                <a:gd name="T59" fmla="*/ 37 h 109"/>
                <a:gd name="T60" fmla="*/ 88 w 99"/>
                <a:gd name="T61" fmla="*/ 28 h 109"/>
                <a:gd name="T62" fmla="*/ 94 w 99"/>
                <a:gd name="T63" fmla="*/ 38 h 109"/>
                <a:gd name="T64" fmla="*/ 84 w 99"/>
                <a:gd name="T65" fmla="*/ 44 h 109"/>
                <a:gd name="T66" fmla="*/ 77 w 99"/>
                <a:gd name="T67" fmla="*/ 34 h 109"/>
                <a:gd name="T68" fmla="*/ 71 w 99"/>
                <a:gd name="T69" fmla="*/ 28 h 109"/>
                <a:gd name="T70" fmla="*/ 76 w 99"/>
                <a:gd name="T71" fmla="*/ 18 h 109"/>
                <a:gd name="T72" fmla="*/ 84 w 99"/>
                <a:gd name="T73" fmla="*/ 25 h 109"/>
                <a:gd name="T74" fmla="*/ 86 w 99"/>
                <a:gd name="T75" fmla="*/ 27 h 109"/>
                <a:gd name="T76" fmla="*/ 50 w 99"/>
                <a:gd name="T77" fmla="*/ 93 h 109"/>
                <a:gd name="T78" fmla="*/ 53 w 99"/>
                <a:gd name="T79" fmla="*/ 83 h 109"/>
                <a:gd name="T80" fmla="*/ 50 w 99"/>
                <a:gd name="T81" fmla="*/ 93 h 109"/>
                <a:gd name="T82" fmla="*/ 67 w 99"/>
                <a:gd name="T83" fmla="*/ 76 h 109"/>
                <a:gd name="T84" fmla="*/ 77 w 99"/>
                <a:gd name="T85" fmla="*/ 81 h 109"/>
                <a:gd name="T86" fmla="*/ 25 w 99"/>
                <a:gd name="T87" fmla="*/ 83 h 109"/>
                <a:gd name="T88" fmla="*/ 34 w 99"/>
                <a:gd name="T89" fmla="*/ 78 h 109"/>
                <a:gd name="T90" fmla="*/ 25 w 99"/>
                <a:gd name="T91" fmla="*/ 83 h 109"/>
                <a:gd name="T92" fmla="*/ 33 w 99"/>
                <a:gd name="T93" fmla="*/ 40 h 109"/>
                <a:gd name="T94" fmla="*/ 23 w 99"/>
                <a:gd name="T95" fmla="*/ 36 h 109"/>
                <a:gd name="T96" fmla="*/ 75 w 99"/>
                <a:gd name="T97" fmla="*/ 34 h 109"/>
                <a:gd name="T98" fmla="*/ 66 w 99"/>
                <a:gd name="T99" fmla="*/ 39 h 109"/>
                <a:gd name="T100" fmla="*/ 75 w 99"/>
                <a:gd name="T101" fmla="*/ 34 h 109"/>
                <a:gd name="T102" fmla="*/ 75 w 99"/>
                <a:gd name="T103" fmla="*/ 59 h 109"/>
                <a:gd name="T104" fmla="*/ 85 w 99"/>
                <a:gd name="T10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09">
                  <a:moveTo>
                    <a:pt x="15" y="58"/>
                  </a:moveTo>
                  <a:cubicBezTo>
                    <a:pt x="25" y="58"/>
                    <a:pt x="25" y="58"/>
                    <a:pt x="25" y="58"/>
                  </a:cubicBezTo>
                  <a:cubicBezTo>
                    <a:pt x="25" y="61"/>
                    <a:pt x="25" y="61"/>
                    <a:pt x="25" y="61"/>
                  </a:cubicBezTo>
                  <a:cubicBezTo>
                    <a:pt x="15" y="61"/>
                    <a:pt x="15" y="61"/>
                    <a:pt x="15" y="61"/>
                  </a:cubicBezTo>
                  <a:cubicBezTo>
                    <a:pt x="15" y="58"/>
                    <a:pt x="15" y="58"/>
                    <a:pt x="15" y="58"/>
                  </a:cubicBezTo>
                  <a:close/>
                  <a:moveTo>
                    <a:pt x="51" y="55"/>
                  </a:moveTo>
                  <a:cubicBezTo>
                    <a:pt x="52" y="55"/>
                    <a:pt x="52" y="55"/>
                    <a:pt x="53" y="55"/>
                  </a:cubicBezTo>
                  <a:cubicBezTo>
                    <a:pt x="56" y="52"/>
                    <a:pt x="60" y="48"/>
                    <a:pt x="63" y="46"/>
                  </a:cubicBezTo>
                  <a:cubicBezTo>
                    <a:pt x="64" y="46"/>
                    <a:pt x="65" y="47"/>
                    <a:pt x="66" y="48"/>
                  </a:cubicBezTo>
                  <a:cubicBezTo>
                    <a:pt x="63" y="53"/>
                    <a:pt x="60" y="56"/>
                    <a:pt x="56" y="59"/>
                  </a:cubicBezTo>
                  <a:cubicBezTo>
                    <a:pt x="57" y="60"/>
                    <a:pt x="57" y="60"/>
                    <a:pt x="57" y="61"/>
                  </a:cubicBezTo>
                  <a:cubicBezTo>
                    <a:pt x="57" y="64"/>
                    <a:pt x="54" y="67"/>
                    <a:pt x="51" y="67"/>
                  </a:cubicBezTo>
                  <a:cubicBezTo>
                    <a:pt x="47" y="67"/>
                    <a:pt x="45" y="64"/>
                    <a:pt x="45" y="61"/>
                  </a:cubicBezTo>
                  <a:cubicBezTo>
                    <a:pt x="45" y="59"/>
                    <a:pt x="45" y="58"/>
                    <a:pt x="46" y="57"/>
                  </a:cubicBezTo>
                  <a:cubicBezTo>
                    <a:pt x="41" y="51"/>
                    <a:pt x="38" y="45"/>
                    <a:pt x="35" y="38"/>
                  </a:cubicBezTo>
                  <a:cubicBezTo>
                    <a:pt x="36" y="38"/>
                    <a:pt x="37" y="37"/>
                    <a:pt x="38" y="37"/>
                  </a:cubicBezTo>
                  <a:cubicBezTo>
                    <a:pt x="42" y="42"/>
                    <a:pt x="46" y="49"/>
                    <a:pt x="49" y="55"/>
                  </a:cubicBezTo>
                  <a:cubicBezTo>
                    <a:pt x="49" y="55"/>
                    <a:pt x="50" y="55"/>
                    <a:pt x="51" y="55"/>
                  </a:cubicBezTo>
                  <a:close/>
                  <a:moveTo>
                    <a:pt x="42" y="22"/>
                  </a:moveTo>
                  <a:cubicBezTo>
                    <a:pt x="42" y="33"/>
                    <a:pt x="42" y="33"/>
                    <a:pt x="42" y="33"/>
                  </a:cubicBezTo>
                  <a:cubicBezTo>
                    <a:pt x="70" y="17"/>
                    <a:pt x="70" y="17"/>
                    <a:pt x="70" y="17"/>
                  </a:cubicBezTo>
                  <a:cubicBezTo>
                    <a:pt x="42" y="0"/>
                    <a:pt x="42" y="0"/>
                    <a:pt x="42" y="0"/>
                  </a:cubicBezTo>
                  <a:cubicBezTo>
                    <a:pt x="42" y="11"/>
                    <a:pt x="42" y="11"/>
                    <a:pt x="42" y="11"/>
                  </a:cubicBezTo>
                  <a:cubicBezTo>
                    <a:pt x="32" y="12"/>
                    <a:pt x="22" y="17"/>
                    <a:pt x="15" y="25"/>
                  </a:cubicBezTo>
                  <a:cubicBezTo>
                    <a:pt x="5" y="34"/>
                    <a:pt x="0" y="46"/>
                    <a:pt x="0" y="60"/>
                  </a:cubicBezTo>
                  <a:cubicBezTo>
                    <a:pt x="0" y="73"/>
                    <a:pt x="5" y="85"/>
                    <a:pt x="15" y="94"/>
                  </a:cubicBezTo>
                  <a:cubicBezTo>
                    <a:pt x="24" y="104"/>
                    <a:pt x="36" y="109"/>
                    <a:pt x="49" y="109"/>
                  </a:cubicBezTo>
                  <a:cubicBezTo>
                    <a:pt x="63" y="109"/>
                    <a:pt x="75" y="104"/>
                    <a:pt x="84" y="94"/>
                  </a:cubicBezTo>
                  <a:cubicBezTo>
                    <a:pt x="90" y="89"/>
                    <a:pt x="94" y="82"/>
                    <a:pt x="96" y="75"/>
                  </a:cubicBezTo>
                  <a:cubicBezTo>
                    <a:pt x="97" y="73"/>
                    <a:pt x="97" y="73"/>
                    <a:pt x="97" y="73"/>
                  </a:cubicBezTo>
                  <a:cubicBezTo>
                    <a:pt x="86" y="70"/>
                    <a:pt x="86" y="70"/>
                    <a:pt x="86" y="70"/>
                  </a:cubicBezTo>
                  <a:cubicBezTo>
                    <a:pt x="85" y="71"/>
                    <a:pt x="85" y="71"/>
                    <a:pt x="85" y="71"/>
                  </a:cubicBezTo>
                  <a:cubicBezTo>
                    <a:pt x="84" y="77"/>
                    <a:pt x="80" y="82"/>
                    <a:pt x="76" y="86"/>
                  </a:cubicBezTo>
                  <a:cubicBezTo>
                    <a:pt x="69" y="93"/>
                    <a:pt x="60" y="97"/>
                    <a:pt x="49" y="97"/>
                  </a:cubicBezTo>
                  <a:cubicBezTo>
                    <a:pt x="39" y="97"/>
                    <a:pt x="30" y="93"/>
                    <a:pt x="23" y="86"/>
                  </a:cubicBezTo>
                  <a:cubicBezTo>
                    <a:pt x="16" y="79"/>
                    <a:pt x="12" y="70"/>
                    <a:pt x="12" y="60"/>
                  </a:cubicBezTo>
                  <a:cubicBezTo>
                    <a:pt x="12" y="50"/>
                    <a:pt x="16" y="40"/>
                    <a:pt x="23" y="33"/>
                  </a:cubicBezTo>
                  <a:cubicBezTo>
                    <a:pt x="28" y="28"/>
                    <a:pt x="35" y="24"/>
                    <a:pt x="42" y="22"/>
                  </a:cubicBezTo>
                  <a:close/>
                  <a:moveTo>
                    <a:pt x="87" y="54"/>
                  </a:moveTo>
                  <a:cubicBezTo>
                    <a:pt x="87" y="52"/>
                    <a:pt x="86" y="49"/>
                    <a:pt x="85" y="47"/>
                  </a:cubicBezTo>
                  <a:cubicBezTo>
                    <a:pt x="84" y="45"/>
                    <a:pt x="84" y="45"/>
                    <a:pt x="84" y="45"/>
                  </a:cubicBezTo>
                  <a:cubicBezTo>
                    <a:pt x="95" y="41"/>
                    <a:pt x="95" y="41"/>
                    <a:pt x="95" y="41"/>
                  </a:cubicBezTo>
                  <a:cubicBezTo>
                    <a:pt x="96" y="43"/>
                    <a:pt x="96" y="43"/>
                    <a:pt x="96" y="43"/>
                  </a:cubicBezTo>
                  <a:cubicBezTo>
                    <a:pt x="97" y="46"/>
                    <a:pt x="98" y="50"/>
                    <a:pt x="98" y="53"/>
                  </a:cubicBezTo>
                  <a:cubicBezTo>
                    <a:pt x="99" y="55"/>
                    <a:pt x="99" y="55"/>
                    <a:pt x="99" y="55"/>
                  </a:cubicBezTo>
                  <a:cubicBezTo>
                    <a:pt x="87" y="56"/>
                    <a:pt x="87" y="56"/>
                    <a:pt x="87" y="56"/>
                  </a:cubicBezTo>
                  <a:cubicBezTo>
                    <a:pt x="87" y="54"/>
                    <a:pt x="87" y="54"/>
                    <a:pt x="87" y="54"/>
                  </a:cubicBezTo>
                  <a:close/>
                  <a:moveTo>
                    <a:pt x="87" y="67"/>
                  </a:moveTo>
                  <a:cubicBezTo>
                    <a:pt x="87" y="64"/>
                    <a:pt x="87" y="62"/>
                    <a:pt x="87" y="60"/>
                  </a:cubicBezTo>
                  <a:cubicBezTo>
                    <a:pt x="87" y="59"/>
                    <a:pt x="87" y="59"/>
                    <a:pt x="87" y="59"/>
                  </a:cubicBezTo>
                  <a:cubicBezTo>
                    <a:pt x="87" y="57"/>
                    <a:pt x="87" y="57"/>
                    <a:pt x="87" y="57"/>
                  </a:cubicBezTo>
                  <a:cubicBezTo>
                    <a:pt x="99" y="57"/>
                    <a:pt x="99" y="57"/>
                    <a:pt x="99" y="57"/>
                  </a:cubicBezTo>
                  <a:cubicBezTo>
                    <a:pt x="99" y="59"/>
                    <a:pt x="99" y="59"/>
                    <a:pt x="99" y="59"/>
                  </a:cubicBezTo>
                  <a:cubicBezTo>
                    <a:pt x="99" y="59"/>
                    <a:pt x="99" y="59"/>
                    <a:pt x="99" y="60"/>
                  </a:cubicBezTo>
                  <a:cubicBezTo>
                    <a:pt x="99" y="63"/>
                    <a:pt x="99" y="66"/>
                    <a:pt x="98" y="69"/>
                  </a:cubicBezTo>
                  <a:cubicBezTo>
                    <a:pt x="97" y="71"/>
                    <a:pt x="97" y="71"/>
                    <a:pt x="97" y="71"/>
                  </a:cubicBezTo>
                  <a:cubicBezTo>
                    <a:pt x="86" y="68"/>
                    <a:pt x="86" y="68"/>
                    <a:pt x="86" y="68"/>
                  </a:cubicBezTo>
                  <a:cubicBezTo>
                    <a:pt x="87" y="67"/>
                    <a:pt x="87" y="67"/>
                    <a:pt x="87" y="67"/>
                  </a:cubicBezTo>
                  <a:close/>
                  <a:moveTo>
                    <a:pt x="83" y="42"/>
                  </a:moveTo>
                  <a:cubicBezTo>
                    <a:pt x="82" y="40"/>
                    <a:pt x="81" y="38"/>
                    <a:pt x="80" y="37"/>
                  </a:cubicBezTo>
                  <a:cubicBezTo>
                    <a:pt x="78" y="35"/>
                    <a:pt x="78" y="35"/>
                    <a:pt x="78" y="35"/>
                  </a:cubicBezTo>
                  <a:cubicBezTo>
                    <a:pt x="88" y="28"/>
                    <a:pt x="88" y="28"/>
                    <a:pt x="88" y="28"/>
                  </a:cubicBezTo>
                  <a:cubicBezTo>
                    <a:pt x="89" y="30"/>
                    <a:pt x="89" y="30"/>
                    <a:pt x="89" y="30"/>
                  </a:cubicBezTo>
                  <a:cubicBezTo>
                    <a:pt x="91" y="32"/>
                    <a:pt x="92" y="35"/>
                    <a:pt x="94" y="38"/>
                  </a:cubicBezTo>
                  <a:cubicBezTo>
                    <a:pt x="95" y="40"/>
                    <a:pt x="95" y="40"/>
                    <a:pt x="95" y="40"/>
                  </a:cubicBezTo>
                  <a:cubicBezTo>
                    <a:pt x="84" y="44"/>
                    <a:pt x="84" y="44"/>
                    <a:pt x="84" y="44"/>
                  </a:cubicBezTo>
                  <a:cubicBezTo>
                    <a:pt x="83" y="42"/>
                    <a:pt x="83" y="42"/>
                    <a:pt x="83" y="42"/>
                  </a:cubicBezTo>
                  <a:close/>
                  <a:moveTo>
                    <a:pt x="77" y="34"/>
                  </a:moveTo>
                  <a:cubicBezTo>
                    <a:pt x="76" y="33"/>
                    <a:pt x="76" y="33"/>
                    <a:pt x="76" y="33"/>
                  </a:cubicBezTo>
                  <a:cubicBezTo>
                    <a:pt x="75" y="31"/>
                    <a:pt x="73" y="30"/>
                    <a:pt x="71" y="28"/>
                  </a:cubicBezTo>
                  <a:cubicBezTo>
                    <a:pt x="69" y="27"/>
                    <a:pt x="69" y="27"/>
                    <a:pt x="69" y="27"/>
                  </a:cubicBezTo>
                  <a:cubicBezTo>
                    <a:pt x="76" y="18"/>
                    <a:pt x="76" y="18"/>
                    <a:pt x="76" y="18"/>
                  </a:cubicBezTo>
                  <a:cubicBezTo>
                    <a:pt x="78" y="19"/>
                    <a:pt x="78" y="19"/>
                    <a:pt x="78" y="19"/>
                  </a:cubicBezTo>
                  <a:cubicBezTo>
                    <a:pt x="80" y="21"/>
                    <a:pt x="82" y="23"/>
                    <a:pt x="84" y="25"/>
                  </a:cubicBezTo>
                  <a:cubicBezTo>
                    <a:pt x="85" y="25"/>
                    <a:pt x="85" y="25"/>
                    <a:pt x="85" y="25"/>
                  </a:cubicBezTo>
                  <a:cubicBezTo>
                    <a:pt x="86" y="27"/>
                    <a:pt x="86" y="27"/>
                    <a:pt x="86" y="27"/>
                  </a:cubicBezTo>
                  <a:cubicBezTo>
                    <a:pt x="77" y="34"/>
                    <a:pt x="77" y="34"/>
                    <a:pt x="77" y="34"/>
                  </a:cubicBezTo>
                  <a:close/>
                  <a:moveTo>
                    <a:pt x="50" y="93"/>
                  </a:moveTo>
                  <a:cubicBezTo>
                    <a:pt x="50" y="83"/>
                    <a:pt x="50" y="83"/>
                    <a:pt x="50" y="83"/>
                  </a:cubicBezTo>
                  <a:cubicBezTo>
                    <a:pt x="53" y="83"/>
                    <a:pt x="53" y="83"/>
                    <a:pt x="53" y="83"/>
                  </a:cubicBezTo>
                  <a:cubicBezTo>
                    <a:pt x="53" y="93"/>
                    <a:pt x="53" y="93"/>
                    <a:pt x="53" y="93"/>
                  </a:cubicBezTo>
                  <a:cubicBezTo>
                    <a:pt x="50" y="93"/>
                    <a:pt x="50" y="93"/>
                    <a:pt x="50" y="93"/>
                  </a:cubicBezTo>
                  <a:close/>
                  <a:moveTo>
                    <a:pt x="74" y="83"/>
                  </a:moveTo>
                  <a:cubicBezTo>
                    <a:pt x="67" y="76"/>
                    <a:pt x="67" y="76"/>
                    <a:pt x="67" y="76"/>
                  </a:cubicBezTo>
                  <a:cubicBezTo>
                    <a:pt x="70" y="74"/>
                    <a:pt x="70" y="74"/>
                    <a:pt x="70" y="74"/>
                  </a:cubicBezTo>
                  <a:cubicBezTo>
                    <a:pt x="77" y="81"/>
                    <a:pt x="77" y="81"/>
                    <a:pt x="77" y="81"/>
                  </a:cubicBezTo>
                  <a:cubicBezTo>
                    <a:pt x="74" y="83"/>
                    <a:pt x="74" y="83"/>
                    <a:pt x="74" y="83"/>
                  </a:cubicBezTo>
                  <a:close/>
                  <a:moveTo>
                    <a:pt x="25" y="83"/>
                  </a:moveTo>
                  <a:cubicBezTo>
                    <a:pt x="32" y="76"/>
                    <a:pt x="32" y="76"/>
                    <a:pt x="32" y="76"/>
                  </a:cubicBezTo>
                  <a:cubicBezTo>
                    <a:pt x="34" y="78"/>
                    <a:pt x="34" y="78"/>
                    <a:pt x="34" y="78"/>
                  </a:cubicBezTo>
                  <a:cubicBezTo>
                    <a:pt x="27" y="85"/>
                    <a:pt x="27" y="85"/>
                    <a:pt x="27" y="85"/>
                  </a:cubicBezTo>
                  <a:cubicBezTo>
                    <a:pt x="25" y="83"/>
                    <a:pt x="25" y="83"/>
                    <a:pt x="25" y="83"/>
                  </a:cubicBezTo>
                  <a:close/>
                  <a:moveTo>
                    <a:pt x="26" y="33"/>
                  </a:moveTo>
                  <a:cubicBezTo>
                    <a:pt x="33" y="40"/>
                    <a:pt x="33" y="40"/>
                    <a:pt x="33" y="40"/>
                  </a:cubicBezTo>
                  <a:cubicBezTo>
                    <a:pt x="30" y="43"/>
                    <a:pt x="30" y="43"/>
                    <a:pt x="30" y="43"/>
                  </a:cubicBezTo>
                  <a:cubicBezTo>
                    <a:pt x="23" y="36"/>
                    <a:pt x="23" y="36"/>
                    <a:pt x="23" y="36"/>
                  </a:cubicBezTo>
                  <a:cubicBezTo>
                    <a:pt x="26" y="33"/>
                    <a:pt x="26" y="33"/>
                    <a:pt x="26" y="33"/>
                  </a:cubicBezTo>
                  <a:close/>
                  <a:moveTo>
                    <a:pt x="75" y="34"/>
                  </a:moveTo>
                  <a:cubicBezTo>
                    <a:pt x="73" y="32"/>
                    <a:pt x="73" y="32"/>
                    <a:pt x="73" y="32"/>
                  </a:cubicBezTo>
                  <a:cubicBezTo>
                    <a:pt x="66" y="39"/>
                    <a:pt x="66" y="39"/>
                    <a:pt x="66" y="39"/>
                  </a:cubicBezTo>
                  <a:cubicBezTo>
                    <a:pt x="68" y="41"/>
                    <a:pt x="68" y="41"/>
                    <a:pt x="68" y="41"/>
                  </a:cubicBezTo>
                  <a:cubicBezTo>
                    <a:pt x="75" y="34"/>
                    <a:pt x="75" y="34"/>
                    <a:pt x="75" y="34"/>
                  </a:cubicBezTo>
                  <a:close/>
                  <a:moveTo>
                    <a:pt x="85" y="59"/>
                  </a:moveTo>
                  <a:cubicBezTo>
                    <a:pt x="75" y="59"/>
                    <a:pt x="75" y="59"/>
                    <a:pt x="75" y="59"/>
                  </a:cubicBezTo>
                  <a:cubicBezTo>
                    <a:pt x="75" y="56"/>
                    <a:pt x="75" y="56"/>
                    <a:pt x="75" y="56"/>
                  </a:cubicBezTo>
                  <a:cubicBezTo>
                    <a:pt x="85" y="56"/>
                    <a:pt x="85" y="56"/>
                    <a:pt x="85" y="56"/>
                  </a:cubicBezTo>
                  <a:lnTo>
                    <a:pt x="85" y="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8">
                <a:defRPr/>
              </a:pPr>
              <a:endParaRPr lang="zh-CN" altLang="en-US" kern="0">
                <a:solidFill>
                  <a:sysClr val="windowText" lastClr="000000"/>
                </a:solidFill>
              </a:endParaRPr>
            </a:p>
          </p:txBody>
        </p:sp>
        <p:sp>
          <p:nvSpPr>
            <p:cNvPr id="40" name="Freeform 18">
              <a:extLst>
                <a:ext uri="{FF2B5EF4-FFF2-40B4-BE49-F238E27FC236}">
                  <a16:creationId xmlns:a16="http://schemas.microsoft.com/office/drawing/2014/main" id="{F03C4E6A-0592-401B-9520-F612FDFFB1C4}"/>
                </a:ext>
              </a:extLst>
            </p:cNvPr>
            <p:cNvSpPr>
              <a:spLocks noChangeAspect="1" noEditPoints="1"/>
            </p:cNvSpPr>
            <p:nvPr/>
          </p:nvSpPr>
          <p:spPr bwMode="auto">
            <a:xfrm>
              <a:off x="9617002" y="1526117"/>
              <a:ext cx="996756" cy="1101681"/>
            </a:xfrm>
            <a:custGeom>
              <a:avLst/>
              <a:gdLst>
                <a:gd name="T0" fmla="*/ 70 w 80"/>
                <a:gd name="T1" fmla="*/ 82 h 89"/>
                <a:gd name="T2" fmla="*/ 57 w 80"/>
                <a:gd name="T3" fmla="*/ 78 h 89"/>
                <a:gd name="T4" fmla="*/ 54 w 80"/>
                <a:gd name="T5" fmla="*/ 63 h 89"/>
                <a:gd name="T6" fmla="*/ 54 w 80"/>
                <a:gd name="T7" fmla="*/ 51 h 89"/>
                <a:gd name="T8" fmla="*/ 60 w 80"/>
                <a:gd name="T9" fmla="*/ 66 h 89"/>
                <a:gd name="T10" fmla="*/ 66 w 80"/>
                <a:gd name="T11" fmla="*/ 66 h 89"/>
                <a:gd name="T12" fmla="*/ 64 w 80"/>
                <a:gd name="T13" fmla="*/ 53 h 89"/>
                <a:gd name="T14" fmla="*/ 54 w 80"/>
                <a:gd name="T15" fmla="*/ 33 h 89"/>
                <a:gd name="T16" fmla="*/ 54 w 80"/>
                <a:gd name="T17" fmla="*/ 12 h 89"/>
                <a:gd name="T18" fmla="*/ 57 w 80"/>
                <a:gd name="T19" fmla="*/ 7 h 89"/>
                <a:gd name="T20" fmla="*/ 70 w 80"/>
                <a:gd name="T21" fmla="*/ 11 h 89"/>
                <a:gd name="T22" fmla="*/ 79 w 80"/>
                <a:gd name="T23" fmla="*/ 34 h 89"/>
                <a:gd name="T24" fmla="*/ 66 w 80"/>
                <a:gd name="T25" fmla="*/ 22 h 89"/>
                <a:gd name="T26" fmla="*/ 61 w 80"/>
                <a:gd name="T27" fmla="*/ 23 h 89"/>
                <a:gd name="T28" fmla="*/ 66 w 80"/>
                <a:gd name="T29" fmla="*/ 37 h 89"/>
                <a:gd name="T30" fmla="*/ 80 w 80"/>
                <a:gd name="T31" fmla="*/ 57 h 89"/>
                <a:gd name="T32" fmla="*/ 70 w 80"/>
                <a:gd name="T33" fmla="*/ 78 h 89"/>
                <a:gd name="T34" fmla="*/ 48 w 80"/>
                <a:gd name="T35" fmla="*/ 0 h 89"/>
                <a:gd name="T36" fmla="*/ 48 w 80"/>
                <a:gd name="T37" fmla="*/ 26 h 89"/>
                <a:gd name="T38" fmla="*/ 48 w 80"/>
                <a:gd name="T39" fmla="*/ 56 h 89"/>
                <a:gd name="T40" fmla="*/ 48 w 80"/>
                <a:gd name="T41" fmla="*/ 78 h 89"/>
                <a:gd name="T42" fmla="*/ 45 w 80"/>
                <a:gd name="T43" fmla="*/ 89 h 89"/>
                <a:gd name="T44" fmla="*/ 0 w 80"/>
                <a:gd name="T45" fmla="*/ 45 h 89"/>
                <a:gd name="T46" fmla="*/ 45 w 80"/>
                <a:gd name="T47" fmla="*/ 0 h 89"/>
                <a:gd name="T48" fmla="*/ 29 w 80"/>
                <a:gd name="T49" fmla="*/ 61 h 89"/>
                <a:gd name="T50" fmla="*/ 38 w 80"/>
                <a:gd name="T51" fmla="*/ 75 h 89"/>
                <a:gd name="T52" fmla="*/ 21 w 80"/>
                <a:gd name="T53" fmla="*/ 59 h 89"/>
                <a:gd name="T54" fmla="*/ 13 w 80"/>
                <a:gd name="T55" fmla="*/ 54 h 89"/>
                <a:gd name="T56" fmla="*/ 27 w 80"/>
                <a:gd name="T57" fmla="*/ 74 h 89"/>
                <a:gd name="T58" fmla="*/ 13 w 80"/>
                <a:gd name="T59" fmla="*/ 35 h 89"/>
                <a:gd name="T60" fmla="*/ 21 w 80"/>
                <a:gd name="T61" fmla="*/ 31 h 89"/>
                <a:gd name="T62" fmla="*/ 21 w 80"/>
                <a:gd name="T63" fmla="*/ 21 h 89"/>
                <a:gd name="T64" fmla="*/ 29 w 80"/>
                <a:gd name="T65" fmla="*/ 28 h 89"/>
                <a:gd name="T66" fmla="*/ 38 w 80"/>
                <a:gd name="T67" fmla="*/ 14 h 89"/>
                <a:gd name="T68" fmla="*/ 29 w 80"/>
                <a:gd name="T69" fmla="*/ 28 h 89"/>
                <a:gd name="T70" fmla="*/ 27 w 80"/>
                <a:gd name="T71" fmla="*/ 36 h 89"/>
                <a:gd name="T72" fmla="*/ 27 w 80"/>
                <a:gd name="T73" fmla="*/ 53 h 89"/>
                <a:gd name="T74" fmla="*/ 38 w 80"/>
                <a:gd name="T75" fmla="*/ 34 h 89"/>
                <a:gd name="T76" fmla="*/ 14 w 80"/>
                <a:gd name="T77" fmla="*/ 45 h 89"/>
                <a:gd name="T78" fmla="*/ 20 w 80"/>
                <a:gd name="T79" fmla="*/ 4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89">
                  <a:moveTo>
                    <a:pt x="70" y="78"/>
                  </a:moveTo>
                  <a:cubicBezTo>
                    <a:pt x="70" y="82"/>
                    <a:pt x="70" y="82"/>
                    <a:pt x="70" y="82"/>
                  </a:cubicBezTo>
                  <a:cubicBezTo>
                    <a:pt x="57" y="82"/>
                    <a:pt x="57" y="82"/>
                    <a:pt x="57" y="82"/>
                  </a:cubicBezTo>
                  <a:cubicBezTo>
                    <a:pt x="57" y="78"/>
                    <a:pt x="57" y="78"/>
                    <a:pt x="57" y="78"/>
                  </a:cubicBezTo>
                  <a:cubicBezTo>
                    <a:pt x="56" y="77"/>
                    <a:pt x="55" y="77"/>
                    <a:pt x="54" y="77"/>
                  </a:cubicBezTo>
                  <a:cubicBezTo>
                    <a:pt x="54" y="63"/>
                    <a:pt x="54" y="63"/>
                    <a:pt x="54" y="63"/>
                  </a:cubicBezTo>
                  <a:cubicBezTo>
                    <a:pt x="54" y="56"/>
                    <a:pt x="54" y="56"/>
                    <a:pt x="54" y="56"/>
                  </a:cubicBezTo>
                  <a:cubicBezTo>
                    <a:pt x="54" y="51"/>
                    <a:pt x="54" y="51"/>
                    <a:pt x="54" y="51"/>
                  </a:cubicBezTo>
                  <a:cubicBezTo>
                    <a:pt x="60" y="51"/>
                    <a:pt x="60" y="51"/>
                    <a:pt x="60" y="51"/>
                  </a:cubicBezTo>
                  <a:cubicBezTo>
                    <a:pt x="60" y="66"/>
                    <a:pt x="60" y="66"/>
                    <a:pt x="60" y="66"/>
                  </a:cubicBezTo>
                  <a:cubicBezTo>
                    <a:pt x="60" y="68"/>
                    <a:pt x="61" y="69"/>
                    <a:pt x="63" y="69"/>
                  </a:cubicBezTo>
                  <a:cubicBezTo>
                    <a:pt x="65" y="69"/>
                    <a:pt x="66" y="68"/>
                    <a:pt x="66" y="66"/>
                  </a:cubicBezTo>
                  <a:cubicBezTo>
                    <a:pt x="66" y="59"/>
                    <a:pt x="66" y="59"/>
                    <a:pt x="66" y="59"/>
                  </a:cubicBezTo>
                  <a:cubicBezTo>
                    <a:pt x="66" y="57"/>
                    <a:pt x="65" y="55"/>
                    <a:pt x="64" y="53"/>
                  </a:cubicBezTo>
                  <a:cubicBezTo>
                    <a:pt x="63" y="52"/>
                    <a:pt x="59" y="49"/>
                    <a:pt x="54" y="43"/>
                  </a:cubicBezTo>
                  <a:cubicBezTo>
                    <a:pt x="54" y="33"/>
                    <a:pt x="54" y="33"/>
                    <a:pt x="54" y="33"/>
                  </a:cubicBezTo>
                  <a:cubicBezTo>
                    <a:pt x="54" y="26"/>
                    <a:pt x="54" y="26"/>
                    <a:pt x="54" y="26"/>
                  </a:cubicBezTo>
                  <a:cubicBezTo>
                    <a:pt x="54" y="12"/>
                    <a:pt x="54" y="12"/>
                    <a:pt x="54" y="12"/>
                  </a:cubicBezTo>
                  <a:cubicBezTo>
                    <a:pt x="55" y="12"/>
                    <a:pt x="56" y="11"/>
                    <a:pt x="57" y="11"/>
                  </a:cubicBezTo>
                  <a:cubicBezTo>
                    <a:pt x="57" y="7"/>
                    <a:pt x="57" y="7"/>
                    <a:pt x="57" y="7"/>
                  </a:cubicBezTo>
                  <a:cubicBezTo>
                    <a:pt x="70" y="7"/>
                    <a:pt x="70" y="7"/>
                    <a:pt x="70" y="7"/>
                  </a:cubicBezTo>
                  <a:cubicBezTo>
                    <a:pt x="70" y="11"/>
                    <a:pt x="70" y="11"/>
                    <a:pt x="70" y="11"/>
                  </a:cubicBezTo>
                  <a:cubicBezTo>
                    <a:pt x="76" y="13"/>
                    <a:pt x="79" y="16"/>
                    <a:pt x="79" y="22"/>
                  </a:cubicBezTo>
                  <a:cubicBezTo>
                    <a:pt x="79" y="34"/>
                    <a:pt x="79" y="34"/>
                    <a:pt x="79" y="34"/>
                  </a:cubicBezTo>
                  <a:cubicBezTo>
                    <a:pt x="66" y="34"/>
                    <a:pt x="66" y="34"/>
                    <a:pt x="66" y="34"/>
                  </a:cubicBezTo>
                  <a:cubicBezTo>
                    <a:pt x="66" y="22"/>
                    <a:pt x="66" y="22"/>
                    <a:pt x="66" y="22"/>
                  </a:cubicBezTo>
                  <a:cubicBezTo>
                    <a:pt x="66" y="20"/>
                    <a:pt x="65" y="20"/>
                    <a:pt x="63" y="20"/>
                  </a:cubicBezTo>
                  <a:cubicBezTo>
                    <a:pt x="62" y="20"/>
                    <a:pt x="61" y="21"/>
                    <a:pt x="61" y="23"/>
                  </a:cubicBezTo>
                  <a:cubicBezTo>
                    <a:pt x="61" y="28"/>
                    <a:pt x="61" y="28"/>
                    <a:pt x="61" y="28"/>
                  </a:cubicBezTo>
                  <a:cubicBezTo>
                    <a:pt x="61" y="30"/>
                    <a:pt x="63" y="33"/>
                    <a:pt x="66" y="37"/>
                  </a:cubicBezTo>
                  <a:cubicBezTo>
                    <a:pt x="73" y="43"/>
                    <a:pt x="77" y="47"/>
                    <a:pt x="78" y="50"/>
                  </a:cubicBezTo>
                  <a:cubicBezTo>
                    <a:pt x="80" y="52"/>
                    <a:pt x="80" y="54"/>
                    <a:pt x="80" y="57"/>
                  </a:cubicBezTo>
                  <a:cubicBezTo>
                    <a:pt x="80" y="65"/>
                    <a:pt x="80" y="65"/>
                    <a:pt x="80" y="65"/>
                  </a:cubicBezTo>
                  <a:cubicBezTo>
                    <a:pt x="80" y="72"/>
                    <a:pt x="77" y="77"/>
                    <a:pt x="70" y="78"/>
                  </a:cubicBezTo>
                  <a:close/>
                  <a:moveTo>
                    <a:pt x="45" y="0"/>
                  </a:moveTo>
                  <a:cubicBezTo>
                    <a:pt x="46" y="0"/>
                    <a:pt x="47" y="0"/>
                    <a:pt x="48" y="0"/>
                  </a:cubicBezTo>
                  <a:cubicBezTo>
                    <a:pt x="48" y="11"/>
                    <a:pt x="48" y="11"/>
                    <a:pt x="48" y="11"/>
                  </a:cubicBezTo>
                  <a:cubicBezTo>
                    <a:pt x="48" y="26"/>
                    <a:pt x="48" y="26"/>
                    <a:pt x="48" y="26"/>
                  </a:cubicBezTo>
                  <a:cubicBezTo>
                    <a:pt x="48" y="33"/>
                    <a:pt x="48" y="33"/>
                    <a:pt x="48" y="33"/>
                  </a:cubicBezTo>
                  <a:cubicBezTo>
                    <a:pt x="48" y="56"/>
                    <a:pt x="48" y="56"/>
                    <a:pt x="48" y="56"/>
                  </a:cubicBezTo>
                  <a:cubicBezTo>
                    <a:pt x="48" y="63"/>
                    <a:pt x="48" y="63"/>
                    <a:pt x="48" y="63"/>
                  </a:cubicBezTo>
                  <a:cubicBezTo>
                    <a:pt x="48" y="78"/>
                    <a:pt x="48" y="78"/>
                    <a:pt x="48" y="78"/>
                  </a:cubicBezTo>
                  <a:cubicBezTo>
                    <a:pt x="48" y="89"/>
                    <a:pt x="48" y="89"/>
                    <a:pt x="48" y="89"/>
                  </a:cubicBezTo>
                  <a:cubicBezTo>
                    <a:pt x="47" y="89"/>
                    <a:pt x="46" y="89"/>
                    <a:pt x="45" y="89"/>
                  </a:cubicBezTo>
                  <a:cubicBezTo>
                    <a:pt x="33" y="89"/>
                    <a:pt x="22" y="84"/>
                    <a:pt x="13" y="76"/>
                  </a:cubicBezTo>
                  <a:cubicBezTo>
                    <a:pt x="5" y="68"/>
                    <a:pt x="0" y="57"/>
                    <a:pt x="0" y="45"/>
                  </a:cubicBezTo>
                  <a:cubicBezTo>
                    <a:pt x="0" y="32"/>
                    <a:pt x="5" y="21"/>
                    <a:pt x="13" y="13"/>
                  </a:cubicBezTo>
                  <a:cubicBezTo>
                    <a:pt x="22" y="5"/>
                    <a:pt x="33" y="0"/>
                    <a:pt x="45" y="0"/>
                  </a:cubicBezTo>
                  <a:close/>
                  <a:moveTo>
                    <a:pt x="38" y="63"/>
                  </a:moveTo>
                  <a:cubicBezTo>
                    <a:pt x="35" y="62"/>
                    <a:pt x="32" y="62"/>
                    <a:pt x="29" y="61"/>
                  </a:cubicBezTo>
                  <a:cubicBezTo>
                    <a:pt x="31" y="65"/>
                    <a:pt x="32" y="68"/>
                    <a:pt x="34" y="70"/>
                  </a:cubicBezTo>
                  <a:cubicBezTo>
                    <a:pt x="35" y="72"/>
                    <a:pt x="37" y="74"/>
                    <a:pt x="38" y="75"/>
                  </a:cubicBezTo>
                  <a:cubicBezTo>
                    <a:pt x="38" y="63"/>
                    <a:pt x="38" y="63"/>
                    <a:pt x="38" y="63"/>
                  </a:cubicBezTo>
                  <a:close/>
                  <a:moveTo>
                    <a:pt x="21" y="59"/>
                  </a:moveTo>
                  <a:cubicBezTo>
                    <a:pt x="21" y="59"/>
                    <a:pt x="21" y="59"/>
                    <a:pt x="21" y="59"/>
                  </a:cubicBezTo>
                  <a:cubicBezTo>
                    <a:pt x="18" y="57"/>
                    <a:pt x="15" y="56"/>
                    <a:pt x="13" y="54"/>
                  </a:cubicBezTo>
                  <a:cubicBezTo>
                    <a:pt x="14" y="60"/>
                    <a:pt x="17" y="65"/>
                    <a:pt x="21" y="69"/>
                  </a:cubicBezTo>
                  <a:cubicBezTo>
                    <a:pt x="23" y="70"/>
                    <a:pt x="25" y="72"/>
                    <a:pt x="27" y="74"/>
                  </a:cubicBezTo>
                  <a:cubicBezTo>
                    <a:pt x="25" y="69"/>
                    <a:pt x="23" y="64"/>
                    <a:pt x="21" y="59"/>
                  </a:cubicBezTo>
                  <a:close/>
                  <a:moveTo>
                    <a:pt x="13" y="35"/>
                  </a:moveTo>
                  <a:cubicBezTo>
                    <a:pt x="15" y="34"/>
                    <a:pt x="18" y="32"/>
                    <a:pt x="21" y="31"/>
                  </a:cubicBezTo>
                  <a:cubicBezTo>
                    <a:pt x="21" y="31"/>
                    <a:pt x="21" y="31"/>
                    <a:pt x="21" y="31"/>
                  </a:cubicBezTo>
                  <a:cubicBezTo>
                    <a:pt x="23" y="25"/>
                    <a:pt x="25" y="20"/>
                    <a:pt x="27" y="16"/>
                  </a:cubicBezTo>
                  <a:cubicBezTo>
                    <a:pt x="25" y="17"/>
                    <a:pt x="23" y="19"/>
                    <a:pt x="21" y="21"/>
                  </a:cubicBezTo>
                  <a:cubicBezTo>
                    <a:pt x="17" y="25"/>
                    <a:pt x="14" y="30"/>
                    <a:pt x="13" y="35"/>
                  </a:cubicBezTo>
                  <a:close/>
                  <a:moveTo>
                    <a:pt x="29" y="28"/>
                  </a:moveTo>
                  <a:cubicBezTo>
                    <a:pt x="32" y="28"/>
                    <a:pt x="35" y="27"/>
                    <a:pt x="38" y="27"/>
                  </a:cubicBezTo>
                  <a:cubicBezTo>
                    <a:pt x="38" y="14"/>
                    <a:pt x="38" y="14"/>
                    <a:pt x="38" y="14"/>
                  </a:cubicBezTo>
                  <a:cubicBezTo>
                    <a:pt x="37" y="15"/>
                    <a:pt x="35" y="17"/>
                    <a:pt x="34" y="19"/>
                  </a:cubicBezTo>
                  <a:cubicBezTo>
                    <a:pt x="32" y="22"/>
                    <a:pt x="31" y="25"/>
                    <a:pt x="29" y="28"/>
                  </a:cubicBezTo>
                  <a:close/>
                  <a:moveTo>
                    <a:pt x="38" y="34"/>
                  </a:moveTo>
                  <a:cubicBezTo>
                    <a:pt x="34" y="34"/>
                    <a:pt x="31" y="35"/>
                    <a:pt x="27" y="36"/>
                  </a:cubicBezTo>
                  <a:cubicBezTo>
                    <a:pt x="27" y="39"/>
                    <a:pt x="27" y="42"/>
                    <a:pt x="27" y="45"/>
                  </a:cubicBezTo>
                  <a:cubicBezTo>
                    <a:pt x="27" y="48"/>
                    <a:pt x="27" y="51"/>
                    <a:pt x="27" y="53"/>
                  </a:cubicBezTo>
                  <a:cubicBezTo>
                    <a:pt x="31" y="54"/>
                    <a:pt x="34" y="55"/>
                    <a:pt x="38" y="56"/>
                  </a:cubicBezTo>
                  <a:cubicBezTo>
                    <a:pt x="38" y="34"/>
                    <a:pt x="38" y="34"/>
                    <a:pt x="38" y="34"/>
                  </a:cubicBezTo>
                  <a:close/>
                  <a:moveTo>
                    <a:pt x="20" y="39"/>
                  </a:moveTo>
                  <a:cubicBezTo>
                    <a:pt x="16" y="41"/>
                    <a:pt x="14" y="43"/>
                    <a:pt x="14" y="45"/>
                  </a:cubicBezTo>
                  <a:cubicBezTo>
                    <a:pt x="14" y="47"/>
                    <a:pt x="16" y="49"/>
                    <a:pt x="20" y="50"/>
                  </a:cubicBezTo>
                  <a:cubicBezTo>
                    <a:pt x="20" y="49"/>
                    <a:pt x="20" y="47"/>
                    <a:pt x="20" y="45"/>
                  </a:cubicBezTo>
                  <a:cubicBezTo>
                    <a:pt x="20" y="43"/>
                    <a:pt x="20" y="41"/>
                    <a:pt x="2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78">
                <a:defRPr/>
              </a:pPr>
              <a:endParaRPr lang="zh-CN" altLang="en-US" kern="0">
                <a:solidFill>
                  <a:sysClr val="windowText" lastClr="000000"/>
                </a:solidFill>
              </a:endParaRPr>
            </a:p>
          </p:txBody>
        </p:sp>
        <p:grpSp>
          <p:nvGrpSpPr>
            <p:cNvPr id="46" name="组合 45">
              <a:extLst>
                <a:ext uri="{FF2B5EF4-FFF2-40B4-BE49-F238E27FC236}">
                  <a16:creationId xmlns:a16="http://schemas.microsoft.com/office/drawing/2014/main" id="{9CFFB0B7-CB05-49D6-850D-B19EA97E2366}"/>
                </a:ext>
              </a:extLst>
            </p:cNvPr>
            <p:cNvGrpSpPr/>
            <p:nvPr/>
          </p:nvGrpSpPr>
          <p:grpSpPr>
            <a:xfrm>
              <a:off x="737295" y="3238576"/>
              <a:ext cx="809837" cy="1113914"/>
              <a:chOff x="611284" y="1140955"/>
              <a:chExt cx="809837" cy="1113914"/>
            </a:xfrm>
          </p:grpSpPr>
          <p:sp>
            <p:nvSpPr>
              <p:cNvPr id="47" name="文本框 46">
                <a:extLst>
                  <a:ext uri="{FF2B5EF4-FFF2-40B4-BE49-F238E27FC236}">
                    <a16:creationId xmlns:a16="http://schemas.microsoft.com/office/drawing/2014/main" id="{C88B5022-1302-4422-AB9A-9C20072F5E56}"/>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48" name="组合 47">
                <a:extLst>
                  <a:ext uri="{FF2B5EF4-FFF2-40B4-BE49-F238E27FC236}">
                    <a16:creationId xmlns:a16="http://schemas.microsoft.com/office/drawing/2014/main" id="{01325A78-4027-4769-B66A-BC8EE305E5BD}"/>
                  </a:ext>
                </a:extLst>
              </p:cNvPr>
              <p:cNvGrpSpPr/>
              <p:nvPr/>
            </p:nvGrpSpPr>
            <p:grpSpPr>
              <a:xfrm rot="11641273">
                <a:off x="1059438" y="1140955"/>
                <a:ext cx="246536" cy="1113914"/>
                <a:chOff x="499860" y="916478"/>
                <a:chExt cx="1125740" cy="5086389"/>
              </a:xfrm>
            </p:grpSpPr>
            <p:cxnSp>
              <p:nvCxnSpPr>
                <p:cNvPr id="49" name="直接连接符 48">
                  <a:extLst>
                    <a:ext uri="{FF2B5EF4-FFF2-40B4-BE49-F238E27FC236}">
                      <a16:creationId xmlns:a16="http://schemas.microsoft.com/office/drawing/2014/main" id="{8F82C6E3-115D-492C-AC44-CDAFB0EF23DC}"/>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矩形 49">
                  <a:extLst>
                    <a:ext uri="{FF2B5EF4-FFF2-40B4-BE49-F238E27FC236}">
                      <a16:creationId xmlns:a16="http://schemas.microsoft.com/office/drawing/2014/main" id="{2735980C-EA80-4833-B5C0-E9BBA5CE24A6}"/>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51" name="矩形 50">
              <a:extLst>
                <a:ext uri="{FF2B5EF4-FFF2-40B4-BE49-F238E27FC236}">
                  <a16:creationId xmlns:a16="http://schemas.microsoft.com/office/drawing/2014/main" id="{15EA795F-AF3E-4B0E-ADEF-15A4760A3C3B}"/>
                </a:ext>
              </a:extLst>
            </p:cNvPr>
            <p:cNvSpPr/>
            <p:nvPr/>
          </p:nvSpPr>
          <p:spPr>
            <a:xfrm>
              <a:off x="1268769" y="3618267"/>
              <a:ext cx="2646878"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为什么要引入进程</a:t>
              </a:r>
              <a:endParaRPr lang="en-US" altLang="zh-CN" sz="2400" b="1" dirty="0">
                <a:solidFill>
                  <a:schemeClr val="accent1">
                    <a:lumMod val="50000"/>
                  </a:schemeClr>
                </a:solidFill>
              </a:endParaRPr>
            </a:p>
          </p:txBody>
        </p:sp>
        <p:grpSp>
          <p:nvGrpSpPr>
            <p:cNvPr id="53" name="组合 52">
              <a:extLst>
                <a:ext uri="{FF2B5EF4-FFF2-40B4-BE49-F238E27FC236}">
                  <a16:creationId xmlns:a16="http://schemas.microsoft.com/office/drawing/2014/main" id="{69465014-5740-4CFB-96F9-0FF52900275B}"/>
                </a:ext>
              </a:extLst>
            </p:cNvPr>
            <p:cNvGrpSpPr/>
            <p:nvPr/>
          </p:nvGrpSpPr>
          <p:grpSpPr>
            <a:xfrm>
              <a:off x="4506823" y="3238576"/>
              <a:ext cx="809837" cy="1113914"/>
              <a:chOff x="611284" y="1140955"/>
              <a:chExt cx="809837" cy="1113914"/>
            </a:xfrm>
          </p:grpSpPr>
          <p:sp>
            <p:nvSpPr>
              <p:cNvPr id="54" name="文本框 53">
                <a:extLst>
                  <a:ext uri="{FF2B5EF4-FFF2-40B4-BE49-F238E27FC236}">
                    <a16:creationId xmlns:a16="http://schemas.microsoft.com/office/drawing/2014/main" id="{55764683-66B2-4212-BCB8-C95E3884E14C}"/>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55" name="组合 54">
                <a:extLst>
                  <a:ext uri="{FF2B5EF4-FFF2-40B4-BE49-F238E27FC236}">
                    <a16:creationId xmlns:a16="http://schemas.microsoft.com/office/drawing/2014/main" id="{881738C8-7373-433F-BC55-968C12A6F086}"/>
                  </a:ext>
                </a:extLst>
              </p:cNvPr>
              <p:cNvGrpSpPr/>
              <p:nvPr/>
            </p:nvGrpSpPr>
            <p:grpSpPr>
              <a:xfrm rot="11641273">
                <a:off x="1059438" y="1140955"/>
                <a:ext cx="246536" cy="1113914"/>
                <a:chOff x="499860" y="916478"/>
                <a:chExt cx="1125740" cy="5086389"/>
              </a:xfrm>
            </p:grpSpPr>
            <p:cxnSp>
              <p:nvCxnSpPr>
                <p:cNvPr id="56" name="直接连接符 55">
                  <a:extLst>
                    <a:ext uri="{FF2B5EF4-FFF2-40B4-BE49-F238E27FC236}">
                      <a16:creationId xmlns:a16="http://schemas.microsoft.com/office/drawing/2014/main" id="{AC850D9D-2BE4-4C6F-A5E9-C5945B30B965}"/>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矩形 56">
                  <a:extLst>
                    <a:ext uri="{FF2B5EF4-FFF2-40B4-BE49-F238E27FC236}">
                      <a16:creationId xmlns:a16="http://schemas.microsoft.com/office/drawing/2014/main" id="{A86CC8C8-B8E5-4332-AA5A-592F9E05D159}"/>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58" name="矩形 57">
              <a:extLst>
                <a:ext uri="{FF2B5EF4-FFF2-40B4-BE49-F238E27FC236}">
                  <a16:creationId xmlns:a16="http://schemas.microsoft.com/office/drawing/2014/main" id="{262E2D69-4797-49E0-8FA0-56F1CD4A571D}"/>
                </a:ext>
              </a:extLst>
            </p:cNvPr>
            <p:cNvSpPr/>
            <p:nvPr/>
          </p:nvSpPr>
          <p:spPr>
            <a:xfrm>
              <a:off x="5038297" y="3618267"/>
              <a:ext cx="233910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进程由什么组成</a:t>
              </a:r>
              <a:endParaRPr lang="en-US" altLang="zh-CN" sz="2400" b="1" dirty="0">
                <a:solidFill>
                  <a:schemeClr val="accent1">
                    <a:lumMod val="50000"/>
                  </a:schemeClr>
                </a:solidFill>
              </a:endParaRPr>
            </a:p>
          </p:txBody>
        </p:sp>
        <p:grpSp>
          <p:nvGrpSpPr>
            <p:cNvPr id="60" name="组合 59">
              <a:extLst>
                <a:ext uri="{FF2B5EF4-FFF2-40B4-BE49-F238E27FC236}">
                  <a16:creationId xmlns:a16="http://schemas.microsoft.com/office/drawing/2014/main" id="{1A512FA7-315B-42C2-B8BB-4B9149932183}"/>
                </a:ext>
              </a:extLst>
            </p:cNvPr>
            <p:cNvGrpSpPr/>
            <p:nvPr/>
          </p:nvGrpSpPr>
          <p:grpSpPr>
            <a:xfrm>
              <a:off x="8660450" y="3238576"/>
              <a:ext cx="809837" cy="1113914"/>
              <a:chOff x="611284" y="1140955"/>
              <a:chExt cx="809837" cy="1113914"/>
            </a:xfrm>
          </p:grpSpPr>
          <p:sp>
            <p:nvSpPr>
              <p:cNvPr id="61" name="文本框 60">
                <a:extLst>
                  <a:ext uri="{FF2B5EF4-FFF2-40B4-BE49-F238E27FC236}">
                    <a16:creationId xmlns:a16="http://schemas.microsoft.com/office/drawing/2014/main" id="{C3D9010D-C011-414A-AB3B-AFECDD9B28F9}"/>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62" name="组合 61">
                <a:extLst>
                  <a:ext uri="{FF2B5EF4-FFF2-40B4-BE49-F238E27FC236}">
                    <a16:creationId xmlns:a16="http://schemas.microsoft.com/office/drawing/2014/main" id="{BF5ED7F2-AC3D-43FC-91B2-7E9D998275A4}"/>
                  </a:ext>
                </a:extLst>
              </p:cNvPr>
              <p:cNvGrpSpPr/>
              <p:nvPr/>
            </p:nvGrpSpPr>
            <p:grpSpPr>
              <a:xfrm rot="11641273">
                <a:off x="1059438" y="1140955"/>
                <a:ext cx="246536" cy="1113914"/>
                <a:chOff x="499860" y="916478"/>
                <a:chExt cx="1125740" cy="5086389"/>
              </a:xfrm>
            </p:grpSpPr>
            <p:cxnSp>
              <p:nvCxnSpPr>
                <p:cNvPr id="63" name="直接连接符 62">
                  <a:extLst>
                    <a:ext uri="{FF2B5EF4-FFF2-40B4-BE49-F238E27FC236}">
                      <a16:creationId xmlns:a16="http://schemas.microsoft.com/office/drawing/2014/main" id="{DE7F9DAC-BB38-4F8C-B5A2-5174E2AB962F}"/>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64" name="矩形 63">
                  <a:extLst>
                    <a:ext uri="{FF2B5EF4-FFF2-40B4-BE49-F238E27FC236}">
                      <a16:creationId xmlns:a16="http://schemas.microsoft.com/office/drawing/2014/main" id="{26D6187F-8032-41F3-9DAC-0057EA3840D8}"/>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65" name="矩形 64">
              <a:extLst>
                <a:ext uri="{FF2B5EF4-FFF2-40B4-BE49-F238E27FC236}">
                  <a16:creationId xmlns:a16="http://schemas.microsoft.com/office/drawing/2014/main" id="{4EC8BB9D-316B-48CE-9710-A44D4325F52A}"/>
                </a:ext>
              </a:extLst>
            </p:cNvPr>
            <p:cNvSpPr/>
            <p:nvPr/>
          </p:nvSpPr>
          <p:spPr>
            <a:xfrm>
              <a:off x="9191924" y="3618267"/>
              <a:ext cx="2646878"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进程如何解决问题</a:t>
              </a:r>
              <a:endParaRPr lang="en-US" altLang="zh-CN" sz="2400" b="1" dirty="0">
                <a:solidFill>
                  <a:schemeClr val="accent1">
                    <a:lumMod val="50000"/>
                  </a:schemeClr>
                </a:solidFill>
              </a:endParaRPr>
            </a:p>
          </p:txBody>
        </p:sp>
      </p:grpSp>
    </p:spTree>
    <p:extLst>
      <p:ext uri="{BB962C8B-B14F-4D97-AF65-F5344CB8AC3E}">
        <p14:creationId xmlns:p14="http://schemas.microsoft.com/office/powerpoint/2010/main" val="12043822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none" rtlCol="0">
            <a:spAutoFit/>
          </a:bodyPr>
          <a:lstStyle/>
          <a:p>
            <a:pPr algn="ctr"/>
            <a:r>
              <a:rPr lang="en-US" altLang="zh-CN" dirty="0"/>
              <a:t>04 </a:t>
            </a:r>
            <a:r>
              <a:rPr lang="zh-CN" altLang="en-US"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a:noFill/>
        </p:spPr>
        <p:txBody>
          <a:bodyPr wrap="square" rtlCol="0">
            <a:spAutoFit/>
          </a:bodyPr>
          <a:lstStyle/>
          <a:p>
            <a:pPr algn="ctr"/>
            <a:r>
              <a:rPr lang="en-US" altLang="zh-CN" dirty="0">
                <a:solidFill>
                  <a:schemeClr val="bg1"/>
                </a:solidFill>
              </a:rPr>
              <a:t>05 </a:t>
            </a:r>
            <a:r>
              <a:rPr lang="zh-CN" altLang="en-US" dirty="0">
                <a:solidFill>
                  <a:schemeClr val="bg1"/>
                </a:solidFill>
              </a:rPr>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339102" cy="461665"/>
          </a:xfrm>
          <a:prstGeom prst="rect">
            <a:avLst/>
          </a:prstGeom>
          <a:noFill/>
        </p:spPr>
        <p:txBody>
          <a:bodyPr wrap="none" rtlCol="0">
            <a:spAutoFit/>
          </a:bodyPr>
          <a:lstStyle/>
          <a:p>
            <a:r>
              <a:rPr lang="zh-CN" altLang="en-US" sz="2400" b="1" dirty="0">
                <a:solidFill>
                  <a:srgbClr val="FF0000"/>
                </a:solidFill>
              </a:rPr>
              <a:t>为什么引入线程</a:t>
            </a:r>
            <a:endParaRPr lang="en-US" altLang="zh-CN" sz="2400" b="1" dirty="0">
              <a:solidFill>
                <a:srgbClr val="FF0000"/>
              </a:solidFill>
            </a:endParaRPr>
          </a:p>
        </p:txBody>
      </p:sp>
      <p:sp>
        <p:nvSpPr>
          <p:cNvPr id="14" name="矩形 13">
            <a:extLst>
              <a:ext uri="{FF2B5EF4-FFF2-40B4-BE49-F238E27FC236}">
                <a16:creationId xmlns:a16="http://schemas.microsoft.com/office/drawing/2014/main" id="{EB6E78D0-B9ED-41AE-B682-C48972162512}"/>
              </a:ext>
            </a:extLst>
          </p:cNvPr>
          <p:cNvSpPr/>
          <p:nvPr/>
        </p:nvSpPr>
        <p:spPr>
          <a:xfrm>
            <a:off x="550867" y="1756877"/>
            <a:ext cx="6545306" cy="400110"/>
          </a:xfrm>
          <a:prstGeom prst="rect">
            <a:avLst/>
          </a:prstGeom>
        </p:spPr>
        <p:txBody>
          <a:bodyPr wrap="square">
            <a:spAutoFit/>
          </a:bodyPr>
          <a:lstStyle/>
          <a:p>
            <a:pPr>
              <a:spcBef>
                <a:spcPct val="50000"/>
              </a:spcBef>
            </a:pPr>
            <a:r>
              <a:rPr lang="en-US" altLang="en-US"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案例</a:t>
            </a:r>
            <a:r>
              <a:rPr lang="en-US" altLang="en-US"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编写一个</a:t>
            </a:r>
            <a:r>
              <a:rPr lang="en-US" altLang="en-US" sz="2000" b="1" dirty="0">
                <a:latin typeface="微软雅黑" pitchFamily="34" charset="-122"/>
                <a:ea typeface="微软雅黑" pitchFamily="34" charset="-122"/>
              </a:rPr>
              <a:t>MP3</a:t>
            </a:r>
            <a:r>
              <a:rPr lang="zh-CN" altLang="en-US" sz="2000" b="1" dirty="0">
                <a:latin typeface="微软雅黑" pitchFamily="34" charset="-122"/>
                <a:ea typeface="微软雅黑" pitchFamily="34" charset="-122"/>
              </a:rPr>
              <a:t>播放软件。核心功能模块有三个：</a:t>
            </a:r>
          </a:p>
        </p:txBody>
      </p:sp>
      <p:sp>
        <p:nvSpPr>
          <p:cNvPr id="15" name="TextBox 22">
            <a:extLst>
              <a:ext uri="{FF2B5EF4-FFF2-40B4-BE49-F238E27FC236}">
                <a16:creationId xmlns:a16="http://schemas.microsoft.com/office/drawing/2014/main" id="{15B4D2EE-27D4-4EF6-9B26-FA7FF05912BF}"/>
              </a:ext>
            </a:extLst>
          </p:cNvPr>
          <p:cNvSpPr txBox="1"/>
          <p:nvPr/>
        </p:nvSpPr>
        <p:spPr>
          <a:xfrm>
            <a:off x="1454156" y="2899775"/>
            <a:ext cx="4553775" cy="400110"/>
          </a:xfrm>
          <a:prstGeom prst="rect">
            <a:avLst/>
          </a:prstGeom>
          <a:noFill/>
        </p:spPr>
        <p:txBody>
          <a:bodyPr wrap="square" rtlCol="0">
            <a:spAutoFit/>
          </a:bodyPr>
          <a:lstStyle/>
          <a:p>
            <a:pPr>
              <a:spcBef>
                <a:spcPct val="50000"/>
              </a:spcBef>
            </a:pPr>
            <a:r>
              <a:rPr lang="zh-CN" altLang="en-US" sz="2000" b="1" dirty="0">
                <a:latin typeface="微软雅黑" pitchFamily="34" charset="-122"/>
                <a:ea typeface="微软雅黑" pitchFamily="34" charset="-122"/>
              </a:rPr>
              <a:t>（</a:t>
            </a:r>
            <a:r>
              <a:rPr lang="en-US" altLang="en-US" sz="2000" b="1" dirty="0">
                <a:latin typeface="微软雅黑" pitchFamily="34" charset="-122"/>
                <a:ea typeface="微软雅黑" pitchFamily="34" charset="-122"/>
              </a:rPr>
              <a:t>3</a:t>
            </a:r>
            <a:r>
              <a:rPr lang="zh-CN" altLang="en-US" sz="2000" b="1" dirty="0">
                <a:latin typeface="微软雅黑" pitchFamily="34" charset="-122"/>
                <a:ea typeface="微软雅黑" pitchFamily="34" charset="-122"/>
              </a:rPr>
              <a:t>）把解压缩后的音频数据播放出来</a:t>
            </a:r>
          </a:p>
        </p:txBody>
      </p:sp>
      <p:sp>
        <p:nvSpPr>
          <p:cNvPr id="17" name="TextBox 23">
            <a:extLst>
              <a:ext uri="{FF2B5EF4-FFF2-40B4-BE49-F238E27FC236}">
                <a16:creationId xmlns:a16="http://schemas.microsoft.com/office/drawing/2014/main" id="{C3B5F413-B4FD-44C0-B1B7-E42E06B751C4}"/>
              </a:ext>
            </a:extLst>
          </p:cNvPr>
          <p:cNvSpPr txBox="1"/>
          <p:nvPr/>
        </p:nvSpPr>
        <p:spPr>
          <a:xfrm>
            <a:off x="1462888" y="2508421"/>
            <a:ext cx="3393305" cy="400110"/>
          </a:xfrm>
          <a:prstGeom prst="rect">
            <a:avLst/>
          </a:prstGeom>
          <a:noFill/>
        </p:spPr>
        <p:txBody>
          <a:bodyPr wrap="square" rtlCol="0">
            <a:spAutoFit/>
          </a:bodyPr>
          <a:lstStyle/>
          <a:p>
            <a:pPr marL="0" lvl="1"/>
            <a:r>
              <a:rPr lang="zh-CN" altLang="en-US" sz="2000" b="1" dirty="0">
                <a:latin typeface="微软雅黑" pitchFamily="34" charset="-122"/>
                <a:ea typeface="微软雅黑" pitchFamily="34" charset="-122"/>
              </a:rPr>
              <a:t>（</a:t>
            </a:r>
            <a:r>
              <a:rPr lang="en-US" altLang="en-US"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）对数据进行解码</a:t>
            </a:r>
            <a:endParaRPr lang="en-US" altLang="zh-CN" sz="2000" b="1" dirty="0">
              <a:latin typeface="微软雅黑" pitchFamily="34" charset="-122"/>
              <a:ea typeface="微软雅黑" pitchFamily="34" charset="-122"/>
            </a:endParaRPr>
          </a:p>
        </p:txBody>
      </p:sp>
      <p:sp>
        <p:nvSpPr>
          <p:cNvPr id="21" name="TextBox 24">
            <a:extLst>
              <a:ext uri="{FF2B5EF4-FFF2-40B4-BE49-F238E27FC236}">
                <a16:creationId xmlns:a16="http://schemas.microsoft.com/office/drawing/2014/main" id="{FC2C32B2-A6E7-4AC5-A83D-66D3FB2F3A17}"/>
              </a:ext>
            </a:extLst>
          </p:cNvPr>
          <p:cNvSpPr txBox="1"/>
          <p:nvPr/>
        </p:nvSpPr>
        <p:spPr>
          <a:xfrm>
            <a:off x="1462888" y="2108311"/>
            <a:ext cx="4536313" cy="400110"/>
          </a:xfrm>
          <a:prstGeom prst="rect">
            <a:avLst/>
          </a:prstGeom>
          <a:noFill/>
        </p:spPr>
        <p:txBody>
          <a:bodyPr wrap="square" rtlCol="0">
            <a:spAutoFit/>
          </a:bodyPr>
          <a:lstStyle/>
          <a:p>
            <a:pPr>
              <a:spcBef>
                <a:spcPct val="50000"/>
              </a:spcBef>
            </a:pPr>
            <a:r>
              <a:rPr lang="zh-CN" altLang="en-US" sz="2000" b="1" dirty="0">
                <a:latin typeface="微软雅黑" pitchFamily="34" charset="-122"/>
                <a:ea typeface="微软雅黑" pitchFamily="34" charset="-122"/>
              </a:rPr>
              <a:t>（</a:t>
            </a:r>
            <a:r>
              <a:rPr lang="en-US" altLang="en-US"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）从</a:t>
            </a:r>
            <a:r>
              <a:rPr lang="en-US" altLang="en-US" sz="2000" b="1" dirty="0">
                <a:latin typeface="微软雅黑" pitchFamily="34" charset="-122"/>
                <a:ea typeface="微软雅黑" pitchFamily="34" charset="-122"/>
              </a:rPr>
              <a:t>MP3</a:t>
            </a:r>
            <a:r>
              <a:rPr lang="zh-CN" altLang="en-US" sz="2000" b="1" dirty="0">
                <a:latin typeface="微软雅黑" pitchFamily="34" charset="-122"/>
                <a:ea typeface="微软雅黑" pitchFamily="34" charset="-122"/>
              </a:rPr>
              <a:t>音频文件当中读取数据</a:t>
            </a:r>
            <a:endParaRPr lang="en-US" altLang="zh-CN" sz="2000" b="1" dirty="0">
              <a:latin typeface="微软雅黑" pitchFamily="34" charset="-122"/>
              <a:ea typeface="微软雅黑" pitchFamily="34" charset="-122"/>
            </a:endParaRPr>
          </a:p>
        </p:txBody>
      </p:sp>
      <p:grpSp>
        <p:nvGrpSpPr>
          <p:cNvPr id="22" name="组合 21">
            <a:extLst>
              <a:ext uri="{FF2B5EF4-FFF2-40B4-BE49-F238E27FC236}">
                <a16:creationId xmlns:a16="http://schemas.microsoft.com/office/drawing/2014/main" id="{E758727B-D6C5-4161-9F4D-9F70B6B7CB83}"/>
              </a:ext>
            </a:extLst>
          </p:cNvPr>
          <p:cNvGrpSpPr/>
          <p:nvPr/>
        </p:nvGrpSpPr>
        <p:grpSpPr>
          <a:xfrm>
            <a:off x="7967096" y="2602251"/>
            <a:ext cx="3384000" cy="3744000"/>
            <a:chOff x="642910" y="957263"/>
            <a:chExt cx="3384000" cy="3744000"/>
          </a:xfrm>
        </p:grpSpPr>
        <p:sp>
          <p:nvSpPr>
            <p:cNvPr id="23" name="Rectangle 2">
              <a:extLst>
                <a:ext uri="{FF2B5EF4-FFF2-40B4-BE49-F238E27FC236}">
                  <a16:creationId xmlns:a16="http://schemas.microsoft.com/office/drawing/2014/main" id="{713BAFD1-02F9-4DDC-B094-86EAB5A0ED03}"/>
                </a:ext>
              </a:extLst>
            </p:cNvPr>
            <p:cNvSpPr>
              <a:spLocks noChangeArrowheads="1"/>
            </p:cNvSpPr>
            <p:nvPr/>
          </p:nvSpPr>
          <p:spPr bwMode="auto">
            <a:xfrm>
              <a:off x="642910" y="957263"/>
              <a:ext cx="3384000" cy="3744000"/>
            </a:xfrm>
            <a:prstGeom prst="rect">
              <a:avLst/>
            </a:prstGeom>
            <a:gradFill>
              <a:gsLst>
                <a:gs pos="100000">
                  <a:srgbClr val="FDD000"/>
                </a:gs>
                <a:gs pos="0">
                  <a:srgbClr val="FFF9B1"/>
                </a:gs>
              </a:gsLst>
              <a:lin ang="16200000" scaled="0"/>
            </a:gradFill>
            <a:ln w="9525" cmpd="sng">
              <a:no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b="1" dirty="0">
                <a:ea typeface="宋体" charset="0"/>
                <a:cs typeface="宋体" charset="0"/>
              </a:endParaRPr>
            </a:p>
          </p:txBody>
        </p:sp>
        <p:sp>
          <p:nvSpPr>
            <p:cNvPr id="24" name="TextBox 8">
              <a:extLst>
                <a:ext uri="{FF2B5EF4-FFF2-40B4-BE49-F238E27FC236}">
                  <a16:creationId xmlns:a16="http://schemas.microsoft.com/office/drawing/2014/main" id="{AF0CFC35-B555-4959-930B-2FC0ECBED127}"/>
                </a:ext>
              </a:extLst>
            </p:cNvPr>
            <p:cNvSpPr txBox="1"/>
            <p:nvPr/>
          </p:nvSpPr>
          <p:spPr>
            <a:xfrm>
              <a:off x="680884" y="1141858"/>
              <a:ext cx="2890984" cy="3416320"/>
            </a:xfrm>
            <a:prstGeom prst="rect">
              <a:avLst/>
            </a:prstGeom>
            <a:noFill/>
          </p:spPr>
          <p:txBody>
            <a:bodyPr wrap="none" rtlCol="0">
              <a:spAutoFit/>
            </a:bodyPr>
            <a:lstStyle/>
            <a:p>
              <a:r>
                <a:rPr lang="en-US" b="1" dirty="0">
                  <a:solidFill>
                    <a:srgbClr val="11576A"/>
                  </a:solidFill>
                  <a:latin typeface="微软雅黑" pitchFamily="34" charset="-122"/>
                  <a:ea typeface="微软雅黑" pitchFamily="34" charset="-122"/>
                  <a:cs typeface="宋体" charset="0"/>
                </a:rPr>
                <a:t> main( )</a:t>
              </a:r>
              <a:br>
                <a:rPr lang="en-US" b="1" dirty="0">
                  <a:solidFill>
                    <a:srgbClr val="11576A"/>
                  </a:solidFill>
                  <a:latin typeface="微软雅黑" pitchFamily="34" charset="-122"/>
                  <a:ea typeface="微软雅黑" pitchFamily="34" charset="-122"/>
                  <a:cs typeface="宋体" charset="0"/>
                </a:rPr>
              </a:br>
              <a:r>
                <a:rPr lang="en-US" b="1" dirty="0">
                  <a:solidFill>
                    <a:srgbClr val="11576A"/>
                  </a:solidFill>
                  <a:latin typeface="微软雅黑" pitchFamily="34" charset="-122"/>
                  <a:ea typeface="微软雅黑" pitchFamily="34" charset="-122"/>
                  <a:cs typeface="宋体" charset="0"/>
                </a:rPr>
                <a:t>{</a:t>
              </a:r>
              <a:br>
                <a:rPr lang="en-US" b="1" dirty="0">
                  <a:solidFill>
                    <a:srgbClr val="11576A"/>
                  </a:solidFill>
                  <a:latin typeface="微软雅黑" pitchFamily="34" charset="-122"/>
                  <a:ea typeface="微软雅黑" pitchFamily="34" charset="-122"/>
                  <a:cs typeface="宋体" charset="0"/>
                </a:rPr>
              </a:br>
              <a:r>
                <a:rPr lang="en-US" b="1" dirty="0">
                  <a:solidFill>
                    <a:srgbClr val="11576A"/>
                  </a:solidFill>
                  <a:latin typeface="微软雅黑" pitchFamily="34" charset="-122"/>
                  <a:ea typeface="微软雅黑" pitchFamily="34" charset="-122"/>
                  <a:cs typeface="宋体" charset="0"/>
                </a:rPr>
                <a:t>        while(TRUE</a:t>
              </a:r>
              <a:r>
                <a:rPr lang="zh-CN" altLang="en-US" b="1" dirty="0">
                  <a:solidFill>
                    <a:srgbClr val="11576A"/>
                  </a:solidFill>
                  <a:latin typeface="微软雅黑" pitchFamily="34" charset="-122"/>
                  <a:ea typeface="微软雅黑" pitchFamily="34" charset="-122"/>
                  <a:cs typeface="宋体" charset="0"/>
                </a:rPr>
                <a:t>）</a:t>
              </a:r>
              <a:br>
                <a:rPr lang="zh-CN" altLang="en-US" b="1" dirty="0">
                  <a:solidFill>
                    <a:srgbClr val="11576A"/>
                  </a:solidFill>
                  <a:latin typeface="微软雅黑" pitchFamily="34" charset="-122"/>
                  <a:ea typeface="微软雅黑" pitchFamily="34" charset="-122"/>
                  <a:cs typeface="宋体" charset="0"/>
                </a:rPr>
              </a:br>
              <a:r>
                <a:rPr lang="zh-CN" altLang="en-US" b="1" dirty="0">
                  <a:solidFill>
                    <a:srgbClr val="11576A"/>
                  </a:solidFill>
                  <a:latin typeface="微软雅黑" pitchFamily="34" charset="-122"/>
                  <a:ea typeface="微软雅黑" pitchFamily="34" charset="-122"/>
                  <a:cs typeface="宋体" charset="0"/>
                </a:rPr>
                <a:t>        </a:t>
              </a:r>
              <a:r>
                <a:rPr lang="en-US" b="1" dirty="0">
                  <a:solidFill>
                    <a:srgbClr val="11576A"/>
                  </a:solidFill>
                  <a:latin typeface="微软雅黑" pitchFamily="34" charset="-122"/>
                  <a:ea typeface="微软雅黑" pitchFamily="34" charset="-122"/>
                  <a:cs typeface="宋体" charset="0"/>
                </a:rPr>
                <a:t>{</a:t>
              </a:r>
            </a:p>
            <a:p>
              <a:r>
                <a:rPr lang="en-US" b="1" dirty="0">
                  <a:solidFill>
                    <a:srgbClr val="11576A"/>
                  </a:solidFill>
                  <a:latin typeface="微软雅黑" pitchFamily="34" charset="-122"/>
                  <a:ea typeface="微软雅黑" pitchFamily="34" charset="-122"/>
                  <a:cs typeface="宋体" charset="0"/>
                </a:rPr>
                <a:t>              Read( );</a:t>
              </a:r>
              <a:br>
                <a:rPr lang="en-US" b="1" dirty="0">
                  <a:solidFill>
                    <a:srgbClr val="11576A"/>
                  </a:solidFill>
                  <a:latin typeface="微软雅黑" pitchFamily="34" charset="-122"/>
                  <a:ea typeface="微软雅黑" pitchFamily="34" charset="-122"/>
                  <a:cs typeface="宋体" charset="0"/>
                </a:rPr>
              </a:br>
              <a:r>
                <a:rPr lang="en-US" b="1" dirty="0">
                  <a:solidFill>
                    <a:srgbClr val="11576A"/>
                  </a:solidFill>
                  <a:latin typeface="微软雅黑" pitchFamily="34" charset="-122"/>
                  <a:ea typeface="微软雅黑" pitchFamily="34" charset="-122"/>
                  <a:cs typeface="宋体" charset="0"/>
                </a:rPr>
                <a:t>              Decompress( );</a:t>
              </a:r>
              <a:br>
                <a:rPr lang="en-US" b="1" dirty="0">
                  <a:solidFill>
                    <a:srgbClr val="11576A"/>
                  </a:solidFill>
                  <a:latin typeface="微软雅黑" pitchFamily="34" charset="-122"/>
                  <a:ea typeface="微软雅黑" pitchFamily="34" charset="-122"/>
                  <a:cs typeface="宋体" charset="0"/>
                </a:rPr>
              </a:br>
              <a:r>
                <a:rPr lang="en-US" b="1" dirty="0">
                  <a:solidFill>
                    <a:srgbClr val="11576A"/>
                  </a:solidFill>
                  <a:latin typeface="微软雅黑" pitchFamily="34" charset="-122"/>
                  <a:ea typeface="微软雅黑" pitchFamily="34" charset="-122"/>
                  <a:cs typeface="宋体" charset="0"/>
                </a:rPr>
                <a:t>              Play( );</a:t>
              </a:r>
              <a:br>
                <a:rPr lang="en-US" b="1" dirty="0">
                  <a:solidFill>
                    <a:srgbClr val="11576A"/>
                  </a:solidFill>
                  <a:latin typeface="微软雅黑" pitchFamily="34" charset="-122"/>
                  <a:ea typeface="微软雅黑" pitchFamily="34" charset="-122"/>
                  <a:cs typeface="宋体" charset="0"/>
                </a:rPr>
              </a:br>
              <a:r>
                <a:rPr lang="en-US" b="1" dirty="0">
                  <a:solidFill>
                    <a:srgbClr val="11576A"/>
                  </a:solidFill>
                  <a:latin typeface="微软雅黑" pitchFamily="34" charset="-122"/>
                  <a:ea typeface="微软雅黑" pitchFamily="34" charset="-122"/>
                  <a:cs typeface="宋体" charset="0"/>
                </a:rPr>
                <a:t>         }</a:t>
              </a:r>
            </a:p>
            <a:p>
              <a:r>
                <a:rPr lang="en-US" b="1" dirty="0">
                  <a:solidFill>
                    <a:srgbClr val="11576A"/>
                  </a:solidFill>
                  <a:latin typeface="微软雅黑" pitchFamily="34" charset="-122"/>
                  <a:ea typeface="微软雅黑" pitchFamily="34" charset="-122"/>
                  <a:cs typeface="宋体" charset="0"/>
                </a:rPr>
                <a:t>}</a:t>
              </a:r>
            </a:p>
            <a:p>
              <a:r>
                <a:rPr lang="en-US" b="1" dirty="0">
                  <a:solidFill>
                    <a:srgbClr val="11576A"/>
                  </a:solidFill>
                  <a:latin typeface="微软雅黑" pitchFamily="34" charset="-122"/>
                  <a:ea typeface="微软雅黑" pitchFamily="34" charset="-122"/>
                  <a:cs typeface="宋体" charset="0"/>
                </a:rPr>
                <a:t>Read( ) { … }</a:t>
              </a:r>
              <a:br>
                <a:rPr lang="en-US" b="1" dirty="0">
                  <a:solidFill>
                    <a:srgbClr val="11576A"/>
                  </a:solidFill>
                  <a:latin typeface="微软雅黑" pitchFamily="34" charset="-122"/>
                  <a:ea typeface="微软雅黑" pitchFamily="34" charset="-122"/>
                  <a:cs typeface="宋体" charset="0"/>
                </a:rPr>
              </a:br>
              <a:r>
                <a:rPr lang="en-US" b="1" dirty="0">
                  <a:solidFill>
                    <a:srgbClr val="11576A"/>
                  </a:solidFill>
                  <a:latin typeface="微软雅黑" pitchFamily="34" charset="-122"/>
                  <a:ea typeface="微软雅黑" pitchFamily="34" charset="-122"/>
                  <a:cs typeface="宋体" charset="0"/>
                </a:rPr>
                <a:t>Decompress( ) { … }</a:t>
              </a:r>
            </a:p>
            <a:p>
              <a:r>
                <a:rPr lang="en-US" b="1" dirty="0">
                  <a:solidFill>
                    <a:srgbClr val="11576A"/>
                  </a:solidFill>
                  <a:latin typeface="微软雅黑" pitchFamily="34" charset="-122"/>
                  <a:ea typeface="微软雅黑" pitchFamily="34" charset="-122"/>
                  <a:cs typeface="宋体" charset="0"/>
                </a:rPr>
                <a:t>Play( ) { … }</a:t>
              </a:r>
              <a:endParaRPr lang="zh-CN" altLang="en-US" dirty="0">
                <a:solidFill>
                  <a:srgbClr val="11576A"/>
                </a:solidFill>
                <a:latin typeface="微软雅黑" pitchFamily="34" charset="-122"/>
                <a:ea typeface="微软雅黑" pitchFamily="34" charset="-122"/>
              </a:endParaRPr>
            </a:p>
          </p:txBody>
        </p:sp>
      </p:grpSp>
      <p:grpSp>
        <p:nvGrpSpPr>
          <p:cNvPr id="25" name="组合 24">
            <a:extLst>
              <a:ext uri="{FF2B5EF4-FFF2-40B4-BE49-F238E27FC236}">
                <a16:creationId xmlns:a16="http://schemas.microsoft.com/office/drawing/2014/main" id="{130518B0-DAD5-4205-84A4-7BF8306DA8A9}"/>
              </a:ext>
            </a:extLst>
          </p:cNvPr>
          <p:cNvGrpSpPr/>
          <p:nvPr/>
        </p:nvGrpSpPr>
        <p:grpSpPr>
          <a:xfrm>
            <a:off x="7207692" y="3908366"/>
            <a:ext cx="1785950" cy="681098"/>
            <a:chOff x="428596" y="2263378"/>
            <a:chExt cx="1785950" cy="681098"/>
          </a:xfrm>
        </p:grpSpPr>
        <p:sp>
          <p:nvSpPr>
            <p:cNvPr id="26" name="Text Box 8">
              <a:extLst>
                <a:ext uri="{FF2B5EF4-FFF2-40B4-BE49-F238E27FC236}">
                  <a16:creationId xmlns:a16="http://schemas.microsoft.com/office/drawing/2014/main" id="{70BD4445-7BA2-4026-A38E-695545AF5DF3}"/>
                </a:ext>
              </a:extLst>
            </p:cNvPr>
            <p:cNvSpPr txBox="1">
              <a:spLocks noChangeArrowheads="1"/>
            </p:cNvSpPr>
            <p:nvPr/>
          </p:nvSpPr>
          <p:spPr bwMode="auto">
            <a:xfrm>
              <a:off x="461934" y="2263378"/>
              <a:ext cx="60305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lvl2pPr/>
              <a:lvl3pPr/>
              <a:lvl4pPr/>
              <a:lvl5pPr/>
              <a:lvl6pPr/>
              <a:lvl7pPr/>
              <a:lvl8pPr/>
              <a:lvl9pPr/>
            </a:lstStyle>
            <a:p>
              <a:pPr eaLnBrk="1" hangingPunct="1">
                <a:spcBef>
                  <a:spcPct val="50000"/>
                </a:spcBef>
              </a:pPr>
              <a:r>
                <a:rPr lang="en-US" sz="2000" b="1">
                  <a:solidFill>
                    <a:srgbClr val="C00000"/>
                  </a:solidFill>
                  <a:latin typeface="微软雅黑" pitchFamily="34" charset="-122"/>
                  <a:ea typeface="微软雅黑" pitchFamily="34" charset="-122"/>
                  <a:cs typeface="宋体" charset="0"/>
                </a:rPr>
                <a:t>I/O</a:t>
              </a:r>
            </a:p>
          </p:txBody>
        </p:sp>
        <p:sp>
          <p:nvSpPr>
            <p:cNvPr id="27" name="Text Box 11">
              <a:extLst>
                <a:ext uri="{FF2B5EF4-FFF2-40B4-BE49-F238E27FC236}">
                  <a16:creationId xmlns:a16="http://schemas.microsoft.com/office/drawing/2014/main" id="{45F1B12A-7023-4468-9387-E116D7E29E8B}"/>
                </a:ext>
              </a:extLst>
            </p:cNvPr>
            <p:cNvSpPr txBox="1">
              <a:spLocks noChangeArrowheads="1"/>
            </p:cNvSpPr>
            <p:nvPr/>
          </p:nvSpPr>
          <p:spPr bwMode="auto">
            <a:xfrm>
              <a:off x="428596" y="2544366"/>
              <a:ext cx="72487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lvl2pPr/>
              <a:lvl3pPr/>
              <a:lvl4pPr/>
              <a:lvl5pPr/>
              <a:lvl6pPr/>
              <a:lvl7pPr/>
              <a:lvl8pPr/>
              <a:lvl9pPr/>
            </a:lstStyle>
            <a:p>
              <a:pPr eaLnBrk="1" hangingPunct="1">
                <a:spcBef>
                  <a:spcPct val="50000"/>
                </a:spcBef>
              </a:pPr>
              <a:r>
                <a:rPr lang="en-US" sz="2000" b="1">
                  <a:solidFill>
                    <a:srgbClr val="C00000"/>
                  </a:solidFill>
                  <a:latin typeface="微软雅黑" pitchFamily="34" charset="-122"/>
                  <a:ea typeface="微软雅黑" pitchFamily="34" charset="-122"/>
                  <a:cs typeface="宋体" charset="0"/>
                </a:rPr>
                <a:t>CPU</a:t>
              </a:r>
            </a:p>
          </p:txBody>
        </p:sp>
        <p:cxnSp>
          <p:nvCxnSpPr>
            <p:cNvPr id="28" name="直接连接符 27">
              <a:extLst>
                <a:ext uri="{FF2B5EF4-FFF2-40B4-BE49-F238E27FC236}">
                  <a16:creationId xmlns:a16="http://schemas.microsoft.com/office/drawing/2014/main" id="{4E730516-0909-4573-AB1E-FF01F17BED4F}"/>
                </a:ext>
              </a:extLst>
            </p:cNvPr>
            <p:cNvCxnSpPr/>
            <p:nvPr/>
          </p:nvCxnSpPr>
          <p:spPr>
            <a:xfrm rot="10800000">
              <a:off x="1071538" y="2428874"/>
              <a:ext cx="1143008"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9630F973-4933-450D-AD45-F76F5F17F670}"/>
                </a:ext>
              </a:extLst>
            </p:cNvPr>
            <p:cNvCxnSpPr/>
            <p:nvPr/>
          </p:nvCxnSpPr>
          <p:spPr>
            <a:xfrm rot="10800000">
              <a:off x="1071538" y="2719389"/>
              <a:ext cx="1143008"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BCD2912F-A746-4625-B723-14B181E9A419}"/>
              </a:ext>
            </a:extLst>
          </p:cNvPr>
          <p:cNvGrpSpPr/>
          <p:nvPr/>
        </p:nvGrpSpPr>
        <p:grpSpPr>
          <a:xfrm>
            <a:off x="2027278" y="4029799"/>
            <a:ext cx="3841232" cy="1912393"/>
            <a:chOff x="4629151" y="990589"/>
            <a:chExt cx="2426739" cy="1912393"/>
          </a:xfrm>
        </p:grpSpPr>
        <p:sp>
          <p:nvSpPr>
            <p:cNvPr id="31" name="矩形 30">
              <a:extLst>
                <a:ext uri="{FF2B5EF4-FFF2-40B4-BE49-F238E27FC236}">
                  <a16:creationId xmlns:a16="http://schemas.microsoft.com/office/drawing/2014/main" id="{9D1C4D86-B689-44B9-A4B9-86008913F862}"/>
                </a:ext>
              </a:extLst>
            </p:cNvPr>
            <p:cNvSpPr/>
            <p:nvPr/>
          </p:nvSpPr>
          <p:spPr>
            <a:xfrm>
              <a:off x="4629151" y="1438954"/>
              <a:ext cx="2426739" cy="400110"/>
            </a:xfrm>
            <a:prstGeom prst="rect">
              <a:avLst/>
            </a:prstGeom>
          </p:spPr>
          <p:txBody>
            <a:bodyPr wrap="square">
              <a:spAutoFit/>
            </a:bodyPr>
            <a:lstStyle/>
            <a:p>
              <a:pPr>
                <a:spcBef>
                  <a:spcPct val="50000"/>
                </a:spcBef>
              </a:pPr>
              <a:r>
                <a:rPr lang="en-US" altLang="zh-CN" sz="2000" b="1" dirty="0">
                  <a:solidFill>
                    <a:srgbClr val="11576A"/>
                  </a:solidFill>
                  <a:latin typeface="微软雅黑" pitchFamily="34" charset="-122"/>
                  <a:ea typeface="微软雅黑" pitchFamily="34" charset="-122"/>
                  <a:cs typeface="宋体" charset="0"/>
                </a:rPr>
                <a:t>1. </a:t>
              </a:r>
              <a:r>
                <a:rPr lang="zh-CN" altLang="en-US" sz="2000" b="1" dirty="0">
                  <a:solidFill>
                    <a:srgbClr val="11576A"/>
                  </a:solidFill>
                  <a:latin typeface="微软雅黑" pitchFamily="34" charset="-122"/>
                  <a:ea typeface="微软雅黑" pitchFamily="34" charset="-122"/>
                  <a:cs typeface="宋体" charset="0"/>
                </a:rPr>
                <a:t>播放出来的声音能</a:t>
              </a:r>
              <a:r>
                <a:rPr lang="en-US" altLang="zh-CN" sz="2000" b="1" dirty="0">
                  <a:solidFill>
                    <a:srgbClr val="11576A"/>
                  </a:solidFill>
                  <a:latin typeface="微软雅黑" pitchFamily="34" charset="-122"/>
                  <a:ea typeface="微软雅黑" pitchFamily="34" charset="-122"/>
                  <a:cs typeface="宋体" charset="0"/>
                </a:rPr>
                <a:t>  </a:t>
              </a:r>
              <a:r>
                <a:rPr lang="zh-CN" altLang="en-US" sz="2000" b="1" dirty="0">
                  <a:solidFill>
                    <a:srgbClr val="11576A"/>
                  </a:solidFill>
                  <a:latin typeface="微软雅黑" pitchFamily="34" charset="-122"/>
                  <a:ea typeface="微软雅黑" pitchFamily="34" charset="-122"/>
                  <a:cs typeface="宋体" charset="0"/>
                </a:rPr>
                <a:t>否连贯</a:t>
              </a:r>
            </a:p>
          </p:txBody>
        </p:sp>
        <p:sp>
          <p:nvSpPr>
            <p:cNvPr id="32" name="矩形 31">
              <a:extLst>
                <a:ext uri="{FF2B5EF4-FFF2-40B4-BE49-F238E27FC236}">
                  <a16:creationId xmlns:a16="http://schemas.microsoft.com/office/drawing/2014/main" id="{4438F98C-23B0-455F-B1B3-C6280A51DD65}"/>
                </a:ext>
              </a:extLst>
            </p:cNvPr>
            <p:cNvSpPr/>
            <p:nvPr/>
          </p:nvSpPr>
          <p:spPr>
            <a:xfrm>
              <a:off x="4644008" y="1887319"/>
              <a:ext cx="2359494" cy="1015663"/>
            </a:xfrm>
            <a:prstGeom prst="rect">
              <a:avLst/>
            </a:prstGeom>
          </p:spPr>
          <p:txBody>
            <a:bodyPr wrap="square">
              <a:spAutoFit/>
            </a:bodyPr>
            <a:lstStyle/>
            <a:p>
              <a:pPr>
                <a:spcBef>
                  <a:spcPct val="50000"/>
                </a:spcBef>
              </a:pPr>
              <a:r>
                <a:rPr lang="en-US" altLang="zh-CN" sz="2000" b="1" dirty="0">
                  <a:solidFill>
                    <a:srgbClr val="11576A"/>
                  </a:solidFill>
                  <a:latin typeface="微软雅黑" pitchFamily="34" charset="-122"/>
                  <a:ea typeface="微软雅黑" pitchFamily="34" charset="-122"/>
                  <a:cs typeface="宋体" charset="0"/>
                </a:rPr>
                <a:t>2. </a:t>
              </a:r>
              <a:r>
                <a:rPr lang="zh-CN" altLang="en-US" sz="2000" b="1" dirty="0">
                  <a:solidFill>
                    <a:srgbClr val="11576A"/>
                  </a:solidFill>
                  <a:latin typeface="微软雅黑" pitchFamily="34" charset="-122"/>
                  <a:ea typeface="微软雅黑" pitchFamily="34" charset="-122"/>
                  <a:cs typeface="宋体" charset="0"/>
                </a:rPr>
                <a:t>各个函数之间不是并发执行，影响资源的使用效率</a:t>
              </a:r>
            </a:p>
          </p:txBody>
        </p:sp>
        <p:sp>
          <p:nvSpPr>
            <p:cNvPr id="33" name="矩形 32">
              <a:extLst>
                <a:ext uri="{FF2B5EF4-FFF2-40B4-BE49-F238E27FC236}">
                  <a16:creationId xmlns:a16="http://schemas.microsoft.com/office/drawing/2014/main" id="{D246AA35-CC3C-414B-9C04-0F003947FC21}"/>
                </a:ext>
              </a:extLst>
            </p:cNvPr>
            <p:cNvSpPr/>
            <p:nvPr/>
          </p:nvSpPr>
          <p:spPr>
            <a:xfrm>
              <a:off x="4629151" y="990589"/>
              <a:ext cx="1214446" cy="400110"/>
            </a:xfrm>
            <a:prstGeom prst="rect">
              <a:avLst/>
            </a:prstGeom>
          </p:spPr>
          <p:txBody>
            <a:bodyPr wrap="square">
              <a:spAutoFit/>
            </a:bodyPr>
            <a:lstStyle/>
            <a:p>
              <a:pPr>
                <a:spcBef>
                  <a:spcPct val="50000"/>
                </a:spcBef>
              </a:pPr>
              <a:r>
                <a:rPr lang="zh-CN" altLang="en-US" sz="2000" b="1" dirty="0">
                  <a:solidFill>
                    <a:srgbClr val="11576A"/>
                  </a:solidFill>
                  <a:latin typeface="微软雅黑" pitchFamily="34" charset="-122"/>
                  <a:ea typeface="微软雅黑" pitchFamily="34" charset="-122"/>
                  <a:cs typeface="宋体" charset="0"/>
                </a:rPr>
                <a:t>问题：</a:t>
              </a:r>
              <a:endParaRPr lang="en-US" altLang="zh-CN" sz="2000" b="1" dirty="0">
                <a:solidFill>
                  <a:srgbClr val="11576A"/>
                </a:solidFill>
                <a:latin typeface="微软雅黑" pitchFamily="34" charset="-122"/>
                <a:ea typeface="微软雅黑" pitchFamily="34" charset="-122"/>
                <a:cs typeface="宋体" charset="0"/>
              </a:endParaRPr>
            </a:p>
          </p:txBody>
        </p:sp>
      </p:grpSp>
    </p:spTree>
    <p:extLst>
      <p:ext uri="{BB962C8B-B14F-4D97-AF65-F5344CB8AC3E}">
        <p14:creationId xmlns:p14="http://schemas.microsoft.com/office/powerpoint/2010/main" val="411455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none" rtlCol="0">
            <a:spAutoFit/>
          </a:bodyPr>
          <a:lstStyle/>
          <a:p>
            <a:pPr algn="ctr"/>
            <a:r>
              <a:rPr lang="en-US" altLang="zh-CN" dirty="0"/>
              <a:t>04 </a:t>
            </a:r>
            <a:r>
              <a:rPr lang="zh-CN" altLang="en-US"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a:noFill/>
        </p:spPr>
        <p:txBody>
          <a:bodyPr wrap="square" rtlCol="0">
            <a:spAutoFit/>
          </a:bodyPr>
          <a:lstStyle/>
          <a:p>
            <a:pPr algn="ctr"/>
            <a:r>
              <a:rPr lang="en-US" altLang="zh-CN" dirty="0">
                <a:solidFill>
                  <a:schemeClr val="bg1"/>
                </a:solidFill>
              </a:rPr>
              <a:t>05 </a:t>
            </a:r>
            <a:r>
              <a:rPr lang="zh-CN" altLang="en-US" dirty="0">
                <a:solidFill>
                  <a:schemeClr val="bg1"/>
                </a:solidFill>
              </a:rPr>
              <a:t>线程</a:t>
            </a:r>
          </a:p>
        </p:txBody>
      </p:sp>
      <p:sp>
        <p:nvSpPr>
          <p:cNvPr id="34" name="矩形 33">
            <a:extLst>
              <a:ext uri="{FF2B5EF4-FFF2-40B4-BE49-F238E27FC236}">
                <a16:creationId xmlns:a16="http://schemas.microsoft.com/office/drawing/2014/main" id="{E69C9C18-495D-45A6-9BB0-7CE8D2ED97FF}"/>
              </a:ext>
            </a:extLst>
          </p:cNvPr>
          <p:cNvSpPr/>
          <p:nvPr/>
        </p:nvSpPr>
        <p:spPr>
          <a:xfrm>
            <a:off x="791228" y="4883755"/>
            <a:ext cx="5973802" cy="1015663"/>
          </a:xfrm>
          <a:prstGeom prst="rect">
            <a:avLst/>
          </a:prstGeom>
        </p:spPr>
        <p:txBody>
          <a:bodyPr wrap="square">
            <a:spAutoFit/>
          </a:bodyPr>
          <a:lstStyle/>
          <a:p>
            <a:pPr>
              <a:spcBef>
                <a:spcPct val="50000"/>
              </a:spcBef>
            </a:pPr>
            <a:r>
              <a:rPr lang="zh-CN" altLang="en-US" sz="2400" b="1" dirty="0">
                <a:latin typeface="微软雅黑" pitchFamily="34" charset="-122"/>
                <a:ea typeface="微软雅黑" pitchFamily="34" charset="-122"/>
              </a:rPr>
              <a:t>存在的问题：</a:t>
            </a:r>
            <a:endParaRPr lang="en-US" altLang="zh-CN" sz="2400" b="1" dirty="0">
              <a:latin typeface="微软雅黑" pitchFamily="34" charset="-122"/>
              <a:ea typeface="微软雅黑" pitchFamily="34" charset="-122"/>
            </a:endParaRPr>
          </a:p>
          <a:p>
            <a:pPr>
              <a:spcBef>
                <a:spcPct val="50000"/>
              </a:spcBef>
            </a:pPr>
            <a:r>
              <a:rPr lang="en-US" altLang="zh-CN" sz="2400" b="1" dirty="0">
                <a:latin typeface="微软雅黑" pitchFamily="34" charset="-122"/>
                <a:ea typeface="微软雅黑" pitchFamily="34" charset="-122"/>
              </a:rPr>
              <a:t>1. </a:t>
            </a:r>
            <a:r>
              <a:rPr lang="zh-CN" altLang="en-US" sz="2400" b="1" dirty="0">
                <a:latin typeface="微软雅黑" pitchFamily="34" charset="-122"/>
                <a:ea typeface="微软雅黑" pitchFamily="34" charset="-122"/>
              </a:rPr>
              <a:t>进程之间如何通信，共享数据？</a:t>
            </a:r>
            <a:endParaRPr lang="en-US" altLang="zh-CN" sz="2400" b="1" dirty="0">
              <a:latin typeface="微软雅黑" pitchFamily="34" charset="-122"/>
              <a:ea typeface="微软雅黑" pitchFamily="34" charset="-122"/>
            </a:endParaRPr>
          </a:p>
        </p:txBody>
      </p:sp>
      <p:grpSp>
        <p:nvGrpSpPr>
          <p:cNvPr id="35" name="组合 34">
            <a:extLst>
              <a:ext uri="{FF2B5EF4-FFF2-40B4-BE49-F238E27FC236}">
                <a16:creationId xmlns:a16="http://schemas.microsoft.com/office/drawing/2014/main" id="{D523E221-B4A6-4FB0-8294-65C84CE52907}"/>
              </a:ext>
            </a:extLst>
          </p:cNvPr>
          <p:cNvGrpSpPr/>
          <p:nvPr/>
        </p:nvGrpSpPr>
        <p:grpSpPr>
          <a:xfrm>
            <a:off x="791228" y="1795565"/>
            <a:ext cx="5857932" cy="2571768"/>
            <a:chOff x="928646" y="928676"/>
            <a:chExt cx="5857932" cy="2571768"/>
          </a:xfrm>
        </p:grpSpPr>
        <p:sp>
          <p:nvSpPr>
            <p:cNvPr id="36" name="矩形 35">
              <a:extLst>
                <a:ext uri="{FF2B5EF4-FFF2-40B4-BE49-F238E27FC236}">
                  <a16:creationId xmlns:a16="http://schemas.microsoft.com/office/drawing/2014/main" id="{8501F505-347B-4F2C-B0DE-C36CB8E0D876}"/>
                </a:ext>
              </a:extLst>
            </p:cNvPr>
            <p:cNvSpPr/>
            <p:nvPr/>
          </p:nvSpPr>
          <p:spPr>
            <a:xfrm>
              <a:off x="928662" y="928676"/>
              <a:ext cx="1714512" cy="2571768"/>
            </a:xfrm>
            <a:prstGeom prst="rect">
              <a:avLst/>
            </a:prstGeom>
            <a:gradFill>
              <a:gsLst>
                <a:gs pos="100000">
                  <a:srgbClr val="FDD000"/>
                </a:gs>
                <a:gs pos="0">
                  <a:srgbClr val="FFF9B1"/>
                </a:gs>
              </a:gsLst>
              <a:lin ang="162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C234A851-0054-4038-91A3-1D8F329CDE16}"/>
                </a:ext>
              </a:extLst>
            </p:cNvPr>
            <p:cNvSpPr/>
            <p:nvPr/>
          </p:nvSpPr>
          <p:spPr>
            <a:xfrm>
              <a:off x="2770404" y="928676"/>
              <a:ext cx="2088000" cy="2571768"/>
            </a:xfrm>
            <a:prstGeom prst="rect">
              <a:avLst/>
            </a:prstGeom>
            <a:gradFill>
              <a:gsLst>
                <a:gs pos="100000">
                  <a:srgbClr val="FDD000"/>
                </a:gs>
                <a:gs pos="0">
                  <a:srgbClr val="FFF9B1"/>
                </a:gs>
              </a:gsLst>
              <a:lin ang="162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E4758D73-7939-402A-8620-10BE02E20CB0}"/>
                </a:ext>
              </a:extLst>
            </p:cNvPr>
            <p:cNvSpPr/>
            <p:nvPr/>
          </p:nvSpPr>
          <p:spPr>
            <a:xfrm>
              <a:off x="5000628" y="928676"/>
              <a:ext cx="1714512" cy="2571768"/>
            </a:xfrm>
            <a:prstGeom prst="rect">
              <a:avLst/>
            </a:prstGeom>
            <a:gradFill>
              <a:gsLst>
                <a:gs pos="100000">
                  <a:srgbClr val="FDD000"/>
                </a:gs>
                <a:gs pos="0">
                  <a:srgbClr val="FFF9B1"/>
                </a:gs>
              </a:gsLst>
              <a:lin ang="162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7992B44F-5C41-48B9-BB91-EB8B7A7881A9}"/>
                </a:ext>
              </a:extLst>
            </p:cNvPr>
            <p:cNvSpPr/>
            <p:nvPr/>
          </p:nvSpPr>
          <p:spPr>
            <a:xfrm>
              <a:off x="928646" y="1049244"/>
              <a:ext cx="1785966" cy="2308324"/>
            </a:xfrm>
            <a:prstGeom prst="rect">
              <a:avLst/>
            </a:prstGeom>
          </p:spPr>
          <p:txBody>
            <a:bodyPr wrap="square">
              <a:spAutoFit/>
            </a:bodyPr>
            <a:lstStyle/>
            <a:p>
              <a:r>
                <a:rPr lang="zh-CN" altLang="en-US" sz="1600" b="1" dirty="0">
                  <a:solidFill>
                    <a:srgbClr val="11576A"/>
                  </a:solidFill>
                  <a:latin typeface="微软雅黑" pitchFamily="34" charset="-122"/>
                  <a:ea typeface="微软雅黑" pitchFamily="34" charset="-122"/>
                  <a:cs typeface="宋体" charset="0"/>
                </a:rPr>
                <a:t>程序</a:t>
              </a:r>
              <a:r>
                <a:rPr lang="en-US" sz="1600" b="1" dirty="0">
                  <a:solidFill>
                    <a:srgbClr val="11576A"/>
                  </a:solidFill>
                  <a:latin typeface="微软雅黑" pitchFamily="34" charset="-122"/>
                  <a:ea typeface="微软雅黑" pitchFamily="34" charset="-122"/>
                  <a:cs typeface="宋体" charset="0"/>
                </a:rPr>
                <a:t>1</a:t>
              </a:r>
              <a:br>
                <a:rPr lang="en-US" sz="1600" b="1" dirty="0">
                  <a:solidFill>
                    <a:srgbClr val="11576A"/>
                  </a:solidFill>
                  <a:latin typeface="微软雅黑" pitchFamily="34" charset="-122"/>
                  <a:ea typeface="微软雅黑" pitchFamily="34" charset="-122"/>
                  <a:cs typeface="宋体" charset="0"/>
                </a:rPr>
              </a:br>
              <a:r>
                <a:rPr lang="en-US" sz="1600" b="1" dirty="0">
                  <a:solidFill>
                    <a:srgbClr val="11576A"/>
                  </a:solidFill>
                  <a:latin typeface="微软雅黑" pitchFamily="34" charset="-122"/>
                  <a:ea typeface="微软雅黑" pitchFamily="34" charset="-122"/>
                  <a:cs typeface="宋体" charset="0"/>
                </a:rPr>
                <a:t>main( )</a:t>
              </a:r>
              <a:br>
                <a:rPr lang="en-US" sz="1600" b="1" dirty="0">
                  <a:solidFill>
                    <a:srgbClr val="11576A"/>
                  </a:solidFill>
                  <a:latin typeface="微软雅黑" pitchFamily="34" charset="-122"/>
                  <a:ea typeface="微软雅黑" pitchFamily="34" charset="-122"/>
                  <a:cs typeface="宋体" charset="0"/>
                </a:rPr>
              </a:br>
              <a:r>
                <a:rPr lang="en-US" sz="1600" b="1" dirty="0">
                  <a:solidFill>
                    <a:srgbClr val="11576A"/>
                  </a:solidFill>
                  <a:latin typeface="微软雅黑" pitchFamily="34" charset="-122"/>
                  <a:ea typeface="微软雅黑" pitchFamily="34" charset="-122"/>
                  <a:cs typeface="宋体" charset="0"/>
                </a:rPr>
                <a:t>{</a:t>
              </a:r>
              <a:br>
                <a:rPr lang="en-US" sz="1600" b="1" dirty="0">
                  <a:solidFill>
                    <a:srgbClr val="11576A"/>
                  </a:solidFill>
                  <a:latin typeface="微软雅黑" pitchFamily="34" charset="-122"/>
                  <a:ea typeface="微软雅黑" pitchFamily="34" charset="-122"/>
                  <a:cs typeface="宋体" charset="0"/>
                </a:rPr>
              </a:br>
              <a:r>
                <a:rPr lang="en-US" sz="1600" b="1" dirty="0">
                  <a:solidFill>
                    <a:srgbClr val="11576A"/>
                  </a:solidFill>
                  <a:latin typeface="微软雅黑" pitchFamily="34" charset="-122"/>
                  <a:ea typeface="微软雅黑" pitchFamily="34" charset="-122"/>
                  <a:cs typeface="宋体" charset="0"/>
                </a:rPr>
                <a:t>    while(TRUE</a:t>
              </a:r>
              <a:r>
                <a:rPr lang="zh-CN" altLang="en-US" sz="1600" b="1" dirty="0">
                  <a:solidFill>
                    <a:srgbClr val="11576A"/>
                  </a:solidFill>
                  <a:latin typeface="微软雅黑" pitchFamily="34" charset="-122"/>
                  <a:ea typeface="微软雅黑" pitchFamily="34" charset="-122"/>
                  <a:cs typeface="宋体" charset="0"/>
                </a:rPr>
                <a:t>）</a:t>
              </a:r>
              <a:br>
                <a:rPr lang="zh-CN" altLang="en-US" sz="1600" b="1" dirty="0">
                  <a:solidFill>
                    <a:srgbClr val="11576A"/>
                  </a:solidFill>
                  <a:latin typeface="微软雅黑" pitchFamily="34" charset="-122"/>
                  <a:ea typeface="微软雅黑" pitchFamily="34" charset="-122"/>
                  <a:cs typeface="宋体" charset="0"/>
                </a:rPr>
              </a:br>
              <a:r>
                <a:rPr lang="zh-CN" altLang="en-US" sz="1600" b="1" dirty="0">
                  <a:solidFill>
                    <a:srgbClr val="11576A"/>
                  </a:solidFill>
                  <a:latin typeface="微软雅黑" pitchFamily="34" charset="-122"/>
                  <a:ea typeface="微软雅黑" pitchFamily="34" charset="-122"/>
                  <a:cs typeface="宋体" charset="0"/>
                </a:rPr>
                <a:t>    </a:t>
              </a:r>
              <a:r>
                <a:rPr lang="en-US" sz="1600" b="1" dirty="0">
                  <a:solidFill>
                    <a:srgbClr val="11576A"/>
                  </a:solidFill>
                  <a:latin typeface="微软雅黑" pitchFamily="34" charset="-122"/>
                  <a:ea typeface="微软雅黑" pitchFamily="34" charset="-122"/>
                  <a:cs typeface="宋体" charset="0"/>
                </a:rPr>
                <a:t>{</a:t>
              </a:r>
            </a:p>
            <a:p>
              <a:r>
                <a:rPr lang="en-US" sz="1600" b="1" dirty="0">
                  <a:solidFill>
                    <a:srgbClr val="11576A"/>
                  </a:solidFill>
                  <a:latin typeface="微软雅黑" pitchFamily="34" charset="-122"/>
                  <a:ea typeface="微软雅黑" pitchFamily="34" charset="-122"/>
                  <a:cs typeface="宋体" charset="0"/>
                </a:rPr>
                <a:t>          Read( );</a:t>
              </a:r>
              <a:br>
                <a:rPr lang="en-US" sz="1600" b="1" dirty="0">
                  <a:solidFill>
                    <a:srgbClr val="11576A"/>
                  </a:solidFill>
                  <a:latin typeface="微软雅黑" pitchFamily="34" charset="-122"/>
                  <a:ea typeface="微软雅黑" pitchFamily="34" charset="-122"/>
                  <a:cs typeface="宋体" charset="0"/>
                </a:rPr>
              </a:br>
              <a:r>
                <a:rPr lang="en-US" sz="1600" b="1" dirty="0">
                  <a:solidFill>
                    <a:srgbClr val="11576A"/>
                  </a:solidFill>
                  <a:latin typeface="微软雅黑" pitchFamily="34" charset="-122"/>
                  <a:ea typeface="微软雅黑" pitchFamily="34" charset="-122"/>
                  <a:cs typeface="宋体" charset="0"/>
                </a:rPr>
                <a:t>     }</a:t>
              </a:r>
            </a:p>
            <a:p>
              <a:r>
                <a:rPr lang="en-US" sz="1600" b="1" dirty="0">
                  <a:solidFill>
                    <a:srgbClr val="11576A"/>
                  </a:solidFill>
                  <a:latin typeface="微软雅黑" pitchFamily="34" charset="-122"/>
                  <a:ea typeface="微软雅黑" pitchFamily="34" charset="-122"/>
                  <a:cs typeface="宋体" charset="0"/>
                </a:rPr>
                <a:t>}</a:t>
              </a:r>
            </a:p>
            <a:p>
              <a:r>
                <a:rPr lang="en-US" sz="1600" b="1" dirty="0">
                  <a:solidFill>
                    <a:srgbClr val="11576A"/>
                  </a:solidFill>
                  <a:latin typeface="微软雅黑" pitchFamily="34" charset="-122"/>
                  <a:ea typeface="微软雅黑" pitchFamily="34" charset="-122"/>
                  <a:cs typeface="宋体" charset="0"/>
                </a:rPr>
                <a:t>Read( ) { … }</a:t>
              </a:r>
            </a:p>
          </p:txBody>
        </p:sp>
        <p:sp>
          <p:nvSpPr>
            <p:cNvPr id="40" name="Rectangle 6">
              <a:extLst>
                <a:ext uri="{FF2B5EF4-FFF2-40B4-BE49-F238E27FC236}">
                  <a16:creationId xmlns:a16="http://schemas.microsoft.com/office/drawing/2014/main" id="{CCD06948-EC1F-4D91-B634-7F68F4B1C44E}"/>
                </a:ext>
              </a:extLst>
            </p:cNvPr>
            <p:cNvSpPr>
              <a:spLocks noChangeArrowheads="1"/>
            </p:cNvSpPr>
            <p:nvPr/>
          </p:nvSpPr>
          <p:spPr bwMode="auto">
            <a:xfrm>
              <a:off x="2721515" y="1049244"/>
              <a:ext cx="2221057" cy="2308324"/>
            </a:xfrm>
            <a:prstGeom prst="rect">
              <a:avLst/>
            </a:prstGeom>
            <a:noFill/>
            <a:ln w="9525" cmpd="sng">
              <a:no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r>
                <a:rPr lang="zh-CN" altLang="en-US" sz="1600" b="1" dirty="0">
                  <a:solidFill>
                    <a:srgbClr val="11576A"/>
                  </a:solidFill>
                  <a:latin typeface="微软雅黑" pitchFamily="34" charset="-122"/>
                  <a:ea typeface="微软雅黑" pitchFamily="34" charset="-122"/>
                  <a:cs typeface="宋体" charset="0"/>
                </a:rPr>
                <a:t>程序</a:t>
              </a:r>
              <a:r>
                <a:rPr lang="en-US" sz="1600" b="1" dirty="0">
                  <a:solidFill>
                    <a:srgbClr val="11576A"/>
                  </a:solidFill>
                  <a:latin typeface="微软雅黑" pitchFamily="34" charset="-122"/>
                  <a:ea typeface="微软雅黑" pitchFamily="34" charset="-122"/>
                  <a:cs typeface="宋体" charset="0"/>
                </a:rPr>
                <a:t>2</a:t>
              </a:r>
              <a:br>
                <a:rPr lang="en-US" sz="1600" b="1" dirty="0">
                  <a:solidFill>
                    <a:srgbClr val="11576A"/>
                  </a:solidFill>
                  <a:latin typeface="微软雅黑" pitchFamily="34" charset="-122"/>
                  <a:ea typeface="微软雅黑" pitchFamily="34" charset="-122"/>
                  <a:cs typeface="宋体" charset="0"/>
                </a:rPr>
              </a:br>
              <a:r>
                <a:rPr lang="en-US" sz="1600" b="1" dirty="0">
                  <a:solidFill>
                    <a:srgbClr val="11576A"/>
                  </a:solidFill>
                  <a:latin typeface="微软雅黑" pitchFamily="34" charset="-122"/>
                  <a:ea typeface="微软雅黑" pitchFamily="34" charset="-122"/>
                  <a:cs typeface="宋体" charset="0"/>
                </a:rPr>
                <a:t>main( )</a:t>
              </a:r>
              <a:br>
                <a:rPr lang="en-US" sz="1600" b="1" dirty="0">
                  <a:solidFill>
                    <a:srgbClr val="11576A"/>
                  </a:solidFill>
                  <a:latin typeface="微软雅黑" pitchFamily="34" charset="-122"/>
                  <a:ea typeface="微软雅黑" pitchFamily="34" charset="-122"/>
                  <a:cs typeface="宋体" charset="0"/>
                </a:rPr>
              </a:br>
              <a:r>
                <a:rPr lang="en-US" sz="1600" b="1" dirty="0">
                  <a:solidFill>
                    <a:srgbClr val="11576A"/>
                  </a:solidFill>
                  <a:latin typeface="微软雅黑" pitchFamily="34" charset="-122"/>
                  <a:ea typeface="微软雅黑" pitchFamily="34" charset="-122"/>
                  <a:cs typeface="宋体" charset="0"/>
                </a:rPr>
                <a:t>{</a:t>
              </a:r>
              <a:br>
                <a:rPr lang="en-US" sz="1600" b="1" dirty="0">
                  <a:solidFill>
                    <a:srgbClr val="11576A"/>
                  </a:solidFill>
                  <a:latin typeface="微软雅黑" pitchFamily="34" charset="-122"/>
                  <a:ea typeface="微软雅黑" pitchFamily="34" charset="-122"/>
                  <a:cs typeface="宋体" charset="0"/>
                </a:rPr>
              </a:br>
              <a:r>
                <a:rPr lang="en-US" sz="1600" b="1" dirty="0">
                  <a:solidFill>
                    <a:srgbClr val="11576A"/>
                  </a:solidFill>
                  <a:latin typeface="微软雅黑" pitchFamily="34" charset="-122"/>
                  <a:ea typeface="微软雅黑" pitchFamily="34" charset="-122"/>
                  <a:cs typeface="宋体" charset="0"/>
                </a:rPr>
                <a:t>    while(TRUE</a:t>
              </a:r>
              <a:r>
                <a:rPr lang="zh-CN" altLang="en-US" sz="1600" b="1" dirty="0">
                  <a:solidFill>
                    <a:srgbClr val="11576A"/>
                  </a:solidFill>
                  <a:latin typeface="微软雅黑" pitchFamily="34" charset="-122"/>
                  <a:ea typeface="微软雅黑" pitchFamily="34" charset="-122"/>
                  <a:cs typeface="宋体" charset="0"/>
                </a:rPr>
                <a:t>）</a:t>
              </a:r>
              <a:br>
                <a:rPr lang="zh-CN" altLang="en-US" sz="1600" b="1" dirty="0">
                  <a:solidFill>
                    <a:srgbClr val="11576A"/>
                  </a:solidFill>
                  <a:latin typeface="微软雅黑" pitchFamily="34" charset="-122"/>
                  <a:ea typeface="微软雅黑" pitchFamily="34" charset="-122"/>
                  <a:cs typeface="宋体" charset="0"/>
                </a:rPr>
              </a:br>
              <a:r>
                <a:rPr lang="zh-CN" altLang="en-US" sz="1600" b="1" dirty="0">
                  <a:solidFill>
                    <a:srgbClr val="11576A"/>
                  </a:solidFill>
                  <a:latin typeface="微软雅黑" pitchFamily="34" charset="-122"/>
                  <a:ea typeface="微软雅黑" pitchFamily="34" charset="-122"/>
                  <a:cs typeface="宋体" charset="0"/>
                </a:rPr>
                <a:t>    </a:t>
              </a:r>
              <a:r>
                <a:rPr lang="en-US" sz="1600" b="1" dirty="0">
                  <a:solidFill>
                    <a:srgbClr val="11576A"/>
                  </a:solidFill>
                  <a:latin typeface="微软雅黑" pitchFamily="34" charset="-122"/>
                  <a:ea typeface="微软雅黑" pitchFamily="34" charset="-122"/>
                  <a:cs typeface="宋体" charset="0"/>
                </a:rPr>
                <a:t>{</a:t>
              </a:r>
            </a:p>
            <a:p>
              <a:r>
                <a:rPr lang="en-US" sz="1600" b="1" dirty="0">
                  <a:solidFill>
                    <a:srgbClr val="11576A"/>
                  </a:solidFill>
                  <a:latin typeface="微软雅黑" pitchFamily="34" charset="-122"/>
                  <a:ea typeface="微软雅黑" pitchFamily="34" charset="-122"/>
                  <a:cs typeface="宋体" charset="0"/>
                </a:rPr>
                <a:t>        Decompress( );</a:t>
              </a:r>
              <a:br>
                <a:rPr lang="en-US" sz="1600" b="1" dirty="0">
                  <a:solidFill>
                    <a:srgbClr val="11576A"/>
                  </a:solidFill>
                  <a:latin typeface="微软雅黑" pitchFamily="34" charset="-122"/>
                  <a:ea typeface="微软雅黑" pitchFamily="34" charset="-122"/>
                  <a:cs typeface="宋体" charset="0"/>
                </a:rPr>
              </a:br>
              <a:r>
                <a:rPr lang="en-US" sz="1600" b="1" dirty="0">
                  <a:solidFill>
                    <a:srgbClr val="11576A"/>
                  </a:solidFill>
                  <a:latin typeface="微软雅黑" pitchFamily="34" charset="-122"/>
                  <a:ea typeface="微软雅黑" pitchFamily="34" charset="-122"/>
                  <a:cs typeface="宋体" charset="0"/>
                </a:rPr>
                <a:t>     }</a:t>
              </a:r>
            </a:p>
            <a:p>
              <a:r>
                <a:rPr lang="en-US" sz="1600" b="1" dirty="0">
                  <a:solidFill>
                    <a:srgbClr val="11576A"/>
                  </a:solidFill>
                  <a:latin typeface="微软雅黑" pitchFamily="34" charset="-122"/>
                  <a:ea typeface="微软雅黑" pitchFamily="34" charset="-122"/>
                  <a:cs typeface="宋体" charset="0"/>
                </a:rPr>
                <a:t>}</a:t>
              </a:r>
            </a:p>
            <a:p>
              <a:r>
                <a:rPr lang="en-US" sz="1600" b="1" dirty="0">
                  <a:solidFill>
                    <a:srgbClr val="11576A"/>
                  </a:solidFill>
                  <a:latin typeface="微软雅黑" pitchFamily="34" charset="-122"/>
                  <a:ea typeface="微软雅黑" pitchFamily="34" charset="-122"/>
                  <a:cs typeface="宋体" charset="0"/>
                </a:rPr>
                <a:t>Decompress( ) { … }</a:t>
              </a:r>
            </a:p>
          </p:txBody>
        </p:sp>
        <p:sp>
          <p:nvSpPr>
            <p:cNvPr id="41" name="Rectangle 5">
              <a:extLst>
                <a:ext uri="{FF2B5EF4-FFF2-40B4-BE49-F238E27FC236}">
                  <a16:creationId xmlns:a16="http://schemas.microsoft.com/office/drawing/2014/main" id="{54093FB2-89E4-4B7D-B8D6-5544D3BB66B0}"/>
                </a:ext>
              </a:extLst>
            </p:cNvPr>
            <p:cNvSpPr>
              <a:spLocks noChangeArrowheads="1"/>
            </p:cNvSpPr>
            <p:nvPr/>
          </p:nvSpPr>
          <p:spPr bwMode="auto">
            <a:xfrm>
              <a:off x="4976467" y="1049244"/>
              <a:ext cx="1810111" cy="2308324"/>
            </a:xfrm>
            <a:prstGeom prst="rect">
              <a:avLst/>
            </a:prstGeom>
            <a:noFill/>
            <a:ln w="9525" cmpd="sng">
              <a:no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r>
                <a:rPr lang="zh-CN" altLang="en-US" sz="1600" b="1" dirty="0">
                  <a:solidFill>
                    <a:srgbClr val="11576A"/>
                  </a:solidFill>
                  <a:latin typeface="微软雅黑" pitchFamily="34" charset="-122"/>
                  <a:ea typeface="微软雅黑" pitchFamily="34" charset="-122"/>
                  <a:cs typeface="宋体" charset="0"/>
                </a:rPr>
                <a:t>程序</a:t>
              </a:r>
              <a:r>
                <a:rPr lang="en-US" sz="1600" b="1" dirty="0">
                  <a:solidFill>
                    <a:srgbClr val="11576A"/>
                  </a:solidFill>
                  <a:latin typeface="微软雅黑" pitchFamily="34" charset="-122"/>
                  <a:ea typeface="微软雅黑" pitchFamily="34" charset="-122"/>
                  <a:cs typeface="宋体" charset="0"/>
                </a:rPr>
                <a:t>3</a:t>
              </a:r>
              <a:br>
                <a:rPr lang="en-US" sz="1600" b="1" dirty="0">
                  <a:solidFill>
                    <a:srgbClr val="11576A"/>
                  </a:solidFill>
                  <a:latin typeface="微软雅黑" pitchFamily="34" charset="-122"/>
                  <a:ea typeface="微软雅黑" pitchFamily="34" charset="-122"/>
                  <a:cs typeface="宋体" charset="0"/>
                </a:rPr>
              </a:br>
              <a:r>
                <a:rPr lang="en-US" sz="1600" b="1" dirty="0">
                  <a:solidFill>
                    <a:srgbClr val="11576A"/>
                  </a:solidFill>
                  <a:latin typeface="微软雅黑" pitchFamily="34" charset="-122"/>
                  <a:ea typeface="微软雅黑" pitchFamily="34" charset="-122"/>
                  <a:cs typeface="宋体" charset="0"/>
                </a:rPr>
                <a:t>main( )</a:t>
              </a:r>
              <a:br>
                <a:rPr lang="en-US" sz="1600" b="1" dirty="0">
                  <a:solidFill>
                    <a:srgbClr val="11576A"/>
                  </a:solidFill>
                  <a:latin typeface="微软雅黑" pitchFamily="34" charset="-122"/>
                  <a:ea typeface="微软雅黑" pitchFamily="34" charset="-122"/>
                  <a:cs typeface="宋体" charset="0"/>
                </a:rPr>
              </a:br>
              <a:r>
                <a:rPr lang="en-US" sz="1600" b="1" dirty="0">
                  <a:solidFill>
                    <a:srgbClr val="11576A"/>
                  </a:solidFill>
                  <a:latin typeface="微软雅黑" pitchFamily="34" charset="-122"/>
                  <a:ea typeface="微软雅黑" pitchFamily="34" charset="-122"/>
                  <a:cs typeface="宋体" charset="0"/>
                </a:rPr>
                <a:t>{</a:t>
              </a:r>
              <a:br>
                <a:rPr lang="en-US" sz="1600" b="1" dirty="0">
                  <a:solidFill>
                    <a:srgbClr val="11576A"/>
                  </a:solidFill>
                  <a:latin typeface="微软雅黑" pitchFamily="34" charset="-122"/>
                  <a:ea typeface="微软雅黑" pitchFamily="34" charset="-122"/>
                  <a:cs typeface="宋体" charset="0"/>
                </a:rPr>
              </a:br>
              <a:r>
                <a:rPr lang="en-US" sz="1600" b="1" dirty="0">
                  <a:solidFill>
                    <a:srgbClr val="11576A"/>
                  </a:solidFill>
                  <a:latin typeface="微软雅黑" pitchFamily="34" charset="-122"/>
                  <a:ea typeface="微软雅黑" pitchFamily="34" charset="-122"/>
                  <a:cs typeface="宋体" charset="0"/>
                </a:rPr>
                <a:t>    while(TRUE</a:t>
              </a:r>
              <a:r>
                <a:rPr lang="zh-CN" altLang="en-US" sz="1600" b="1" dirty="0">
                  <a:solidFill>
                    <a:srgbClr val="11576A"/>
                  </a:solidFill>
                  <a:latin typeface="微软雅黑" pitchFamily="34" charset="-122"/>
                  <a:ea typeface="微软雅黑" pitchFamily="34" charset="-122"/>
                  <a:cs typeface="宋体" charset="0"/>
                </a:rPr>
                <a:t>）</a:t>
              </a:r>
              <a:br>
                <a:rPr lang="zh-CN" altLang="en-US" sz="1600" b="1" dirty="0">
                  <a:solidFill>
                    <a:srgbClr val="11576A"/>
                  </a:solidFill>
                  <a:latin typeface="微软雅黑" pitchFamily="34" charset="-122"/>
                  <a:ea typeface="微软雅黑" pitchFamily="34" charset="-122"/>
                  <a:cs typeface="宋体" charset="0"/>
                </a:rPr>
              </a:br>
              <a:r>
                <a:rPr lang="zh-CN" altLang="en-US" sz="1600" b="1" dirty="0">
                  <a:solidFill>
                    <a:srgbClr val="11576A"/>
                  </a:solidFill>
                  <a:latin typeface="微软雅黑" pitchFamily="34" charset="-122"/>
                  <a:ea typeface="微软雅黑" pitchFamily="34" charset="-122"/>
                  <a:cs typeface="宋体" charset="0"/>
                </a:rPr>
                <a:t>    </a:t>
              </a:r>
              <a:r>
                <a:rPr lang="en-US" sz="1600" b="1" dirty="0">
                  <a:solidFill>
                    <a:srgbClr val="11576A"/>
                  </a:solidFill>
                  <a:latin typeface="微软雅黑" pitchFamily="34" charset="-122"/>
                  <a:ea typeface="微软雅黑" pitchFamily="34" charset="-122"/>
                  <a:cs typeface="宋体" charset="0"/>
                </a:rPr>
                <a:t>{</a:t>
              </a:r>
            </a:p>
            <a:p>
              <a:r>
                <a:rPr lang="en-US" sz="1600" b="1" dirty="0">
                  <a:solidFill>
                    <a:srgbClr val="11576A"/>
                  </a:solidFill>
                  <a:latin typeface="微软雅黑" pitchFamily="34" charset="-122"/>
                  <a:ea typeface="微软雅黑" pitchFamily="34" charset="-122"/>
                  <a:cs typeface="宋体" charset="0"/>
                </a:rPr>
                <a:t>        Play( );</a:t>
              </a:r>
              <a:br>
                <a:rPr lang="en-US" sz="1600" b="1" dirty="0">
                  <a:solidFill>
                    <a:srgbClr val="11576A"/>
                  </a:solidFill>
                  <a:latin typeface="微软雅黑" pitchFamily="34" charset="-122"/>
                  <a:ea typeface="微软雅黑" pitchFamily="34" charset="-122"/>
                  <a:cs typeface="宋体" charset="0"/>
                </a:rPr>
              </a:br>
              <a:r>
                <a:rPr lang="en-US" sz="1600" b="1" dirty="0">
                  <a:solidFill>
                    <a:srgbClr val="11576A"/>
                  </a:solidFill>
                  <a:latin typeface="微软雅黑" pitchFamily="34" charset="-122"/>
                  <a:ea typeface="微软雅黑" pitchFamily="34" charset="-122"/>
                  <a:cs typeface="宋体" charset="0"/>
                </a:rPr>
                <a:t>    }</a:t>
              </a:r>
            </a:p>
            <a:p>
              <a:r>
                <a:rPr lang="en-US" sz="1600" b="1" dirty="0">
                  <a:solidFill>
                    <a:srgbClr val="11576A"/>
                  </a:solidFill>
                  <a:latin typeface="微软雅黑" pitchFamily="34" charset="-122"/>
                  <a:ea typeface="微软雅黑" pitchFamily="34" charset="-122"/>
                  <a:cs typeface="宋体" charset="0"/>
                </a:rPr>
                <a:t>}</a:t>
              </a:r>
            </a:p>
            <a:p>
              <a:r>
                <a:rPr lang="en-US" sz="1600" b="1" dirty="0">
                  <a:solidFill>
                    <a:srgbClr val="11576A"/>
                  </a:solidFill>
                  <a:latin typeface="微软雅黑" pitchFamily="34" charset="-122"/>
                  <a:ea typeface="微软雅黑" pitchFamily="34" charset="-122"/>
                  <a:cs typeface="宋体" charset="0"/>
                </a:rPr>
                <a:t>Play( ) { … }</a:t>
              </a:r>
            </a:p>
          </p:txBody>
        </p:sp>
      </p:grpSp>
      <p:sp>
        <p:nvSpPr>
          <p:cNvPr id="42" name="矩形 41">
            <a:extLst>
              <a:ext uri="{FF2B5EF4-FFF2-40B4-BE49-F238E27FC236}">
                <a16:creationId xmlns:a16="http://schemas.microsoft.com/office/drawing/2014/main" id="{51854037-91D5-4103-81F4-BF4904625D95}"/>
              </a:ext>
            </a:extLst>
          </p:cNvPr>
          <p:cNvSpPr/>
          <p:nvPr/>
        </p:nvSpPr>
        <p:spPr>
          <a:xfrm>
            <a:off x="791228" y="5898650"/>
            <a:ext cx="5973802" cy="830997"/>
          </a:xfrm>
          <a:prstGeom prst="rect">
            <a:avLst/>
          </a:prstGeom>
        </p:spPr>
        <p:txBody>
          <a:bodyPr wrap="square">
            <a:spAutoFit/>
          </a:bodyPr>
          <a:lstStyle/>
          <a:p>
            <a:pPr>
              <a:spcBef>
                <a:spcPct val="50000"/>
              </a:spcBef>
            </a:pPr>
            <a:r>
              <a:rPr lang="en-US" altLang="zh-CN" sz="2400" b="1" dirty="0">
                <a:latin typeface="微软雅黑" pitchFamily="34" charset="-122"/>
                <a:ea typeface="微软雅黑" pitchFamily="34" charset="-122"/>
              </a:rPr>
              <a:t>2. </a:t>
            </a:r>
            <a:r>
              <a:rPr lang="zh-CN" altLang="en-US" sz="2400" b="1" dirty="0">
                <a:latin typeface="微软雅黑" pitchFamily="34" charset="-122"/>
                <a:ea typeface="微软雅黑" pitchFamily="34" charset="-122"/>
              </a:rPr>
              <a:t>系统开销较大：创建进程、进程结束、进程切换</a:t>
            </a:r>
            <a:endParaRPr lang="en-US" altLang="zh-CN" sz="2400" b="1" dirty="0">
              <a:latin typeface="微软雅黑" pitchFamily="34" charset="-122"/>
              <a:ea typeface="微软雅黑" pitchFamily="34" charset="-122"/>
            </a:endParaRPr>
          </a:p>
        </p:txBody>
      </p:sp>
      <p:grpSp>
        <p:nvGrpSpPr>
          <p:cNvPr id="43" name="组合 42">
            <a:extLst>
              <a:ext uri="{FF2B5EF4-FFF2-40B4-BE49-F238E27FC236}">
                <a16:creationId xmlns:a16="http://schemas.microsoft.com/office/drawing/2014/main" id="{20951355-FDFE-4114-A246-459267FB63DF}"/>
              </a:ext>
            </a:extLst>
          </p:cNvPr>
          <p:cNvGrpSpPr/>
          <p:nvPr/>
        </p:nvGrpSpPr>
        <p:grpSpPr>
          <a:xfrm>
            <a:off x="7012680" y="3068772"/>
            <a:ext cx="4955727" cy="1219039"/>
            <a:chOff x="816423" y="1058852"/>
            <a:chExt cx="4955727" cy="1219039"/>
          </a:xfrm>
        </p:grpSpPr>
        <p:sp>
          <p:nvSpPr>
            <p:cNvPr id="44" name="矩形 43">
              <a:extLst>
                <a:ext uri="{FF2B5EF4-FFF2-40B4-BE49-F238E27FC236}">
                  <a16:creationId xmlns:a16="http://schemas.microsoft.com/office/drawing/2014/main" id="{7F9C43CC-8E02-4649-9E30-30A5CEB65273}"/>
                </a:ext>
              </a:extLst>
            </p:cNvPr>
            <p:cNvSpPr/>
            <p:nvPr/>
          </p:nvSpPr>
          <p:spPr>
            <a:xfrm>
              <a:off x="893738" y="1058852"/>
              <a:ext cx="4878412" cy="400110"/>
            </a:xfrm>
            <a:prstGeom prst="rect">
              <a:avLst/>
            </a:prstGeom>
          </p:spPr>
          <p:txBody>
            <a:bodyPr wrap="square">
              <a:spAutoFit/>
            </a:bodyPr>
            <a:lstStyle/>
            <a:p>
              <a:pPr>
                <a:spcBef>
                  <a:spcPct val="50000"/>
                </a:spcBef>
              </a:pPr>
              <a:r>
                <a:rPr lang="zh-CN" altLang="en-US" sz="2000" b="1" dirty="0">
                  <a:solidFill>
                    <a:srgbClr val="11576A"/>
                  </a:solidFill>
                  <a:latin typeface="微软雅黑" pitchFamily="34" charset="-122"/>
                  <a:ea typeface="微软雅黑" pitchFamily="34" charset="-122"/>
                </a:rPr>
                <a:t>在进程内部增加一类实体，满足以下特性：</a:t>
              </a:r>
            </a:p>
          </p:txBody>
        </p:sp>
        <p:sp>
          <p:nvSpPr>
            <p:cNvPr id="45" name="TextBox 23">
              <a:extLst>
                <a:ext uri="{FF2B5EF4-FFF2-40B4-BE49-F238E27FC236}">
                  <a16:creationId xmlns:a16="http://schemas.microsoft.com/office/drawing/2014/main" id="{A52F742C-7919-4752-99E2-3FA76B4A69B2}"/>
                </a:ext>
              </a:extLst>
            </p:cNvPr>
            <p:cNvSpPr txBox="1"/>
            <p:nvPr/>
          </p:nvSpPr>
          <p:spPr>
            <a:xfrm>
              <a:off x="816423" y="1877781"/>
              <a:ext cx="4564889" cy="400110"/>
            </a:xfrm>
            <a:prstGeom prst="rect">
              <a:avLst/>
            </a:prstGeom>
            <a:noFill/>
          </p:spPr>
          <p:txBody>
            <a:bodyPr wrap="square" rtlCol="0">
              <a:spAutoFit/>
            </a:bodyPr>
            <a:lstStyle/>
            <a:p>
              <a:pPr marL="0" lvl="1"/>
              <a:r>
                <a:rPr lang="zh-CN" altLang="en-US" sz="2000" b="1" dirty="0">
                  <a:solidFill>
                    <a:srgbClr val="11576A"/>
                  </a:solidFill>
                  <a:latin typeface="微软雅黑" pitchFamily="34" charset="-122"/>
                  <a:ea typeface="微软雅黑" pitchFamily="34" charset="-122"/>
                </a:rPr>
                <a:t>（</a:t>
              </a:r>
              <a:r>
                <a:rPr lang="en-US" altLang="en-US" sz="2000" b="1" dirty="0">
                  <a:solidFill>
                    <a:srgbClr val="11576A"/>
                  </a:solidFill>
                  <a:latin typeface="微软雅黑" pitchFamily="34" charset="-122"/>
                  <a:ea typeface="微软雅黑" pitchFamily="34" charset="-122"/>
                </a:rPr>
                <a:t>2</a:t>
              </a:r>
              <a:r>
                <a:rPr lang="zh-CN" altLang="en-US" sz="2000" b="1" dirty="0">
                  <a:solidFill>
                    <a:srgbClr val="11576A"/>
                  </a:solidFill>
                  <a:latin typeface="微软雅黑" pitchFamily="34" charset="-122"/>
                  <a:ea typeface="微软雅黑" pitchFamily="34" charset="-122"/>
                </a:rPr>
                <a:t>）实体之间共享相同的地址空间</a:t>
              </a:r>
              <a:endParaRPr lang="en-US" altLang="zh-CN" sz="2000" b="1" dirty="0">
                <a:solidFill>
                  <a:srgbClr val="11576A"/>
                </a:solidFill>
                <a:latin typeface="微软雅黑" pitchFamily="34" charset="-122"/>
                <a:ea typeface="微软雅黑" pitchFamily="34" charset="-122"/>
              </a:endParaRPr>
            </a:p>
          </p:txBody>
        </p:sp>
        <p:sp>
          <p:nvSpPr>
            <p:cNvPr id="46" name="TextBox 24">
              <a:extLst>
                <a:ext uri="{FF2B5EF4-FFF2-40B4-BE49-F238E27FC236}">
                  <a16:creationId xmlns:a16="http://schemas.microsoft.com/office/drawing/2014/main" id="{A4FF4398-E84E-49EC-ABCC-B5489AE13F04}"/>
                </a:ext>
              </a:extLst>
            </p:cNvPr>
            <p:cNvSpPr txBox="1"/>
            <p:nvPr/>
          </p:nvSpPr>
          <p:spPr>
            <a:xfrm>
              <a:off x="816423" y="1458962"/>
              <a:ext cx="4536313" cy="400110"/>
            </a:xfrm>
            <a:prstGeom prst="rect">
              <a:avLst/>
            </a:prstGeom>
            <a:noFill/>
          </p:spPr>
          <p:txBody>
            <a:bodyPr wrap="square" rtlCol="0">
              <a:spAutoFit/>
            </a:bodyPr>
            <a:lstStyle/>
            <a:p>
              <a:pPr>
                <a:spcBef>
                  <a:spcPct val="50000"/>
                </a:spcBef>
              </a:pPr>
              <a:r>
                <a:rPr lang="zh-CN" altLang="en-US" sz="2000" b="1" dirty="0">
                  <a:solidFill>
                    <a:srgbClr val="11576A"/>
                  </a:solidFill>
                  <a:latin typeface="微软雅黑" pitchFamily="34" charset="-122"/>
                  <a:ea typeface="微软雅黑" pitchFamily="34" charset="-122"/>
                </a:rPr>
                <a:t>（</a:t>
              </a:r>
              <a:r>
                <a:rPr lang="en-US" altLang="en-US" sz="2000" b="1" dirty="0">
                  <a:solidFill>
                    <a:srgbClr val="11576A"/>
                  </a:solidFill>
                  <a:latin typeface="微软雅黑" pitchFamily="34" charset="-122"/>
                  <a:ea typeface="微软雅黑" pitchFamily="34" charset="-122"/>
                </a:rPr>
                <a:t>1</a:t>
              </a:r>
              <a:r>
                <a:rPr lang="zh-CN" altLang="en-US" sz="2000" b="1" dirty="0">
                  <a:solidFill>
                    <a:srgbClr val="11576A"/>
                  </a:solidFill>
                  <a:latin typeface="微软雅黑" pitchFamily="34" charset="-122"/>
                  <a:ea typeface="微软雅黑" pitchFamily="34" charset="-122"/>
                </a:rPr>
                <a:t>）实体之间可以并发执行</a:t>
              </a:r>
              <a:endParaRPr lang="en-US" altLang="zh-CN" sz="2000" b="1" dirty="0">
                <a:solidFill>
                  <a:srgbClr val="11576A"/>
                </a:solidFill>
                <a:latin typeface="微软雅黑" pitchFamily="34" charset="-122"/>
                <a:ea typeface="微软雅黑" pitchFamily="34" charset="-122"/>
              </a:endParaRPr>
            </a:p>
          </p:txBody>
        </p:sp>
      </p:grpSp>
      <p:sp>
        <p:nvSpPr>
          <p:cNvPr id="47" name="TextBox 22">
            <a:extLst>
              <a:ext uri="{FF2B5EF4-FFF2-40B4-BE49-F238E27FC236}">
                <a16:creationId xmlns:a16="http://schemas.microsoft.com/office/drawing/2014/main" id="{89A49D5D-3608-44BD-B6D8-B2CAB6BC2B65}"/>
              </a:ext>
            </a:extLst>
          </p:cNvPr>
          <p:cNvSpPr txBox="1"/>
          <p:nvPr/>
        </p:nvSpPr>
        <p:spPr>
          <a:xfrm>
            <a:off x="7089995" y="5290726"/>
            <a:ext cx="4553775" cy="400110"/>
          </a:xfrm>
          <a:prstGeom prst="rect">
            <a:avLst/>
          </a:prstGeom>
          <a:noFill/>
        </p:spPr>
        <p:txBody>
          <a:bodyPr wrap="square" rtlCol="0">
            <a:spAutoFit/>
          </a:bodyPr>
          <a:lstStyle/>
          <a:p>
            <a:pPr>
              <a:spcBef>
                <a:spcPct val="50000"/>
              </a:spcBef>
            </a:pPr>
            <a:r>
              <a:rPr lang="zh-CN" altLang="en-US" sz="2000" b="1" dirty="0">
                <a:solidFill>
                  <a:srgbClr val="11576A"/>
                </a:solidFill>
                <a:latin typeface="微软雅黑" pitchFamily="34" charset="-122"/>
                <a:ea typeface="微软雅黑" pitchFamily="34" charset="-122"/>
              </a:rPr>
              <a:t>这种实体就是线程（</a:t>
            </a:r>
            <a:r>
              <a:rPr lang="en-US" altLang="en-US" sz="2000" b="1" dirty="0">
                <a:solidFill>
                  <a:srgbClr val="11576A"/>
                </a:solidFill>
                <a:latin typeface="微软雅黑" pitchFamily="34" charset="-122"/>
                <a:ea typeface="微软雅黑" pitchFamily="34" charset="-122"/>
              </a:rPr>
              <a:t>Thread</a:t>
            </a:r>
            <a:r>
              <a:rPr lang="zh-CN" altLang="en-US" sz="2000" b="1" dirty="0">
                <a:solidFill>
                  <a:srgbClr val="11576A"/>
                </a:solidFill>
                <a:latin typeface="微软雅黑" pitchFamily="34" charset="-122"/>
                <a:ea typeface="微软雅黑" pitchFamily="34" charset="-122"/>
              </a:rPr>
              <a:t>）</a:t>
            </a:r>
          </a:p>
        </p:txBody>
      </p:sp>
      <p:sp>
        <p:nvSpPr>
          <p:cNvPr id="49" name="文本框 48">
            <a:extLst>
              <a:ext uri="{FF2B5EF4-FFF2-40B4-BE49-F238E27FC236}">
                <a16:creationId xmlns:a16="http://schemas.microsoft.com/office/drawing/2014/main" id="{748510DC-0C0E-42E6-9D5E-38246445DCDE}"/>
              </a:ext>
            </a:extLst>
          </p:cNvPr>
          <p:cNvSpPr txBox="1"/>
          <p:nvPr/>
        </p:nvSpPr>
        <p:spPr>
          <a:xfrm>
            <a:off x="1461302" y="868477"/>
            <a:ext cx="2339102" cy="461665"/>
          </a:xfrm>
          <a:prstGeom prst="rect">
            <a:avLst/>
          </a:prstGeom>
          <a:noFill/>
        </p:spPr>
        <p:txBody>
          <a:bodyPr wrap="none" rtlCol="0">
            <a:spAutoFit/>
          </a:bodyPr>
          <a:lstStyle/>
          <a:p>
            <a:r>
              <a:rPr lang="zh-CN" altLang="en-US" sz="2400" b="1" dirty="0">
                <a:solidFill>
                  <a:srgbClr val="FF0000"/>
                </a:solidFill>
              </a:rPr>
              <a:t>为什么引入线程</a:t>
            </a:r>
            <a:endParaRPr lang="en-US" altLang="zh-CN" sz="2400" b="1" dirty="0">
              <a:solidFill>
                <a:srgbClr val="FF0000"/>
              </a:solidFill>
            </a:endParaRPr>
          </a:p>
        </p:txBody>
      </p:sp>
    </p:spTree>
    <p:extLst>
      <p:ext uri="{BB962C8B-B14F-4D97-AF65-F5344CB8AC3E}">
        <p14:creationId xmlns:p14="http://schemas.microsoft.com/office/powerpoint/2010/main" val="18085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2" grpId="0"/>
      <p:bldP spid="4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none" rtlCol="0">
            <a:spAutoFit/>
          </a:bodyPr>
          <a:lstStyle/>
          <a:p>
            <a:pPr algn="ctr"/>
            <a:r>
              <a:rPr lang="en-US" altLang="zh-CN" dirty="0"/>
              <a:t>04 </a:t>
            </a:r>
            <a:r>
              <a:rPr lang="zh-CN" altLang="en-US"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a:noFill/>
        </p:spPr>
        <p:txBody>
          <a:bodyPr wrap="square" rtlCol="0">
            <a:spAutoFit/>
          </a:bodyPr>
          <a:lstStyle/>
          <a:p>
            <a:pPr algn="ctr"/>
            <a:r>
              <a:rPr lang="en-US" altLang="zh-CN" dirty="0">
                <a:solidFill>
                  <a:schemeClr val="bg1"/>
                </a:solidFill>
              </a:rPr>
              <a:t>05 </a:t>
            </a:r>
            <a:r>
              <a:rPr lang="zh-CN" altLang="en-US" dirty="0">
                <a:solidFill>
                  <a:schemeClr val="bg1"/>
                </a:solidFill>
              </a:rPr>
              <a:t>线程</a:t>
            </a:r>
          </a:p>
        </p:txBody>
      </p:sp>
      <p:sp>
        <p:nvSpPr>
          <p:cNvPr id="49" name="文本框 48">
            <a:extLst>
              <a:ext uri="{FF2B5EF4-FFF2-40B4-BE49-F238E27FC236}">
                <a16:creationId xmlns:a16="http://schemas.microsoft.com/office/drawing/2014/main" id="{748510DC-0C0E-42E6-9D5E-38246445DCDE}"/>
              </a:ext>
            </a:extLst>
          </p:cNvPr>
          <p:cNvSpPr txBox="1"/>
          <p:nvPr/>
        </p:nvSpPr>
        <p:spPr>
          <a:xfrm>
            <a:off x="1461302" y="868477"/>
            <a:ext cx="1723549" cy="461665"/>
          </a:xfrm>
          <a:prstGeom prst="rect">
            <a:avLst/>
          </a:prstGeom>
          <a:noFill/>
        </p:spPr>
        <p:txBody>
          <a:bodyPr wrap="none" rtlCol="0">
            <a:spAutoFit/>
          </a:bodyPr>
          <a:lstStyle/>
          <a:p>
            <a:r>
              <a:rPr lang="zh-CN" altLang="en-US" sz="2400" b="1" dirty="0">
                <a:solidFill>
                  <a:srgbClr val="FF0000"/>
                </a:solidFill>
              </a:rPr>
              <a:t>进程的特点</a:t>
            </a:r>
            <a:endParaRPr lang="en-US" altLang="zh-CN" sz="2400" b="1" dirty="0">
              <a:solidFill>
                <a:srgbClr val="FF0000"/>
              </a:solidFill>
            </a:endParaRPr>
          </a:p>
        </p:txBody>
      </p:sp>
      <p:sp>
        <p:nvSpPr>
          <p:cNvPr id="7" name="文本框 6">
            <a:extLst>
              <a:ext uri="{FF2B5EF4-FFF2-40B4-BE49-F238E27FC236}">
                <a16:creationId xmlns:a16="http://schemas.microsoft.com/office/drawing/2014/main" id="{970B37F2-8516-409D-90E6-8D1BE36BF491}"/>
              </a:ext>
            </a:extLst>
          </p:cNvPr>
          <p:cNvSpPr txBox="1"/>
          <p:nvPr/>
        </p:nvSpPr>
        <p:spPr>
          <a:xfrm>
            <a:off x="1208678" y="1923016"/>
            <a:ext cx="4532010" cy="1134093"/>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可拥有资源的基本单位</a:t>
            </a:r>
            <a:endParaRPr lang="en-US" altLang="zh-CN" sz="2400" b="1" dirty="0"/>
          </a:p>
          <a:p>
            <a:pPr marL="342900" indent="-342900" algn="l">
              <a:lnSpc>
                <a:spcPct val="150000"/>
              </a:lnSpc>
              <a:buFont typeface="Wingdings" panose="05000000000000000000" pitchFamily="2" charset="2"/>
              <a:buChar char="Ø"/>
            </a:pPr>
            <a:r>
              <a:rPr lang="zh-CN" altLang="en-US" sz="2400" b="1" dirty="0"/>
              <a:t>可独立调度和分派的基本单位</a:t>
            </a:r>
            <a:endParaRPr lang="en-US" altLang="zh-CN" sz="2400" b="1" dirty="0"/>
          </a:p>
        </p:txBody>
      </p:sp>
      <p:sp>
        <p:nvSpPr>
          <p:cNvPr id="23" name="文本框 22">
            <a:extLst>
              <a:ext uri="{FF2B5EF4-FFF2-40B4-BE49-F238E27FC236}">
                <a16:creationId xmlns:a16="http://schemas.microsoft.com/office/drawing/2014/main" id="{F82EBCC8-D76E-427C-B20A-E583873C4C91}"/>
              </a:ext>
            </a:extLst>
          </p:cNvPr>
          <p:cNvSpPr txBox="1"/>
          <p:nvPr/>
        </p:nvSpPr>
        <p:spPr>
          <a:xfrm>
            <a:off x="1252270" y="4421501"/>
            <a:ext cx="9916522" cy="2242089"/>
          </a:xfrm>
          <a:prstGeom prst="rect">
            <a:avLst/>
          </a:prstGeom>
          <a:noFill/>
        </p:spPr>
        <p:txBody>
          <a:bodyPr wrap="square" rtlCol="0">
            <a:spAutoFit/>
          </a:bodyPr>
          <a:lstStyle/>
          <a:p>
            <a:pPr algn="l">
              <a:lnSpc>
                <a:spcPct val="150000"/>
              </a:lnSpc>
            </a:pPr>
            <a:r>
              <a:rPr lang="zh-CN" altLang="en-US" sz="2400" b="1" dirty="0"/>
              <a:t>缺点</a:t>
            </a:r>
            <a:endParaRPr lang="en-US" altLang="zh-CN" sz="2400" b="1" dirty="0"/>
          </a:p>
          <a:p>
            <a:pPr marL="342900" indent="-342900" algn="l">
              <a:lnSpc>
                <a:spcPct val="150000"/>
              </a:lnSpc>
              <a:buFont typeface="Wingdings" panose="05000000000000000000" pitchFamily="2" charset="2"/>
              <a:buChar char="p"/>
            </a:pPr>
            <a:r>
              <a:rPr lang="zh-CN" altLang="en-US" sz="2400" b="1" dirty="0"/>
              <a:t>时间空间开销大，限制并发度的提高</a:t>
            </a:r>
            <a:endParaRPr lang="en-US" altLang="zh-CN" sz="2400" b="1" dirty="0"/>
          </a:p>
          <a:p>
            <a:pPr marL="342900" indent="-342900" algn="l">
              <a:lnSpc>
                <a:spcPct val="150000"/>
              </a:lnSpc>
              <a:buFont typeface="Wingdings" panose="05000000000000000000" pitchFamily="2" charset="2"/>
              <a:buChar char="p"/>
            </a:pPr>
            <a:r>
              <a:rPr lang="zh-CN" altLang="en-US" sz="2400" b="1" dirty="0"/>
              <a:t>进程切换开销占的比重越来越大</a:t>
            </a:r>
            <a:endParaRPr lang="en-US" altLang="zh-CN" sz="2400" b="1" dirty="0"/>
          </a:p>
          <a:p>
            <a:pPr marL="342900" indent="-342900" algn="l">
              <a:lnSpc>
                <a:spcPct val="150000"/>
              </a:lnSpc>
              <a:buFont typeface="Wingdings" panose="05000000000000000000" pitchFamily="2" charset="2"/>
              <a:buChar char="p"/>
            </a:pPr>
            <a:r>
              <a:rPr lang="zh-CN" altLang="en-US" sz="2400" b="1" dirty="0"/>
              <a:t>进程间通信的效率也受到限制 </a:t>
            </a:r>
          </a:p>
        </p:txBody>
      </p:sp>
      <p:sp>
        <p:nvSpPr>
          <p:cNvPr id="8" name="矩形 7">
            <a:extLst>
              <a:ext uri="{FF2B5EF4-FFF2-40B4-BE49-F238E27FC236}">
                <a16:creationId xmlns:a16="http://schemas.microsoft.com/office/drawing/2014/main" id="{68CC2EFF-D1A0-4823-B91C-35986029BE4A}"/>
              </a:ext>
            </a:extLst>
          </p:cNvPr>
          <p:cNvSpPr/>
          <p:nvPr/>
        </p:nvSpPr>
        <p:spPr>
          <a:xfrm>
            <a:off x="6328969" y="2240666"/>
            <a:ext cx="3005951" cy="498791"/>
          </a:xfrm>
          <a:prstGeom prst="rect">
            <a:avLst/>
          </a:prstGeom>
        </p:spPr>
        <p:txBody>
          <a:bodyPr wrap="none">
            <a:spAutoFit/>
          </a:bodyPr>
          <a:lstStyle/>
          <a:p>
            <a:pPr>
              <a:lnSpc>
                <a:spcPct val="150000"/>
              </a:lnSpc>
            </a:pPr>
            <a:r>
              <a:rPr lang="zh-CN" altLang="en-US" sz="2000" b="1" dirty="0">
                <a:solidFill>
                  <a:srgbClr val="FF0000"/>
                </a:solidFill>
              </a:rPr>
              <a:t>构成进程并发执行的基础</a:t>
            </a:r>
          </a:p>
        </p:txBody>
      </p:sp>
      <p:sp>
        <p:nvSpPr>
          <p:cNvPr id="12" name="文本框 11">
            <a:extLst>
              <a:ext uri="{FF2B5EF4-FFF2-40B4-BE49-F238E27FC236}">
                <a16:creationId xmlns:a16="http://schemas.microsoft.com/office/drawing/2014/main" id="{22811E59-B154-4806-94A4-C77F2B639D4A}"/>
              </a:ext>
            </a:extLst>
          </p:cNvPr>
          <p:cNvSpPr txBox="1"/>
          <p:nvPr/>
        </p:nvSpPr>
        <p:spPr>
          <a:xfrm>
            <a:off x="1261697" y="3071342"/>
            <a:ext cx="6340197" cy="1134093"/>
          </a:xfrm>
          <a:prstGeom prst="rect">
            <a:avLst/>
          </a:prstGeom>
          <a:noFill/>
        </p:spPr>
        <p:txBody>
          <a:bodyPr wrap="none" rtlCol="0">
            <a:spAutoFit/>
          </a:bodyPr>
          <a:lstStyle/>
          <a:p>
            <a:pPr algn="l">
              <a:lnSpc>
                <a:spcPct val="150000"/>
              </a:lnSpc>
            </a:pPr>
            <a:r>
              <a:rPr lang="zh-CN" altLang="en-US" sz="2400" b="1" dirty="0"/>
              <a:t>为了使进程能够并发执行，必须完成的操作：</a:t>
            </a:r>
            <a:endParaRPr lang="en-US" altLang="zh-CN" sz="2400" b="1" dirty="0"/>
          </a:p>
          <a:p>
            <a:pPr marL="342900" indent="-342900" algn="l">
              <a:lnSpc>
                <a:spcPct val="150000"/>
              </a:lnSpc>
              <a:buFont typeface="Wingdings" panose="05000000000000000000" pitchFamily="2" charset="2"/>
              <a:buChar char="Ø"/>
            </a:pPr>
            <a:r>
              <a:rPr lang="zh-CN" altLang="en-US" sz="2400" b="1" dirty="0"/>
              <a:t>创建进程、撤销进程、进程切换</a:t>
            </a:r>
            <a:endParaRPr lang="en-US" altLang="zh-CN" sz="2400" b="1" dirty="0"/>
          </a:p>
        </p:txBody>
      </p:sp>
    </p:spTree>
    <p:extLst>
      <p:ext uri="{BB962C8B-B14F-4D97-AF65-F5344CB8AC3E}">
        <p14:creationId xmlns:p14="http://schemas.microsoft.com/office/powerpoint/2010/main" val="29649609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none" rtlCol="0">
            <a:spAutoFit/>
          </a:bodyPr>
          <a:lstStyle/>
          <a:p>
            <a:pPr algn="ctr"/>
            <a:r>
              <a:rPr lang="en-US" altLang="zh-CN" dirty="0"/>
              <a:t>04 </a:t>
            </a:r>
            <a:r>
              <a:rPr lang="zh-CN" altLang="en-US"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a:noFill/>
        </p:spPr>
        <p:txBody>
          <a:bodyPr wrap="square" rtlCol="0">
            <a:spAutoFit/>
          </a:bodyPr>
          <a:lstStyle/>
          <a:p>
            <a:pPr algn="ctr"/>
            <a:r>
              <a:rPr lang="en-US" altLang="zh-CN" dirty="0">
                <a:solidFill>
                  <a:schemeClr val="bg1"/>
                </a:solidFill>
              </a:rPr>
              <a:t>05 </a:t>
            </a:r>
            <a:r>
              <a:rPr lang="zh-CN" altLang="en-US" dirty="0">
                <a:solidFill>
                  <a:schemeClr val="bg1"/>
                </a:solidFill>
              </a:rPr>
              <a:t>线程</a:t>
            </a:r>
          </a:p>
        </p:txBody>
      </p:sp>
      <p:sp>
        <p:nvSpPr>
          <p:cNvPr id="49" name="文本框 48">
            <a:extLst>
              <a:ext uri="{FF2B5EF4-FFF2-40B4-BE49-F238E27FC236}">
                <a16:creationId xmlns:a16="http://schemas.microsoft.com/office/drawing/2014/main" id="{748510DC-0C0E-42E6-9D5E-38246445DCDE}"/>
              </a:ext>
            </a:extLst>
          </p:cNvPr>
          <p:cNvSpPr txBox="1"/>
          <p:nvPr/>
        </p:nvSpPr>
        <p:spPr>
          <a:xfrm>
            <a:off x="1461302" y="868477"/>
            <a:ext cx="1723549" cy="461665"/>
          </a:xfrm>
          <a:prstGeom prst="rect">
            <a:avLst/>
          </a:prstGeom>
          <a:noFill/>
        </p:spPr>
        <p:txBody>
          <a:bodyPr wrap="none" rtlCol="0">
            <a:spAutoFit/>
          </a:bodyPr>
          <a:lstStyle/>
          <a:p>
            <a:r>
              <a:rPr lang="zh-CN" altLang="en-US" sz="2400" b="1" dirty="0">
                <a:solidFill>
                  <a:srgbClr val="FF0000"/>
                </a:solidFill>
              </a:rPr>
              <a:t>线程的概念</a:t>
            </a:r>
            <a:endParaRPr lang="en-US" altLang="zh-CN" sz="2400" b="1" dirty="0">
              <a:solidFill>
                <a:srgbClr val="FF0000"/>
              </a:solidFill>
            </a:endParaRPr>
          </a:p>
        </p:txBody>
      </p:sp>
      <p:sp>
        <p:nvSpPr>
          <p:cNvPr id="7" name="文本框 6">
            <a:extLst>
              <a:ext uri="{FF2B5EF4-FFF2-40B4-BE49-F238E27FC236}">
                <a16:creationId xmlns:a16="http://schemas.microsoft.com/office/drawing/2014/main" id="{970B37F2-8516-409D-90E6-8D1BE36BF491}"/>
              </a:ext>
            </a:extLst>
          </p:cNvPr>
          <p:cNvSpPr txBox="1"/>
          <p:nvPr/>
        </p:nvSpPr>
        <p:spPr>
          <a:xfrm>
            <a:off x="1208678" y="1614328"/>
            <a:ext cx="9764211" cy="2806922"/>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000" b="1" dirty="0"/>
              <a:t>线程是</a:t>
            </a:r>
            <a:r>
              <a:rPr lang="zh-CN" altLang="en-US" sz="2000" b="1" dirty="0">
                <a:solidFill>
                  <a:srgbClr val="FF0000"/>
                </a:solidFill>
              </a:rPr>
              <a:t>轻量级的进程</a:t>
            </a:r>
            <a:r>
              <a:rPr lang="zh-CN" altLang="en-US" sz="2000" b="1" dirty="0"/>
              <a:t>，是基本的</a:t>
            </a:r>
            <a:r>
              <a:rPr lang="en-US" altLang="zh-CN" sz="2000" b="1" dirty="0"/>
              <a:t>CPU</a:t>
            </a:r>
            <a:r>
              <a:rPr lang="zh-CN" altLang="en-US" sz="2000" b="1" dirty="0"/>
              <a:t>执行单元，是程序执行流的最小的单位</a:t>
            </a:r>
            <a:endParaRPr lang="en-US" altLang="zh-CN" sz="2000" b="1" dirty="0"/>
          </a:p>
          <a:p>
            <a:pPr marL="342900" indent="-342900" algn="l">
              <a:lnSpc>
                <a:spcPct val="150000"/>
              </a:lnSpc>
              <a:buFont typeface="Wingdings" panose="05000000000000000000" pitchFamily="2" charset="2"/>
              <a:buChar char="Ø"/>
            </a:pPr>
            <a:r>
              <a:rPr lang="zh-CN" altLang="en-US" sz="2000" b="1" dirty="0"/>
              <a:t>由线程</a:t>
            </a:r>
            <a:r>
              <a:rPr lang="en-US" altLang="zh-CN" sz="2000" b="1" dirty="0"/>
              <a:t>ID</a:t>
            </a:r>
            <a:r>
              <a:rPr lang="zh-CN" altLang="en-US" sz="2000" b="1" dirty="0"/>
              <a:t>、程序计数器、寄存器集合和堆栈组成</a:t>
            </a:r>
            <a:endParaRPr lang="en-US" altLang="zh-CN" sz="2000" b="1" dirty="0"/>
          </a:p>
          <a:p>
            <a:pPr marL="342900" indent="-342900" algn="l">
              <a:lnSpc>
                <a:spcPct val="150000"/>
              </a:lnSpc>
              <a:buFont typeface="Wingdings" panose="05000000000000000000" pitchFamily="2" charset="2"/>
              <a:buChar char="Ø"/>
            </a:pPr>
            <a:r>
              <a:rPr lang="zh-CN" altLang="en-US" sz="2000" b="1" dirty="0"/>
              <a:t>是被系统独立调度和分派的基本单位</a:t>
            </a:r>
            <a:endParaRPr lang="en-US" altLang="zh-CN" sz="2000" b="1" dirty="0"/>
          </a:p>
          <a:p>
            <a:pPr marL="342900" indent="-342900" algn="l">
              <a:lnSpc>
                <a:spcPct val="150000"/>
              </a:lnSpc>
              <a:buFont typeface="Wingdings" panose="05000000000000000000" pitchFamily="2" charset="2"/>
              <a:buChar char="Ø"/>
            </a:pPr>
            <a:r>
              <a:rPr lang="zh-CN" altLang="en-US" sz="2000" b="1" dirty="0"/>
              <a:t>可以创建、撤销另一个线程</a:t>
            </a:r>
            <a:endParaRPr lang="en-US" altLang="zh-CN" sz="2000" b="1" dirty="0"/>
          </a:p>
          <a:p>
            <a:pPr marL="342900" indent="-342900" algn="l">
              <a:lnSpc>
                <a:spcPct val="150000"/>
              </a:lnSpc>
              <a:buFont typeface="Wingdings" panose="05000000000000000000" pitchFamily="2" charset="2"/>
              <a:buChar char="Ø"/>
            </a:pPr>
            <a:r>
              <a:rPr lang="zh-CN" altLang="en-US" sz="2000" b="1" dirty="0"/>
              <a:t>线程自己不拥有系统资源，但他与其他属于同一个进程的线程共享进程的全部资源</a:t>
            </a:r>
            <a:endParaRPr lang="en-US" altLang="zh-CN" sz="2000" b="1" dirty="0"/>
          </a:p>
          <a:p>
            <a:pPr marL="342900" indent="-342900" algn="l">
              <a:lnSpc>
                <a:spcPct val="150000"/>
              </a:lnSpc>
              <a:buFont typeface="Wingdings" panose="05000000000000000000" pitchFamily="2" charset="2"/>
              <a:buChar char="Ø"/>
            </a:pPr>
            <a:r>
              <a:rPr lang="zh-CN" altLang="en-US" sz="2000" b="1" dirty="0"/>
              <a:t>线程也有就绪、阻塞和运行三种基本状态</a:t>
            </a:r>
          </a:p>
        </p:txBody>
      </p:sp>
      <p:sp>
        <p:nvSpPr>
          <p:cNvPr id="23" name="文本框 22">
            <a:extLst>
              <a:ext uri="{FF2B5EF4-FFF2-40B4-BE49-F238E27FC236}">
                <a16:creationId xmlns:a16="http://schemas.microsoft.com/office/drawing/2014/main" id="{F82EBCC8-D76E-427C-B20A-E583873C4C91}"/>
              </a:ext>
            </a:extLst>
          </p:cNvPr>
          <p:cNvSpPr txBox="1"/>
          <p:nvPr/>
        </p:nvSpPr>
        <p:spPr>
          <a:xfrm>
            <a:off x="1208678" y="4705629"/>
            <a:ext cx="9916522" cy="1883593"/>
          </a:xfrm>
          <a:prstGeom prst="rect">
            <a:avLst/>
          </a:prstGeom>
          <a:noFill/>
        </p:spPr>
        <p:txBody>
          <a:bodyPr wrap="square" rtlCol="0">
            <a:spAutoFit/>
          </a:bodyPr>
          <a:lstStyle/>
          <a:p>
            <a:pPr algn="l">
              <a:lnSpc>
                <a:spcPct val="150000"/>
              </a:lnSpc>
            </a:pPr>
            <a:r>
              <a:rPr lang="zh-CN" altLang="en-US" sz="2000" b="1" dirty="0"/>
              <a:t>引入线程后</a:t>
            </a:r>
            <a:endParaRPr lang="en-US" altLang="zh-CN" sz="2000" b="1" dirty="0"/>
          </a:p>
          <a:p>
            <a:pPr marL="342900" indent="-342900" algn="l">
              <a:lnSpc>
                <a:spcPct val="150000"/>
              </a:lnSpc>
              <a:buFont typeface="Wingdings" panose="05000000000000000000" pitchFamily="2" charset="2"/>
              <a:buChar char="p"/>
            </a:pPr>
            <a:r>
              <a:rPr lang="zh-CN" altLang="en-US" sz="2000" b="1" dirty="0"/>
              <a:t>进程</a:t>
            </a:r>
            <a:r>
              <a:rPr lang="zh-CN" altLang="en-US" sz="2000" b="1" dirty="0">
                <a:solidFill>
                  <a:srgbClr val="FF0000"/>
                </a:solidFill>
              </a:rPr>
              <a:t>只</a:t>
            </a:r>
            <a:r>
              <a:rPr lang="zh-CN" altLang="en-US" sz="2000" b="1" dirty="0"/>
              <a:t>作为除</a:t>
            </a:r>
            <a:r>
              <a:rPr lang="en-US" altLang="zh-CN" sz="2000" b="1" dirty="0"/>
              <a:t>CPU</a:t>
            </a:r>
            <a:r>
              <a:rPr lang="zh-CN" altLang="en-US" sz="2000" b="1" dirty="0"/>
              <a:t>以外</a:t>
            </a:r>
            <a:r>
              <a:rPr lang="zh-CN" altLang="en-US" sz="2000" b="1" dirty="0">
                <a:solidFill>
                  <a:srgbClr val="FF0000"/>
                </a:solidFill>
              </a:rPr>
              <a:t>系统资源</a:t>
            </a:r>
            <a:r>
              <a:rPr lang="zh-CN" altLang="en-US" sz="2000" b="1" dirty="0"/>
              <a:t>的分配单元</a:t>
            </a:r>
            <a:endParaRPr lang="en-US" altLang="zh-CN" sz="2000" b="1" dirty="0"/>
          </a:p>
          <a:p>
            <a:pPr marL="342900" indent="-342900" algn="l">
              <a:lnSpc>
                <a:spcPct val="150000"/>
              </a:lnSpc>
              <a:buFont typeface="Wingdings" panose="05000000000000000000" pitchFamily="2" charset="2"/>
              <a:buChar char="p"/>
            </a:pPr>
            <a:r>
              <a:rPr lang="zh-CN" altLang="en-US" sz="2000" b="1" dirty="0"/>
              <a:t>线程则作为</a:t>
            </a:r>
            <a:r>
              <a:rPr lang="zh-CN" altLang="en-US" sz="2000" b="1" dirty="0">
                <a:solidFill>
                  <a:srgbClr val="FF0000"/>
                </a:solidFill>
              </a:rPr>
              <a:t>处理机</a:t>
            </a:r>
            <a:r>
              <a:rPr lang="zh-CN" altLang="en-US" sz="2000" b="1" dirty="0"/>
              <a:t>的分配单元</a:t>
            </a:r>
            <a:endParaRPr lang="en-US" altLang="zh-CN" sz="2000" b="1" dirty="0"/>
          </a:p>
          <a:p>
            <a:pPr marL="342900" indent="-342900" algn="l">
              <a:lnSpc>
                <a:spcPct val="150000"/>
              </a:lnSpc>
              <a:buFont typeface="Wingdings" panose="05000000000000000000" pitchFamily="2" charset="2"/>
              <a:buChar char="p"/>
            </a:pPr>
            <a:r>
              <a:rPr lang="zh-CN" altLang="en-US" sz="2000" b="1" dirty="0"/>
              <a:t>如果线程切换发生在同一进程内，只需要很少的时空开销</a:t>
            </a:r>
          </a:p>
        </p:txBody>
      </p:sp>
    </p:spTree>
    <p:extLst>
      <p:ext uri="{BB962C8B-B14F-4D97-AF65-F5344CB8AC3E}">
        <p14:creationId xmlns:p14="http://schemas.microsoft.com/office/powerpoint/2010/main" val="413291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none" rtlCol="0">
            <a:spAutoFit/>
          </a:bodyPr>
          <a:lstStyle/>
          <a:p>
            <a:pPr algn="ctr"/>
            <a:r>
              <a:rPr lang="en-US" altLang="zh-CN" dirty="0"/>
              <a:t>04 </a:t>
            </a:r>
            <a:r>
              <a:rPr lang="zh-CN" altLang="en-US"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a:noFill/>
        </p:spPr>
        <p:txBody>
          <a:bodyPr wrap="square" rtlCol="0">
            <a:spAutoFit/>
          </a:bodyPr>
          <a:lstStyle/>
          <a:p>
            <a:pPr algn="ctr"/>
            <a:r>
              <a:rPr lang="en-US" altLang="zh-CN" dirty="0">
                <a:solidFill>
                  <a:schemeClr val="bg1"/>
                </a:solidFill>
              </a:rPr>
              <a:t>05 </a:t>
            </a:r>
            <a:r>
              <a:rPr lang="zh-CN" altLang="en-US" dirty="0">
                <a:solidFill>
                  <a:schemeClr val="bg1"/>
                </a:solidFill>
              </a:rPr>
              <a:t>线程</a:t>
            </a:r>
          </a:p>
        </p:txBody>
      </p:sp>
      <p:sp>
        <p:nvSpPr>
          <p:cNvPr id="49" name="文本框 48">
            <a:extLst>
              <a:ext uri="{FF2B5EF4-FFF2-40B4-BE49-F238E27FC236}">
                <a16:creationId xmlns:a16="http://schemas.microsoft.com/office/drawing/2014/main" id="{748510DC-0C0E-42E6-9D5E-38246445DCDE}"/>
              </a:ext>
            </a:extLst>
          </p:cNvPr>
          <p:cNvSpPr txBox="1"/>
          <p:nvPr/>
        </p:nvSpPr>
        <p:spPr>
          <a:xfrm>
            <a:off x="1461302" y="868477"/>
            <a:ext cx="1723549" cy="461665"/>
          </a:xfrm>
          <a:prstGeom prst="rect">
            <a:avLst/>
          </a:prstGeom>
          <a:noFill/>
        </p:spPr>
        <p:txBody>
          <a:bodyPr wrap="none" rtlCol="0">
            <a:spAutoFit/>
          </a:bodyPr>
          <a:lstStyle/>
          <a:p>
            <a:r>
              <a:rPr lang="zh-CN" altLang="en-US" sz="2400" b="1" dirty="0">
                <a:solidFill>
                  <a:srgbClr val="FF0000"/>
                </a:solidFill>
              </a:rPr>
              <a:t>线程的属性</a:t>
            </a:r>
            <a:endParaRPr lang="en-US" altLang="zh-CN" sz="2400" b="1" dirty="0">
              <a:solidFill>
                <a:srgbClr val="FF0000"/>
              </a:solidFill>
            </a:endParaRPr>
          </a:p>
        </p:txBody>
      </p:sp>
      <p:sp>
        <p:nvSpPr>
          <p:cNvPr id="7" name="文本框 6">
            <a:extLst>
              <a:ext uri="{FF2B5EF4-FFF2-40B4-BE49-F238E27FC236}">
                <a16:creationId xmlns:a16="http://schemas.microsoft.com/office/drawing/2014/main" id="{970B37F2-8516-409D-90E6-8D1BE36BF491}"/>
              </a:ext>
            </a:extLst>
          </p:cNvPr>
          <p:cNvSpPr txBox="1"/>
          <p:nvPr/>
        </p:nvSpPr>
        <p:spPr>
          <a:xfrm>
            <a:off x="1208678" y="1465816"/>
            <a:ext cx="6994222" cy="5296771"/>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000" b="1" dirty="0"/>
              <a:t>轻型实体</a:t>
            </a:r>
            <a:endParaRPr lang="en-US" altLang="zh-CN" sz="2000" b="1" dirty="0"/>
          </a:p>
          <a:p>
            <a:pPr marL="800089" lvl="1" indent="-342900">
              <a:lnSpc>
                <a:spcPct val="150000"/>
              </a:lnSpc>
              <a:buFont typeface="Wingdings" panose="05000000000000000000" pitchFamily="2" charset="2"/>
              <a:buChar char="ü"/>
            </a:pPr>
            <a:r>
              <a:rPr lang="zh-CN" altLang="en-US" b="1" dirty="0"/>
              <a:t>只拥有必不可少的资源，如：线程状态，寄存器上下文和栈</a:t>
            </a:r>
            <a:endParaRPr lang="en-US" altLang="zh-CN" b="1" dirty="0"/>
          </a:p>
          <a:p>
            <a:pPr marL="342900" indent="-342900">
              <a:lnSpc>
                <a:spcPct val="150000"/>
              </a:lnSpc>
              <a:buFont typeface="Wingdings" panose="05000000000000000000" pitchFamily="2" charset="2"/>
              <a:buChar char="Ø"/>
            </a:pPr>
            <a:r>
              <a:rPr lang="zh-CN" altLang="en-US" sz="2000" b="1" dirty="0"/>
              <a:t>独立调度和分派的基本单位</a:t>
            </a:r>
            <a:endParaRPr lang="en-US" altLang="zh-CN" sz="2000" b="1" dirty="0"/>
          </a:p>
          <a:p>
            <a:pPr marL="800089" lvl="1" indent="-342900">
              <a:lnSpc>
                <a:spcPct val="150000"/>
              </a:lnSpc>
              <a:buFont typeface="Wingdings" panose="05000000000000000000" pitchFamily="2" charset="2"/>
              <a:buChar char="ü"/>
            </a:pPr>
            <a:r>
              <a:rPr lang="zh-CN" altLang="en-US" b="1" dirty="0"/>
              <a:t>具有就绪、阻塞和执行三种基本状态</a:t>
            </a:r>
            <a:endParaRPr lang="en-US" altLang="zh-CN" b="1" dirty="0"/>
          </a:p>
          <a:p>
            <a:pPr marL="800089" lvl="1" indent="-342900">
              <a:lnSpc>
                <a:spcPct val="150000"/>
              </a:lnSpc>
              <a:buFont typeface="Wingdings" panose="05000000000000000000" pitchFamily="2" charset="2"/>
              <a:buChar char="ü"/>
            </a:pPr>
            <a:r>
              <a:rPr lang="zh-CN" altLang="en-US" b="1" dirty="0"/>
              <a:t>创建、终止时间比进程短</a:t>
            </a:r>
            <a:endParaRPr lang="en-US" altLang="zh-CN" b="1" dirty="0"/>
          </a:p>
          <a:p>
            <a:pPr marL="800089" lvl="1" indent="-342900">
              <a:lnSpc>
                <a:spcPct val="150000"/>
              </a:lnSpc>
              <a:buFont typeface="Wingdings" panose="05000000000000000000" pitchFamily="2" charset="2"/>
              <a:buChar char="ü"/>
            </a:pPr>
            <a:r>
              <a:rPr lang="zh-CN" altLang="en-US" b="1" dirty="0"/>
              <a:t>线程切换系统开销小</a:t>
            </a:r>
            <a:endParaRPr lang="en-US" altLang="zh-CN" b="1" dirty="0"/>
          </a:p>
          <a:p>
            <a:pPr marL="342900" indent="-342900">
              <a:lnSpc>
                <a:spcPct val="150000"/>
              </a:lnSpc>
              <a:buFont typeface="Wingdings" panose="05000000000000000000" pitchFamily="2" charset="2"/>
              <a:buChar char="Ø"/>
            </a:pPr>
            <a:r>
              <a:rPr lang="zh-CN" altLang="en-US" sz="2000" b="1" dirty="0"/>
              <a:t>可并发</a:t>
            </a:r>
            <a:endParaRPr lang="en-US" altLang="zh-CN" sz="2000" b="1" dirty="0"/>
          </a:p>
          <a:p>
            <a:pPr marL="800089" lvl="1" indent="-342900">
              <a:lnSpc>
                <a:spcPct val="150000"/>
              </a:lnSpc>
              <a:buFont typeface="Wingdings" panose="05000000000000000000" pitchFamily="2" charset="2"/>
              <a:buChar char="ü"/>
            </a:pPr>
            <a:r>
              <a:rPr lang="zh-CN" altLang="en-US" b="1" dirty="0"/>
              <a:t>不同进程内的线程并发执行</a:t>
            </a:r>
            <a:endParaRPr lang="en-US" altLang="zh-CN" b="1" dirty="0"/>
          </a:p>
          <a:p>
            <a:pPr marL="800089" lvl="1" indent="-342900">
              <a:lnSpc>
                <a:spcPct val="150000"/>
              </a:lnSpc>
              <a:buFont typeface="Wingdings" panose="05000000000000000000" pitchFamily="2" charset="2"/>
              <a:buChar char="ü"/>
            </a:pPr>
            <a:r>
              <a:rPr lang="zh-CN" altLang="en-US" b="1" dirty="0"/>
              <a:t>不同进程间的线程并发执行</a:t>
            </a:r>
            <a:endParaRPr lang="en-US" altLang="zh-CN" b="1" dirty="0"/>
          </a:p>
          <a:p>
            <a:pPr marL="342900" indent="-342900">
              <a:lnSpc>
                <a:spcPct val="150000"/>
              </a:lnSpc>
              <a:buFont typeface="Wingdings" panose="05000000000000000000" pitchFamily="2" charset="2"/>
              <a:buChar char="Ø"/>
            </a:pPr>
            <a:r>
              <a:rPr lang="zh-CN" altLang="en-US" sz="2000" b="1" dirty="0"/>
              <a:t>共享进程资源</a:t>
            </a:r>
            <a:endParaRPr lang="en-US" altLang="zh-CN" sz="2000" b="1" dirty="0"/>
          </a:p>
          <a:p>
            <a:pPr marL="800089" lvl="1" indent="-342900">
              <a:lnSpc>
                <a:spcPct val="150000"/>
              </a:lnSpc>
              <a:buFont typeface="Wingdings" panose="05000000000000000000" pitchFamily="2" charset="2"/>
              <a:buChar char="Ø"/>
            </a:pPr>
            <a:r>
              <a:rPr lang="zh-CN" altLang="en-US" b="1" dirty="0"/>
              <a:t>共享进程的资源和文件</a:t>
            </a:r>
            <a:endParaRPr lang="en-US" altLang="zh-CN" b="1" dirty="0"/>
          </a:p>
          <a:p>
            <a:pPr marL="800089" lvl="1" indent="-342900">
              <a:lnSpc>
                <a:spcPct val="150000"/>
              </a:lnSpc>
              <a:buFont typeface="Wingdings" panose="05000000000000000000" pitchFamily="2" charset="2"/>
              <a:buChar char="Ø"/>
            </a:pPr>
            <a:r>
              <a:rPr lang="zh-CN" altLang="en-US" b="1" dirty="0"/>
              <a:t>进程切换可不通过内核直接通信</a:t>
            </a:r>
          </a:p>
        </p:txBody>
      </p:sp>
    </p:spTree>
    <p:extLst>
      <p:ext uri="{BB962C8B-B14F-4D97-AF65-F5344CB8AC3E}">
        <p14:creationId xmlns:p14="http://schemas.microsoft.com/office/powerpoint/2010/main" val="14047023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none" rtlCol="0">
            <a:spAutoFit/>
          </a:bodyPr>
          <a:lstStyle/>
          <a:p>
            <a:pPr algn="ctr"/>
            <a:r>
              <a:rPr lang="en-US" altLang="zh-CN" dirty="0"/>
              <a:t>04 </a:t>
            </a:r>
            <a:r>
              <a:rPr lang="zh-CN" altLang="en-US"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a:noFill/>
        </p:spPr>
        <p:txBody>
          <a:bodyPr wrap="square" rtlCol="0">
            <a:spAutoFit/>
          </a:bodyPr>
          <a:lstStyle/>
          <a:p>
            <a:pPr algn="ctr"/>
            <a:r>
              <a:rPr lang="en-US" altLang="zh-CN" dirty="0">
                <a:solidFill>
                  <a:schemeClr val="bg1"/>
                </a:solidFill>
              </a:rPr>
              <a:t>05 </a:t>
            </a:r>
            <a:r>
              <a:rPr lang="zh-CN" altLang="en-US" dirty="0">
                <a:solidFill>
                  <a:schemeClr val="bg1"/>
                </a:solidFill>
              </a:rPr>
              <a:t>线程</a:t>
            </a:r>
          </a:p>
        </p:txBody>
      </p:sp>
      <p:sp>
        <p:nvSpPr>
          <p:cNvPr id="49" name="文本框 48">
            <a:extLst>
              <a:ext uri="{FF2B5EF4-FFF2-40B4-BE49-F238E27FC236}">
                <a16:creationId xmlns:a16="http://schemas.microsoft.com/office/drawing/2014/main" id="{748510DC-0C0E-42E6-9D5E-38246445DCDE}"/>
              </a:ext>
            </a:extLst>
          </p:cNvPr>
          <p:cNvSpPr txBox="1"/>
          <p:nvPr/>
        </p:nvSpPr>
        <p:spPr>
          <a:xfrm>
            <a:off x="1461302" y="868477"/>
            <a:ext cx="1723549" cy="461665"/>
          </a:xfrm>
          <a:prstGeom prst="rect">
            <a:avLst/>
          </a:prstGeom>
          <a:noFill/>
        </p:spPr>
        <p:txBody>
          <a:bodyPr wrap="none" rtlCol="0">
            <a:spAutoFit/>
          </a:bodyPr>
          <a:lstStyle/>
          <a:p>
            <a:r>
              <a:rPr lang="zh-CN" altLang="en-US" sz="2400" b="1" dirty="0">
                <a:solidFill>
                  <a:srgbClr val="FF0000"/>
                </a:solidFill>
              </a:rPr>
              <a:t>线程的状态</a:t>
            </a:r>
            <a:endParaRPr lang="en-US" altLang="zh-CN" sz="2400" b="1" dirty="0">
              <a:solidFill>
                <a:srgbClr val="FF0000"/>
              </a:solidFill>
            </a:endParaRPr>
          </a:p>
        </p:txBody>
      </p:sp>
      <p:grpSp>
        <p:nvGrpSpPr>
          <p:cNvPr id="9" name="组合 8">
            <a:extLst>
              <a:ext uri="{FF2B5EF4-FFF2-40B4-BE49-F238E27FC236}">
                <a16:creationId xmlns:a16="http://schemas.microsoft.com/office/drawing/2014/main" id="{238A72E1-1418-41AC-ABCB-AC0666B0234E}"/>
              </a:ext>
            </a:extLst>
          </p:cNvPr>
          <p:cNvGrpSpPr/>
          <p:nvPr/>
        </p:nvGrpSpPr>
        <p:grpSpPr>
          <a:xfrm>
            <a:off x="989005" y="1528277"/>
            <a:ext cx="10615349" cy="2537315"/>
            <a:chOff x="1078544" y="1577390"/>
            <a:chExt cx="10615349" cy="2537315"/>
          </a:xfrm>
        </p:grpSpPr>
        <p:grpSp>
          <p:nvGrpSpPr>
            <p:cNvPr id="10" name="组合 9">
              <a:extLst>
                <a:ext uri="{FF2B5EF4-FFF2-40B4-BE49-F238E27FC236}">
                  <a16:creationId xmlns:a16="http://schemas.microsoft.com/office/drawing/2014/main" id="{383BF51D-8702-47A8-AE73-63512C8499A0}"/>
                </a:ext>
              </a:extLst>
            </p:cNvPr>
            <p:cNvGrpSpPr/>
            <p:nvPr/>
          </p:nvGrpSpPr>
          <p:grpSpPr>
            <a:xfrm>
              <a:off x="1078544" y="1631832"/>
              <a:ext cx="809837" cy="1110884"/>
              <a:chOff x="611284" y="1141701"/>
              <a:chExt cx="809837" cy="1110884"/>
            </a:xfrm>
          </p:grpSpPr>
          <p:sp>
            <p:nvSpPr>
              <p:cNvPr id="13" name="文本框 12">
                <a:extLst>
                  <a:ext uri="{FF2B5EF4-FFF2-40B4-BE49-F238E27FC236}">
                    <a16:creationId xmlns:a16="http://schemas.microsoft.com/office/drawing/2014/main" id="{5739D5E0-B20B-4072-B212-DA2C79D7E0DB}"/>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14" name="组合 13">
                <a:extLst>
                  <a:ext uri="{FF2B5EF4-FFF2-40B4-BE49-F238E27FC236}">
                    <a16:creationId xmlns:a16="http://schemas.microsoft.com/office/drawing/2014/main" id="{3B69CED9-5056-471C-BD1B-408079F4ED4F}"/>
                  </a:ext>
                </a:extLst>
              </p:cNvPr>
              <p:cNvGrpSpPr/>
              <p:nvPr/>
            </p:nvGrpSpPr>
            <p:grpSpPr>
              <a:xfrm rot="11641273">
                <a:off x="1059914" y="1141701"/>
                <a:ext cx="265018" cy="1110884"/>
                <a:chOff x="415466" y="937551"/>
                <a:chExt cx="1210134" cy="5072555"/>
              </a:xfrm>
            </p:grpSpPr>
            <p:cxnSp>
              <p:nvCxnSpPr>
                <p:cNvPr id="15" name="直接连接符 14">
                  <a:extLst>
                    <a:ext uri="{FF2B5EF4-FFF2-40B4-BE49-F238E27FC236}">
                      <a16:creationId xmlns:a16="http://schemas.microsoft.com/office/drawing/2014/main" id="{81933742-06E6-464F-AD41-99566A5563CD}"/>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矩形 15">
                  <a:extLst>
                    <a:ext uri="{FF2B5EF4-FFF2-40B4-BE49-F238E27FC236}">
                      <a16:creationId xmlns:a16="http://schemas.microsoft.com/office/drawing/2014/main" id="{55638C2F-C949-4C57-A55E-FF8E0ED6EF80}"/>
                    </a:ext>
                  </a:extLst>
                </p:cNvPr>
                <p:cNvSpPr/>
                <p:nvPr/>
              </p:nvSpPr>
              <p:spPr>
                <a:xfrm rot="865294">
                  <a:off x="415466" y="937551"/>
                  <a:ext cx="719665" cy="5072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1" name="矩形 10">
              <a:extLst>
                <a:ext uri="{FF2B5EF4-FFF2-40B4-BE49-F238E27FC236}">
                  <a16:creationId xmlns:a16="http://schemas.microsoft.com/office/drawing/2014/main" id="{8BD42466-4E7D-4B95-9A78-990D3E653E52}"/>
                </a:ext>
              </a:extLst>
            </p:cNvPr>
            <p:cNvSpPr/>
            <p:nvPr/>
          </p:nvSpPr>
          <p:spPr>
            <a:xfrm>
              <a:off x="1979607" y="1577390"/>
              <a:ext cx="2148345"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状态参数</a:t>
              </a:r>
              <a:r>
                <a:rPr lang="en-US" altLang="zh-CN" sz="2400" b="1" dirty="0">
                  <a:solidFill>
                    <a:schemeClr val="accent1">
                      <a:lumMod val="50000"/>
                    </a:schemeClr>
                  </a:solidFill>
                </a:rPr>
                <a:t>+TCB</a:t>
              </a:r>
              <a:endParaRPr lang="zh-CN" altLang="en-US" sz="2400" b="1" dirty="0">
                <a:solidFill>
                  <a:schemeClr val="accent1">
                    <a:lumMod val="50000"/>
                  </a:schemeClr>
                </a:solidFill>
              </a:endParaRPr>
            </a:p>
          </p:txBody>
        </p:sp>
        <p:sp>
          <p:nvSpPr>
            <p:cNvPr id="12" name="矩形 11">
              <a:extLst>
                <a:ext uri="{FF2B5EF4-FFF2-40B4-BE49-F238E27FC236}">
                  <a16:creationId xmlns:a16="http://schemas.microsoft.com/office/drawing/2014/main" id="{84AC7122-B3A7-4DC3-91C1-2E81DC96882A}"/>
                </a:ext>
              </a:extLst>
            </p:cNvPr>
            <p:cNvSpPr/>
            <p:nvPr/>
          </p:nvSpPr>
          <p:spPr>
            <a:xfrm>
              <a:off x="2177360" y="2081648"/>
              <a:ext cx="9516533" cy="203305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寄存器状态：程序计数器</a:t>
              </a:r>
              <a:r>
                <a:rPr lang="en-US" altLang="zh-CN" b="1" dirty="0"/>
                <a:t>PC</a:t>
              </a:r>
              <a:r>
                <a:rPr lang="zh-CN" altLang="en-US" b="1" dirty="0"/>
                <a:t>堆栈指针</a:t>
              </a:r>
            </a:p>
            <a:p>
              <a:pPr marL="285750" indent="-285750">
                <a:lnSpc>
                  <a:spcPct val="120000"/>
                </a:lnSpc>
                <a:spcBef>
                  <a:spcPts val="600"/>
                </a:spcBef>
                <a:buFont typeface="Arial" panose="020B0604020202020204" pitchFamily="34" charset="0"/>
                <a:buChar char="•"/>
              </a:pPr>
              <a:r>
                <a:rPr lang="zh-CN" altLang="en-US" b="1" dirty="0"/>
                <a:t>堆栈：保存局部变量和返回值</a:t>
              </a:r>
            </a:p>
            <a:p>
              <a:pPr marL="285750" indent="-285750">
                <a:lnSpc>
                  <a:spcPct val="120000"/>
                </a:lnSpc>
                <a:spcBef>
                  <a:spcPts val="600"/>
                </a:spcBef>
                <a:buFont typeface="Arial" panose="020B0604020202020204" pitchFamily="34" charset="0"/>
                <a:buChar char="•"/>
              </a:pPr>
              <a:r>
                <a:rPr lang="zh-CN" altLang="en-US" b="1" dirty="0"/>
                <a:t>优先级：进程执行的优先程度</a:t>
              </a:r>
            </a:p>
            <a:p>
              <a:pPr marL="285750" indent="-285750">
                <a:lnSpc>
                  <a:spcPct val="120000"/>
                </a:lnSpc>
                <a:spcBef>
                  <a:spcPts val="600"/>
                </a:spcBef>
                <a:buFont typeface="Arial" panose="020B0604020202020204" pitchFamily="34" charset="0"/>
                <a:buChar char="•"/>
              </a:pPr>
              <a:r>
                <a:rPr lang="zh-CN" altLang="en-US" b="1" dirty="0"/>
                <a:t>专有存储器：保存线程的局部变量</a:t>
              </a:r>
              <a:endParaRPr lang="en-US" altLang="zh-CN" b="1" dirty="0"/>
            </a:p>
            <a:p>
              <a:pPr marL="285750" indent="-285750">
                <a:lnSpc>
                  <a:spcPct val="120000"/>
                </a:lnSpc>
                <a:spcBef>
                  <a:spcPts val="600"/>
                </a:spcBef>
                <a:buFont typeface="Arial" panose="020B0604020202020204" pitchFamily="34" charset="0"/>
                <a:buChar char="•"/>
              </a:pPr>
              <a:r>
                <a:rPr lang="zh-CN" altLang="en-US" b="1" dirty="0"/>
                <a:t>信号屏蔽</a:t>
              </a:r>
            </a:p>
          </p:txBody>
        </p:sp>
      </p:grpSp>
      <p:grpSp>
        <p:nvGrpSpPr>
          <p:cNvPr id="17" name="组合 16">
            <a:extLst>
              <a:ext uri="{FF2B5EF4-FFF2-40B4-BE49-F238E27FC236}">
                <a16:creationId xmlns:a16="http://schemas.microsoft.com/office/drawing/2014/main" id="{33A2C806-8A38-4410-B476-B91B266257C7}"/>
              </a:ext>
            </a:extLst>
          </p:cNvPr>
          <p:cNvGrpSpPr/>
          <p:nvPr/>
        </p:nvGrpSpPr>
        <p:grpSpPr>
          <a:xfrm>
            <a:off x="1084255" y="4201139"/>
            <a:ext cx="10615349" cy="1718821"/>
            <a:chOff x="1078544" y="1577390"/>
            <a:chExt cx="10615349" cy="1718821"/>
          </a:xfrm>
        </p:grpSpPr>
        <p:grpSp>
          <p:nvGrpSpPr>
            <p:cNvPr id="18" name="组合 17">
              <a:extLst>
                <a:ext uri="{FF2B5EF4-FFF2-40B4-BE49-F238E27FC236}">
                  <a16:creationId xmlns:a16="http://schemas.microsoft.com/office/drawing/2014/main" id="{51F14C0B-CBE1-4A19-9A4C-DF4632AB009C}"/>
                </a:ext>
              </a:extLst>
            </p:cNvPr>
            <p:cNvGrpSpPr/>
            <p:nvPr/>
          </p:nvGrpSpPr>
          <p:grpSpPr>
            <a:xfrm>
              <a:off x="1078544" y="1631832"/>
              <a:ext cx="809837" cy="1110884"/>
              <a:chOff x="611284" y="1141701"/>
              <a:chExt cx="809837" cy="1110884"/>
            </a:xfrm>
          </p:grpSpPr>
          <p:sp>
            <p:nvSpPr>
              <p:cNvPr id="21" name="文本框 20">
                <a:extLst>
                  <a:ext uri="{FF2B5EF4-FFF2-40B4-BE49-F238E27FC236}">
                    <a16:creationId xmlns:a16="http://schemas.microsoft.com/office/drawing/2014/main" id="{DF7D9497-080A-4948-AEAB-729F502CA287}"/>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22" name="组合 21">
                <a:extLst>
                  <a:ext uri="{FF2B5EF4-FFF2-40B4-BE49-F238E27FC236}">
                    <a16:creationId xmlns:a16="http://schemas.microsoft.com/office/drawing/2014/main" id="{1D9AF95D-3650-4AB1-8084-A840F0FAE6E7}"/>
                  </a:ext>
                </a:extLst>
              </p:cNvPr>
              <p:cNvGrpSpPr/>
              <p:nvPr/>
            </p:nvGrpSpPr>
            <p:grpSpPr>
              <a:xfrm rot="11641273">
                <a:off x="1059914" y="1141701"/>
                <a:ext cx="265018" cy="1110884"/>
                <a:chOff x="415466" y="937551"/>
                <a:chExt cx="1210134" cy="5072555"/>
              </a:xfrm>
            </p:grpSpPr>
            <p:cxnSp>
              <p:nvCxnSpPr>
                <p:cNvPr id="23" name="直接连接符 22">
                  <a:extLst>
                    <a:ext uri="{FF2B5EF4-FFF2-40B4-BE49-F238E27FC236}">
                      <a16:creationId xmlns:a16="http://schemas.microsoft.com/office/drawing/2014/main" id="{00F8330D-8E29-40F2-BDA8-61EA18C50815}"/>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a:extLst>
                    <a:ext uri="{FF2B5EF4-FFF2-40B4-BE49-F238E27FC236}">
                      <a16:creationId xmlns:a16="http://schemas.microsoft.com/office/drawing/2014/main" id="{4306D954-7FA3-4752-BDFC-F32AA7C87919}"/>
                    </a:ext>
                  </a:extLst>
                </p:cNvPr>
                <p:cNvSpPr/>
                <p:nvPr/>
              </p:nvSpPr>
              <p:spPr>
                <a:xfrm rot="865294">
                  <a:off x="415466" y="937551"/>
                  <a:ext cx="719665" cy="5072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9" name="矩形 18">
              <a:extLst>
                <a:ext uri="{FF2B5EF4-FFF2-40B4-BE49-F238E27FC236}">
                  <a16:creationId xmlns:a16="http://schemas.microsoft.com/office/drawing/2014/main" id="{35333B4D-2FBF-476B-9C18-7015CF2A8723}"/>
                </a:ext>
              </a:extLst>
            </p:cNvPr>
            <p:cNvSpPr/>
            <p:nvPr/>
          </p:nvSpPr>
          <p:spPr>
            <a:xfrm>
              <a:off x="1979607" y="1577390"/>
              <a:ext cx="141577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运行状态</a:t>
              </a:r>
            </a:p>
          </p:txBody>
        </p:sp>
        <p:sp>
          <p:nvSpPr>
            <p:cNvPr id="20" name="矩形 19">
              <a:extLst>
                <a:ext uri="{FF2B5EF4-FFF2-40B4-BE49-F238E27FC236}">
                  <a16:creationId xmlns:a16="http://schemas.microsoft.com/office/drawing/2014/main" id="{58987ADF-2E23-4EA6-B0E8-C4B6A051004E}"/>
                </a:ext>
              </a:extLst>
            </p:cNvPr>
            <p:cNvSpPr/>
            <p:nvPr/>
          </p:nvSpPr>
          <p:spPr>
            <a:xfrm>
              <a:off x="2177360" y="2081648"/>
              <a:ext cx="9516533" cy="1214563"/>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执行态：线程正在获得处理机而运行</a:t>
              </a:r>
              <a:endParaRPr lang="en-US" altLang="zh-CN" b="1" dirty="0"/>
            </a:p>
            <a:p>
              <a:pPr marL="285750" indent="-285750">
                <a:lnSpc>
                  <a:spcPct val="120000"/>
                </a:lnSpc>
                <a:spcBef>
                  <a:spcPts val="600"/>
                </a:spcBef>
                <a:buFont typeface="Arial" panose="020B0604020202020204" pitchFamily="34" charset="0"/>
                <a:buChar char="•"/>
              </a:pPr>
              <a:r>
                <a:rPr lang="zh-CN" altLang="en-US" b="1" dirty="0"/>
                <a:t>就绪态：具备执行条件，等待处理机的状态</a:t>
              </a:r>
              <a:endParaRPr lang="en-US" altLang="zh-CN" b="1" dirty="0"/>
            </a:p>
            <a:p>
              <a:pPr marL="285750" indent="-285750">
                <a:lnSpc>
                  <a:spcPct val="120000"/>
                </a:lnSpc>
                <a:spcBef>
                  <a:spcPts val="600"/>
                </a:spcBef>
                <a:buFont typeface="Arial" panose="020B0604020202020204" pitchFamily="34" charset="0"/>
                <a:buChar char="•"/>
              </a:pPr>
              <a:r>
                <a:rPr lang="zh-CN" altLang="en-US" b="1" dirty="0"/>
                <a:t>阻塞态：执行过程中因某一事件而受阻，处于暂停执行的装填</a:t>
              </a:r>
            </a:p>
          </p:txBody>
        </p:sp>
      </p:grpSp>
    </p:spTree>
    <p:extLst>
      <p:ext uri="{BB962C8B-B14F-4D97-AF65-F5344CB8AC3E}">
        <p14:creationId xmlns:p14="http://schemas.microsoft.com/office/powerpoint/2010/main" val="22293840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none" rtlCol="0">
            <a:spAutoFit/>
          </a:bodyPr>
          <a:lstStyle/>
          <a:p>
            <a:pPr algn="ctr"/>
            <a:r>
              <a:rPr lang="en-US" altLang="zh-CN" dirty="0"/>
              <a:t>04 </a:t>
            </a:r>
            <a:r>
              <a:rPr lang="zh-CN" altLang="en-US"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a:noFill/>
        </p:spPr>
        <p:txBody>
          <a:bodyPr wrap="square" rtlCol="0">
            <a:spAutoFit/>
          </a:bodyPr>
          <a:lstStyle/>
          <a:p>
            <a:pPr algn="ctr"/>
            <a:r>
              <a:rPr lang="en-US" altLang="zh-CN" dirty="0">
                <a:solidFill>
                  <a:schemeClr val="bg1"/>
                </a:solidFill>
              </a:rPr>
              <a:t>05 </a:t>
            </a:r>
            <a:r>
              <a:rPr lang="zh-CN" altLang="en-US" dirty="0">
                <a:solidFill>
                  <a:schemeClr val="bg1"/>
                </a:solidFill>
              </a:rPr>
              <a:t>线程</a:t>
            </a:r>
          </a:p>
        </p:txBody>
      </p:sp>
      <p:sp>
        <p:nvSpPr>
          <p:cNvPr id="49" name="文本框 48">
            <a:extLst>
              <a:ext uri="{FF2B5EF4-FFF2-40B4-BE49-F238E27FC236}">
                <a16:creationId xmlns:a16="http://schemas.microsoft.com/office/drawing/2014/main" id="{748510DC-0C0E-42E6-9D5E-38246445DCDE}"/>
              </a:ext>
            </a:extLst>
          </p:cNvPr>
          <p:cNvSpPr txBox="1"/>
          <p:nvPr/>
        </p:nvSpPr>
        <p:spPr>
          <a:xfrm>
            <a:off x="1461302" y="868477"/>
            <a:ext cx="2646878" cy="461665"/>
          </a:xfrm>
          <a:prstGeom prst="rect">
            <a:avLst/>
          </a:prstGeom>
          <a:noFill/>
        </p:spPr>
        <p:txBody>
          <a:bodyPr wrap="none" rtlCol="0">
            <a:spAutoFit/>
          </a:bodyPr>
          <a:lstStyle/>
          <a:p>
            <a:r>
              <a:rPr lang="zh-CN" altLang="en-US" sz="2400" b="1" dirty="0">
                <a:solidFill>
                  <a:srgbClr val="FF0000"/>
                </a:solidFill>
              </a:rPr>
              <a:t>进程和线程的比较</a:t>
            </a:r>
            <a:endParaRPr lang="en-US" altLang="zh-CN" sz="2400" b="1" dirty="0">
              <a:solidFill>
                <a:srgbClr val="FF0000"/>
              </a:solidFill>
            </a:endParaRPr>
          </a:p>
        </p:txBody>
      </p:sp>
      <p:grpSp>
        <p:nvGrpSpPr>
          <p:cNvPr id="10" name="组合 9">
            <a:extLst>
              <a:ext uri="{FF2B5EF4-FFF2-40B4-BE49-F238E27FC236}">
                <a16:creationId xmlns:a16="http://schemas.microsoft.com/office/drawing/2014/main" id="{3D5245EB-4B72-4D95-993A-C5E8318453FD}"/>
              </a:ext>
            </a:extLst>
          </p:cNvPr>
          <p:cNvGrpSpPr/>
          <p:nvPr/>
        </p:nvGrpSpPr>
        <p:grpSpPr>
          <a:xfrm>
            <a:off x="9141517" y="915501"/>
            <a:ext cx="2342501" cy="2850757"/>
            <a:chOff x="842480" y="1237350"/>
            <a:chExt cx="2342501" cy="2850757"/>
          </a:xfrm>
        </p:grpSpPr>
        <p:sp>
          <p:nvSpPr>
            <p:cNvPr id="11" name="矩形 10">
              <a:extLst>
                <a:ext uri="{FF2B5EF4-FFF2-40B4-BE49-F238E27FC236}">
                  <a16:creationId xmlns:a16="http://schemas.microsoft.com/office/drawing/2014/main" id="{6C31DF70-380D-499A-8102-E7B190C8A1BB}"/>
                </a:ext>
              </a:extLst>
            </p:cNvPr>
            <p:cNvSpPr/>
            <p:nvPr/>
          </p:nvSpPr>
          <p:spPr bwMode="auto">
            <a:xfrm>
              <a:off x="842481" y="1602475"/>
              <a:ext cx="2342500" cy="360363"/>
            </a:xfrm>
            <a:prstGeom prst="rect">
              <a:avLst/>
            </a:prstGeom>
            <a:gradFill>
              <a:gsLst>
                <a:gs pos="100000">
                  <a:srgbClr val="005072"/>
                </a:gs>
                <a:gs pos="0">
                  <a:srgbClr val="0EB1C8"/>
                </a:gs>
                <a:gs pos="100000">
                  <a:schemeClr val="accent1">
                    <a:tint val="23500"/>
                    <a:satMod val="160000"/>
                  </a:schemeClr>
                </a:gs>
              </a:gsLst>
              <a:lin ang="5400000" scaled="0"/>
            </a:gradFill>
            <a:ln w="28575" cap="flat" cmpd="sng" algn="ctr">
              <a:solidFill>
                <a:srgbClr val="11576A"/>
              </a:solidFill>
              <a:prstDash val="solid"/>
              <a:round/>
              <a:headEnd type="none" w="med" len="med"/>
              <a:tailEnd type="none" w="med" len="med"/>
            </a:ln>
            <a:effectLst/>
          </p:spPr>
          <p:txBody>
            <a:bodyPr/>
            <a:lstStyle/>
            <a:p>
              <a:pPr>
                <a:defRPr/>
              </a:pPr>
              <a:endParaRPr lang="zh-CN" altLang="en-US"/>
            </a:p>
          </p:txBody>
        </p:sp>
        <p:sp>
          <p:nvSpPr>
            <p:cNvPr id="12" name="矩形 11">
              <a:extLst>
                <a:ext uri="{FF2B5EF4-FFF2-40B4-BE49-F238E27FC236}">
                  <a16:creationId xmlns:a16="http://schemas.microsoft.com/office/drawing/2014/main" id="{FA3A9F21-4AD6-4197-AF10-B9A3668E52C7}"/>
                </a:ext>
              </a:extLst>
            </p:cNvPr>
            <p:cNvSpPr/>
            <p:nvPr/>
          </p:nvSpPr>
          <p:spPr bwMode="auto">
            <a:xfrm>
              <a:off x="842480" y="1237350"/>
              <a:ext cx="2342501" cy="360363"/>
            </a:xfrm>
            <a:prstGeom prst="rect">
              <a:avLst/>
            </a:prstGeom>
            <a:gradFill>
              <a:gsLst>
                <a:gs pos="100000">
                  <a:srgbClr val="005072"/>
                </a:gs>
                <a:gs pos="0">
                  <a:srgbClr val="0EB1C8"/>
                </a:gs>
                <a:gs pos="100000">
                  <a:schemeClr val="accent1">
                    <a:tint val="23500"/>
                    <a:satMod val="160000"/>
                  </a:schemeClr>
                </a:gs>
              </a:gsLst>
              <a:lin ang="5400000" scaled="0"/>
            </a:gradFill>
            <a:ln w="28575" cap="flat" cmpd="sng" algn="ctr">
              <a:solidFill>
                <a:srgbClr val="11576A"/>
              </a:solidFill>
              <a:prstDash val="solid"/>
              <a:round/>
              <a:headEnd type="none" w="med" len="med"/>
              <a:tailEnd type="none" w="med" len="med"/>
            </a:ln>
            <a:effectLst/>
          </p:spPr>
          <p:txBody>
            <a:bodyPr/>
            <a:lstStyle/>
            <a:p>
              <a:pPr>
                <a:defRPr/>
              </a:pPr>
              <a:endParaRPr lang="zh-CN" altLang="en-US"/>
            </a:p>
          </p:txBody>
        </p:sp>
        <p:grpSp>
          <p:nvGrpSpPr>
            <p:cNvPr id="13" name="组合 27">
              <a:extLst>
                <a:ext uri="{FF2B5EF4-FFF2-40B4-BE49-F238E27FC236}">
                  <a16:creationId xmlns:a16="http://schemas.microsoft.com/office/drawing/2014/main" id="{D12F750F-299A-4639-9F59-B1A2254FAA8F}"/>
                </a:ext>
              </a:extLst>
            </p:cNvPr>
            <p:cNvGrpSpPr>
              <a:grpSpLocks/>
            </p:cNvGrpSpPr>
            <p:nvPr/>
          </p:nvGrpSpPr>
          <p:grpSpPr bwMode="auto">
            <a:xfrm>
              <a:off x="940707" y="1286568"/>
              <a:ext cx="540039" cy="276999"/>
              <a:chOff x="1187347" y="1763072"/>
              <a:chExt cx="540000" cy="278255"/>
            </a:xfrm>
          </p:grpSpPr>
          <p:sp>
            <p:nvSpPr>
              <p:cNvPr id="32" name="矩形 15">
                <a:extLst>
                  <a:ext uri="{FF2B5EF4-FFF2-40B4-BE49-F238E27FC236}">
                    <a16:creationId xmlns:a16="http://schemas.microsoft.com/office/drawing/2014/main" id="{3256EAA6-B878-4819-A238-CD4FCD29D4A8}"/>
                  </a:ext>
                </a:extLst>
              </p:cNvPr>
              <p:cNvSpPr>
                <a:spLocks noChangeArrowheads="1"/>
              </p:cNvSpPr>
              <p:nvPr/>
            </p:nvSpPr>
            <p:spPr bwMode="auto">
              <a:xfrm>
                <a:off x="1187347" y="1793966"/>
                <a:ext cx="540000" cy="216000"/>
              </a:xfrm>
              <a:prstGeom prst="rect">
                <a:avLst/>
              </a:prstGeom>
              <a:solidFill>
                <a:schemeClr val="bg1"/>
              </a:solidFill>
              <a:ln w="28575" algn="ctr">
                <a:solidFill>
                  <a:srgbClr val="005072"/>
                </a:solidFill>
                <a:round/>
                <a:headEnd/>
                <a:tailEnd/>
              </a:ln>
            </p:spPr>
            <p:txBody>
              <a:bodyPr/>
              <a:lstStyle/>
              <a:p>
                <a:endParaRPr lang="zh-CN" altLang="en-US" sz="1600"/>
              </a:p>
            </p:txBody>
          </p:sp>
          <p:sp>
            <p:nvSpPr>
              <p:cNvPr id="33" name="TextBox 18">
                <a:extLst>
                  <a:ext uri="{FF2B5EF4-FFF2-40B4-BE49-F238E27FC236}">
                    <a16:creationId xmlns:a16="http://schemas.microsoft.com/office/drawing/2014/main" id="{9F3E5BB6-793D-4C42-B0BA-907E82896A3E}"/>
                  </a:ext>
                </a:extLst>
              </p:cNvPr>
              <p:cNvSpPr txBox="1">
                <a:spLocks noChangeArrowheads="1"/>
              </p:cNvSpPr>
              <p:nvPr/>
            </p:nvSpPr>
            <p:spPr bwMode="auto">
              <a:xfrm>
                <a:off x="1208362" y="1763072"/>
                <a:ext cx="492407" cy="278255"/>
              </a:xfrm>
              <a:prstGeom prst="rect">
                <a:avLst/>
              </a:prstGeom>
              <a:noFill/>
              <a:ln w="9525">
                <a:noFill/>
                <a:miter lim="800000"/>
                <a:headEnd/>
                <a:tailEnd/>
              </a:ln>
            </p:spPr>
            <p:txBody>
              <a:bodyPr wrap="none">
                <a:spAutoFit/>
              </a:bodyPr>
              <a:lstStyle/>
              <a:p>
                <a:r>
                  <a:rPr lang="zh-CN" altLang="en-US" sz="1200" b="1" dirty="0">
                    <a:solidFill>
                      <a:srgbClr val="11576A"/>
                    </a:solidFill>
                    <a:latin typeface="微软雅黑" pitchFamily="34" charset="-122"/>
                    <a:ea typeface="微软雅黑" pitchFamily="34" charset="-122"/>
                  </a:rPr>
                  <a:t>代码</a:t>
                </a:r>
              </a:p>
            </p:txBody>
          </p:sp>
        </p:grpSp>
        <p:grpSp>
          <p:nvGrpSpPr>
            <p:cNvPr id="14" name="组合 29">
              <a:extLst>
                <a:ext uri="{FF2B5EF4-FFF2-40B4-BE49-F238E27FC236}">
                  <a16:creationId xmlns:a16="http://schemas.microsoft.com/office/drawing/2014/main" id="{86ED6925-7D57-4B45-BCC4-EB5890247094}"/>
                </a:ext>
              </a:extLst>
            </p:cNvPr>
            <p:cNvGrpSpPr>
              <a:grpSpLocks/>
            </p:cNvGrpSpPr>
            <p:nvPr/>
          </p:nvGrpSpPr>
          <p:grpSpPr bwMode="auto">
            <a:xfrm>
              <a:off x="1651300" y="1286568"/>
              <a:ext cx="540342" cy="276999"/>
              <a:chOff x="1830289" y="1763072"/>
              <a:chExt cx="540000" cy="278255"/>
            </a:xfrm>
          </p:grpSpPr>
          <p:sp>
            <p:nvSpPr>
              <p:cNvPr id="30" name="矩形 16">
                <a:extLst>
                  <a:ext uri="{FF2B5EF4-FFF2-40B4-BE49-F238E27FC236}">
                    <a16:creationId xmlns:a16="http://schemas.microsoft.com/office/drawing/2014/main" id="{94FC9A27-9B03-4675-9C94-64E31886EE7A}"/>
                  </a:ext>
                </a:extLst>
              </p:cNvPr>
              <p:cNvSpPr>
                <a:spLocks noChangeArrowheads="1"/>
              </p:cNvSpPr>
              <p:nvPr/>
            </p:nvSpPr>
            <p:spPr bwMode="auto">
              <a:xfrm>
                <a:off x="1830289" y="1793966"/>
                <a:ext cx="540000" cy="216000"/>
              </a:xfrm>
              <a:prstGeom prst="rect">
                <a:avLst/>
              </a:prstGeom>
              <a:solidFill>
                <a:schemeClr val="bg1"/>
              </a:solidFill>
              <a:ln w="28575" algn="ctr">
                <a:solidFill>
                  <a:srgbClr val="005072"/>
                </a:solidFill>
                <a:round/>
                <a:headEnd/>
                <a:tailEnd/>
              </a:ln>
            </p:spPr>
            <p:txBody>
              <a:bodyPr/>
              <a:lstStyle/>
              <a:p>
                <a:endParaRPr lang="zh-CN" altLang="en-US" sz="1600"/>
              </a:p>
            </p:txBody>
          </p:sp>
          <p:sp>
            <p:nvSpPr>
              <p:cNvPr id="31" name="TextBox 19">
                <a:extLst>
                  <a:ext uri="{FF2B5EF4-FFF2-40B4-BE49-F238E27FC236}">
                    <a16:creationId xmlns:a16="http://schemas.microsoft.com/office/drawing/2014/main" id="{C3B085B1-83B6-4211-9CA9-AD1311C33E17}"/>
                  </a:ext>
                </a:extLst>
              </p:cNvPr>
              <p:cNvSpPr txBox="1">
                <a:spLocks noChangeArrowheads="1"/>
              </p:cNvSpPr>
              <p:nvPr/>
            </p:nvSpPr>
            <p:spPr bwMode="auto">
              <a:xfrm>
                <a:off x="1844496" y="1763072"/>
                <a:ext cx="492131" cy="278255"/>
              </a:xfrm>
              <a:prstGeom prst="rect">
                <a:avLst/>
              </a:prstGeom>
              <a:noFill/>
              <a:ln w="9525">
                <a:noFill/>
                <a:miter lim="800000"/>
                <a:headEnd/>
                <a:tailEnd/>
              </a:ln>
            </p:spPr>
            <p:txBody>
              <a:bodyPr wrap="none">
                <a:spAutoFit/>
              </a:bodyPr>
              <a:lstStyle/>
              <a:p>
                <a:r>
                  <a:rPr lang="zh-CN" altLang="en-US" sz="1200" b="1" dirty="0">
                    <a:solidFill>
                      <a:srgbClr val="11576A"/>
                    </a:solidFill>
                    <a:latin typeface="微软雅黑" pitchFamily="34" charset="-122"/>
                    <a:ea typeface="微软雅黑" pitchFamily="34" charset="-122"/>
                  </a:rPr>
                  <a:t>数据</a:t>
                </a:r>
              </a:p>
            </p:txBody>
          </p:sp>
        </p:grpSp>
        <p:grpSp>
          <p:nvGrpSpPr>
            <p:cNvPr id="15" name="组合 28">
              <a:extLst>
                <a:ext uri="{FF2B5EF4-FFF2-40B4-BE49-F238E27FC236}">
                  <a16:creationId xmlns:a16="http://schemas.microsoft.com/office/drawing/2014/main" id="{1E24EE06-66D8-4D7E-AFD7-E7CB118148B2}"/>
                </a:ext>
              </a:extLst>
            </p:cNvPr>
            <p:cNvGrpSpPr>
              <a:grpSpLocks/>
            </p:cNvGrpSpPr>
            <p:nvPr/>
          </p:nvGrpSpPr>
          <p:grpSpPr bwMode="auto">
            <a:xfrm>
              <a:off x="2326557" y="1279031"/>
              <a:ext cx="800219" cy="276999"/>
              <a:chOff x="2444905" y="1755501"/>
              <a:chExt cx="798822" cy="278255"/>
            </a:xfrm>
          </p:grpSpPr>
          <p:sp>
            <p:nvSpPr>
              <p:cNvPr id="28" name="矩形 17">
                <a:extLst>
                  <a:ext uri="{FF2B5EF4-FFF2-40B4-BE49-F238E27FC236}">
                    <a16:creationId xmlns:a16="http://schemas.microsoft.com/office/drawing/2014/main" id="{7852C4C6-C5B0-46AD-9118-5EDE632A872F}"/>
                  </a:ext>
                </a:extLst>
              </p:cNvPr>
              <p:cNvSpPr>
                <a:spLocks noChangeArrowheads="1"/>
              </p:cNvSpPr>
              <p:nvPr/>
            </p:nvSpPr>
            <p:spPr bwMode="auto">
              <a:xfrm>
                <a:off x="2473231" y="1793966"/>
                <a:ext cx="718891" cy="215998"/>
              </a:xfrm>
              <a:prstGeom prst="rect">
                <a:avLst/>
              </a:prstGeom>
              <a:solidFill>
                <a:schemeClr val="bg1"/>
              </a:solidFill>
              <a:ln w="28575" algn="ctr">
                <a:solidFill>
                  <a:srgbClr val="005072"/>
                </a:solidFill>
                <a:round/>
                <a:headEnd/>
                <a:tailEnd/>
              </a:ln>
            </p:spPr>
            <p:txBody>
              <a:bodyPr/>
              <a:lstStyle/>
              <a:p>
                <a:endParaRPr lang="zh-CN" altLang="en-US" sz="1600"/>
              </a:p>
            </p:txBody>
          </p:sp>
          <p:sp>
            <p:nvSpPr>
              <p:cNvPr id="29" name="TextBox 20">
                <a:extLst>
                  <a:ext uri="{FF2B5EF4-FFF2-40B4-BE49-F238E27FC236}">
                    <a16:creationId xmlns:a16="http://schemas.microsoft.com/office/drawing/2014/main" id="{3CF3D7E0-2CA1-4800-8ED9-EB25EEEEBC02}"/>
                  </a:ext>
                </a:extLst>
              </p:cNvPr>
              <p:cNvSpPr txBox="1">
                <a:spLocks noChangeArrowheads="1"/>
              </p:cNvSpPr>
              <p:nvPr/>
            </p:nvSpPr>
            <p:spPr bwMode="auto">
              <a:xfrm>
                <a:off x="2444905" y="1755501"/>
                <a:ext cx="798822" cy="278255"/>
              </a:xfrm>
              <a:prstGeom prst="rect">
                <a:avLst/>
              </a:prstGeom>
              <a:noFill/>
              <a:ln w="9525">
                <a:noFill/>
                <a:miter lim="800000"/>
                <a:headEnd/>
                <a:tailEnd/>
              </a:ln>
            </p:spPr>
            <p:txBody>
              <a:bodyPr wrap="none">
                <a:spAutoFit/>
              </a:bodyPr>
              <a:lstStyle/>
              <a:p>
                <a:r>
                  <a:rPr lang="zh-CN" altLang="en-US" sz="1200" b="1" dirty="0">
                    <a:solidFill>
                      <a:srgbClr val="11576A"/>
                    </a:solidFill>
                    <a:latin typeface="微软雅黑" pitchFamily="34" charset="-122"/>
                    <a:ea typeface="微软雅黑" pitchFamily="34" charset="-122"/>
                  </a:rPr>
                  <a:t>打开文件</a:t>
                </a:r>
              </a:p>
            </p:txBody>
          </p:sp>
        </p:grpSp>
        <p:grpSp>
          <p:nvGrpSpPr>
            <p:cNvPr id="16" name="组合 26">
              <a:extLst>
                <a:ext uri="{FF2B5EF4-FFF2-40B4-BE49-F238E27FC236}">
                  <a16:creationId xmlns:a16="http://schemas.microsoft.com/office/drawing/2014/main" id="{B7FB237E-6406-4D1A-8CAD-7B1B5BEB8EB9}"/>
                </a:ext>
              </a:extLst>
            </p:cNvPr>
            <p:cNvGrpSpPr>
              <a:grpSpLocks/>
            </p:cNvGrpSpPr>
            <p:nvPr/>
          </p:nvGrpSpPr>
          <p:grpSpPr bwMode="auto">
            <a:xfrm>
              <a:off x="2446930" y="1650531"/>
              <a:ext cx="539780" cy="276999"/>
              <a:chOff x="2480296" y="2150212"/>
              <a:chExt cx="540000" cy="276821"/>
            </a:xfrm>
          </p:grpSpPr>
          <p:sp>
            <p:nvSpPr>
              <p:cNvPr id="26" name="矩形 22">
                <a:extLst>
                  <a:ext uri="{FF2B5EF4-FFF2-40B4-BE49-F238E27FC236}">
                    <a16:creationId xmlns:a16="http://schemas.microsoft.com/office/drawing/2014/main" id="{B2874107-4EC5-4094-8145-A6DD8F0DD10F}"/>
                  </a:ext>
                </a:extLst>
              </p:cNvPr>
              <p:cNvSpPr>
                <a:spLocks noChangeArrowheads="1"/>
              </p:cNvSpPr>
              <p:nvPr/>
            </p:nvSpPr>
            <p:spPr bwMode="auto">
              <a:xfrm>
                <a:off x="2480296" y="2181222"/>
                <a:ext cx="540000" cy="216000"/>
              </a:xfrm>
              <a:prstGeom prst="rect">
                <a:avLst/>
              </a:prstGeom>
              <a:solidFill>
                <a:schemeClr val="bg1"/>
              </a:solidFill>
              <a:ln w="28575" algn="ctr">
                <a:solidFill>
                  <a:srgbClr val="005072"/>
                </a:solidFill>
                <a:round/>
                <a:headEnd/>
                <a:tailEnd/>
              </a:ln>
            </p:spPr>
            <p:txBody>
              <a:bodyPr/>
              <a:lstStyle/>
              <a:p>
                <a:endParaRPr lang="zh-CN" altLang="en-US"/>
              </a:p>
            </p:txBody>
          </p:sp>
          <p:sp>
            <p:nvSpPr>
              <p:cNvPr id="27" name="TextBox 25">
                <a:extLst>
                  <a:ext uri="{FF2B5EF4-FFF2-40B4-BE49-F238E27FC236}">
                    <a16:creationId xmlns:a16="http://schemas.microsoft.com/office/drawing/2014/main" id="{E42CC8CB-73A9-4CC1-A9CE-FF98976585A6}"/>
                  </a:ext>
                </a:extLst>
              </p:cNvPr>
              <p:cNvSpPr txBox="1">
                <a:spLocks noChangeArrowheads="1"/>
              </p:cNvSpPr>
              <p:nvPr/>
            </p:nvSpPr>
            <p:spPr bwMode="auto">
              <a:xfrm>
                <a:off x="2498133" y="2150212"/>
                <a:ext cx="492643" cy="276821"/>
              </a:xfrm>
              <a:prstGeom prst="rect">
                <a:avLst/>
              </a:prstGeom>
              <a:noFill/>
              <a:ln w="9525">
                <a:noFill/>
                <a:miter lim="800000"/>
                <a:headEnd/>
                <a:tailEnd/>
              </a:ln>
            </p:spPr>
            <p:txBody>
              <a:bodyPr wrap="none">
                <a:spAutoFit/>
              </a:bodyPr>
              <a:lstStyle/>
              <a:p>
                <a:r>
                  <a:rPr lang="zh-CN" altLang="en-US" sz="1200" b="1" dirty="0">
                    <a:solidFill>
                      <a:srgbClr val="11576A"/>
                    </a:solidFill>
                    <a:latin typeface="微软雅黑" pitchFamily="34" charset="-122"/>
                    <a:ea typeface="微软雅黑" pitchFamily="34" charset="-122"/>
                  </a:rPr>
                  <a:t>堆栈</a:t>
                </a:r>
              </a:p>
            </p:txBody>
          </p:sp>
        </p:grpSp>
        <p:sp>
          <p:nvSpPr>
            <p:cNvPr id="17" name="矩形 31">
              <a:extLst>
                <a:ext uri="{FF2B5EF4-FFF2-40B4-BE49-F238E27FC236}">
                  <a16:creationId xmlns:a16="http://schemas.microsoft.com/office/drawing/2014/main" id="{6C50C643-75B9-456C-B525-678AB7A1C845}"/>
                </a:ext>
              </a:extLst>
            </p:cNvPr>
            <p:cNvSpPr>
              <a:spLocks noChangeArrowheads="1"/>
            </p:cNvSpPr>
            <p:nvPr/>
          </p:nvSpPr>
          <p:spPr bwMode="auto">
            <a:xfrm>
              <a:off x="842480" y="1951725"/>
              <a:ext cx="2342501" cy="1732679"/>
            </a:xfrm>
            <a:prstGeom prst="rect">
              <a:avLst/>
            </a:prstGeom>
            <a:noFill/>
            <a:ln w="28575" algn="ctr">
              <a:solidFill>
                <a:srgbClr val="11576A"/>
              </a:solidFill>
              <a:round/>
              <a:headEnd/>
              <a:tailEnd/>
            </a:ln>
          </p:spPr>
          <p:txBody>
            <a:bodyPr/>
            <a:lstStyle/>
            <a:p>
              <a:endParaRPr lang="zh-CN" altLang="en-US"/>
            </a:p>
          </p:txBody>
        </p:sp>
        <p:sp>
          <p:nvSpPr>
            <p:cNvPr id="18" name="矩形 17">
              <a:extLst>
                <a:ext uri="{FF2B5EF4-FFF2-40B4-BE49-F238E27FC236}">
                  <a16:creationId xmlns:a16="http://schemas.microsoft.com/office/drawing/2014/main" id="{A760236F-BC43-4E29-BDAE-A8B119A8CCCB}"/>
                </a:ext>
              </a:extLst>
            </p:cNvPr>
            <p:cNvSpPr/>
            <p:nvPr/>
          </p:nvSpPr>
          <p:spPr>
            <a:xfrm>
              <a:off x="853593" y="2808975"/>
              <a:ext cx="582211" cy="338554"/>
            </a:xfrm>
            <a:prstGeom prst="rect">
              <a:avLst/>
            </a:prstGeom>
          </p:spPr>
          <p:txBody>
            <a:bodyPr wrap="none">
              <a:spAutoFit/>
            </a:bodyPr>
            <a:lstStyle/>
            <a:p>
              <a:pPr>
                <a:defRPr/>
              </a:pPr>
              <a:r>
                <a:rPr lang="zh-CN" altLang="en-US" sz="1600" b="1" spc="-100" dirty="0">
                  <a:solidFill>
                    <a:srgbClr val="11576A"/>
                  </a:solidFill>
                  <a:latin typeface="微软雅黑" pitchFamily="34" charset="-122"/>
                  <a:ea typeface="微软雅黑" pitchFamily="34" charset="-122"/>
                </a:rPr>
                <a:t>线程</a:t>
              </a:r>
            </a:p>
          </p:txBody>
        </p:sp>
        <p:sp>
          <p:nvSpPr>
            <p:cNvPr id="19" name="任意多边形 34">
              <a:extLst>
                <a:ext uri="{FF2B5EF4-FFF2-40B4-BE49-F238E27FC236}">
                  <a16:creationId xmlns:a16="http://schemas.microsoft.com/office/drawing/2014/main" id="{8ACD68FE-9F52-4E75-BDB8-0FBE523D8A00}"/>
                </a:ext>
              </a:extLst>
            </p:cNvPr>
            <p:cNvSpPr>
              <a:spLocks noChangeArrowheads="1"/>
            </p:cNvSpPr>
            <p:nvPr/>
          </p:nvSpPr>
          <p:spPr bwMode="auto">
            <a:xfrm>
              <a:off x="2045806" y="2708963"/>
              <a:ext cx="104775" cy="514350"/>
            </a:xfrm>
            <a:custGeom>
              <a:avLst/>
              <a:gdLst>
                <a:gd name="T0" fmla="*/ 42862 w 104775"/>
                <a:gd name="T1" fmla="*/ 0 h 514350"/>
                <a:gd name="T2" fmla="*/ 14287 w 104775"/>
                <a:gd name="T3" fmla="*/ 52387 h 514350"/>
                <a:gd name="T4" fmla="*/ 104775 w 104775"/>
                <a:gd name="T5" fmla="*/ 157162 h 514350"/>
                <a:gd name="T6" fmla="*/ 14287 w 104775"/>
                <a:gd name="T7" fmla="*/ 252412 h 514350"/>
                <a:gd name="T8" fmla="*/ 100012 w 104775"/>
                <a:gd name="T9" fmla="*/ 371475 h 514350"/>
                <a:gd name="T10" fmla="*/ 9525 w 104775"/>
                <a:gd name="T11" fmla="*/ 466725 h 514350"/>
                <a:gd name="T12" fmla="*/ 42862 w 104775"/>
                <a:gd name="T13" fmla="*/ 514350 h 514350"/>
                <a:gd name="T14" fmla="*/ 0 60000 65536"/>
                <a:gd name="T15" fmla="*/ 0 60000 65536"/>
                <a:gd name="T16" fmla="*/ 0 60000 65536"/>
                <a:gd name="T17" fmla="*/ 0 60000 65536"/>
                <a:gd name="T18" fmla="*/ 0 60000 65536"/>
                <a:gd name="T19" fmla="*/ 0 60000 65536"/>
                <a:gd name="T20" fmla="*/ 0 60000 65536"/>
                <a:gd name="T21" fmla="*/ 0 w 104775"/>
                <a:gd name="T22" fmla="*/ 0 h 514350"/>
                <a:gd name="T23" fmla="*/ 104775 w 104775"/>
                <a:gd name="T24" fmla="*/ 514350 h 514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775" h="514350">
                  <a:moveTo>
                    <a:pt x="42862" y="0"/>
                  </a:moveTo>
                  <a:cubicBezTo>
                    <a:pt x="23415" y="13096"/>
                    <a:pt x="3968" y="26193"/>
                    <a:pt x="14287" y="52387"/>
                  </a:cubicBezTo>
                  <a:cubicBezTo>
                    <a:pt x="24606" y="78581"/>
                    <a:pt x="104775" y="123825"/>
                    <a:pt x="104775" y="157162"/>
                  </a:cubicBezTo>
                  <a:cubicBezTo>
                    <a:pt x="104775" y="190499"/>
                    <a:pt x="15081" y="216693"/>
                    <a:pt x="14287" y="252412"/>
                  </a:cubicBezTo>
                  <a:cubicBezTo>
                    <a:pt x="13493" y="288131"/>
                    <a:pt x="100806" y="335756"/>
                    <a:pt x="100012" y="371475"/>
                  </a:cubicBezTo>
                  <a:cubicBezTo>
                    <a:pt x="99218" y="407194"/>
                    <a:pt x="19050" y="442913"/>
                    <a:pt x="9525" y="466725"/>
                  </a:cubicBezTo>
                  <a:cubicBezTo>
                    <a:pt x="0" y="490538"/>
                    <a:pt x="21431" y="502444"/>
                    <a:pt x="42862" y="514350"/>
                  </a:cubicBezTo>
                </a:path>
              </a:pathLst>
            </a:custGeom>
            <a:noFill/>
            <a:ln w="28575" algn="ctr">
              <a:solidFill>
                <a:srgbClr val="11576A"/>
              </a:solidFill>
              <a:round/>
              <a:headEnd/>
              <a:tailEnd/>
            </a:ln>
          </p:spPr>
          <p:txBody>
            <a:bodyPr/>
            <a:lstStyle/>
            <a:p>
              <a:endParaRPr lang="zh-CN" altLang="en-US"/>
            </a:p>
          </p:txBody>
        </p:sp>
        <p:cxnSp>
          <p:nvCxnSpPr>
            <p:cNvPr id="20" name="直接箭头连接符 36">
              <a:extLst>
                <a:ext uri="{FF2B5EF4-FFF2-40B4-BE49-F238E27FC236}">
                  <a16:creationId xmlns:a16="http://schemas.microsoft.com/office/drawing/2014/main" id="{B36B548A-F336-4F66-AA78-FCAE3B3D5D9D}"/>
                </a:ext>
              </a:extLst>
            </p:cNvPr>
            <p:cNvCxnSpPr>
              <a:cxnSpLocks noChangeShapeType="1"/>
            </p:cNvCxnSpPr>
            <p:nvPr/>
          </p:nvCxnSpPr>
          <p:spPr bwMode="auto">
            <a:xfrm>
              <a:off x="1650518" y="2980425"/>
              <a:ext cx="285750" cy="1588"/>
            </a:xfrm>
            <a:prstGeom prst="straightConnector1">
              <a:avLst/>
            </a:prstGeom>
            <a:noFill/>
            <a:ln w="28575" algn="ctr">
              <a:solidFill>
                <a:srgbClr val="11576A"/>
              </a:solidFill>
              <a:round/>
              <a:headEnd/>
              <a:tailEnd type="triangle" w="med" len="med"/>
            </a:ln>
          </p:spPr>
        </p:cxnSp>
        <p:grpSp>
          <p:nvGrpSpPr>
            <p:cNvPr id="21" name="组合 81">
              <a:extLst>
                <a:ext uri="{FF2B5EF4-FFF2-40B4-BE49-F238E27FC236}">
                  <a16:creationId xmlns:a16="http://schemas.microsoft.com/office/drawing/2014/main" id="{54CAB26C-A0F5-469E-92D7-89BAFF5A6F2A}"/>
                </a:ext>
              </a:extLst>
            </p:cNvPr>
            <p:cNvGrpSpPr>
              <a:grpSpLocks/>
            </p:cNvGrpSpPr>
            <p:nvPr/>
          </p:nvGrpSpPr>
          <p:grpSpPr bwMode="auto">
            <a:xfrm>
              <a:off x="933414" y="1650531"/>
              <a:ext cx="630882" cy="276999"/>
              <a:chOff x="3548293" y="2128266"/>
              <a:chExt cx="631368" cy="276188"/>
            </a:xfrm>
          </p:grpSpPr>
          <p:sp>
            <p:nvSpPr>
              <p:cNvPr id="24" name="矩形 82">
                <a:extLst>
                  <a:ext uri="{FF2B5EF4-FFF2-40B4-BE49-F238E27FC236}">
                    <a16:creationId xmlns:a16="http://schemas.microsoft.com/office/drawing/2014/main" id="{4D061EE6-A77E-4440-95C1-136492385772}"/>
                  </a:ext>
                </a:extLst>
              </p:cNvPr>
              <p:cNvSpPr>
                <a:spLocks noChangeArrowheads="1"/>
              </p:cNvSpPr>
              <p:nvPr/>
            </p:nvSpPr>
            <p:spPr bwMode="auto">
              <a:xfrm>
                <a:off x="3567661" y="2158362"/>
                <a:ext cx="612000" cy="216000"/>
              </a:xfrm>
              <a:prstGeom prst="rect">
                <a:avLst/>
              </a:prstGeom>
              <a:solidFill>
                <a:schemeClr val="bg1"/>
              </a:solidFill>
              <a:ln w="28575" algn="ctr">
                <a:solidFill>
                  <a:srgbClr val="005072"/>
                </a:solidFill>
                <a:round/>
                <a:headEnd/>
                <a:tailEnd/>
              </a:ln>
            </p:spPr>
            <p:txBody>
              <a:bodyPr/>
              <a:lstStyle/>
              <a:p>
                <a:endParaRPr lang="zh-CN" altLang="en-US"/>
              </a:p>
            </p:txBody>
          </p:sp>
          <p:sp>
            <p:nvSpPr>
              <p:cNvPr id="25" name="TextBox 55">
                <a:extLst>
                  <a:ext uri="{FF2B5EF4-FFF2-40B4-BE49-F238E27FC236}">
                    <a16:creationId xmlns:a16="http://schemas.microsoft.com/office/drawing/2014/main" id="{6B6A952B-E1B5-4367-9B81-4C4C5313D587}"/>
                  </a:ext>
                </a:extLst>
              </p:cNvPr>
              <p:cNvSpPr txBox="1"/>
              <p:nvPr/>
            </p:nvSpPr>
            <p:spPr>
              <a:xfrm>
                <a:off x="3548293" y="2128266"/>
                <a:ext cx="608327" cy="276188"/>
              </a:xfrm>
              <a:prstGeom prst="rect">
                <a:avLst/>
              </a:prstGeom>
              <a:noFill/>
            </p:spPr>
            <p:txBody>
              <a:bodyPr wrap="none">
                <a:spAutoFit/>
              </a:bodyPr>
              <a:lstStyle/>
              <a:p>
                <a:pPr>
                  <a:defRPr/>
                </a:pPr>
                <a:r>
                  <a:rPr lang="zh-CN" altLang="en-US" sz="1200" b="1" spc="-100" dirty="0">
                    <a:solidFill>
                      <a:srgbClr val="11576A"/>
                    </a:solidFill>
                    <a:latin typeface="微软雅黑" pitchFamily="34" charset="-122"/>
                    <a:ea typeface="微软雅黑" pitchFamily="34" charset="-122"/>
                  </a:rPr>
                  <a:t>寄存器</a:t>
                </a:r>
              </a:p>
            </p:txBody>
          </p:sp>
        </p:grpSp>
        <p:sp>
          <p:nvSpPr>
            <p:cNvPr id="22" name="矩形 21">
              <a:extLst>
                <a:ext uri="{FF2B5EF4-FFF2-40B4-BE49-F238E27FC236}">
                  <a16:creationId xmlns:a16="http://schemas.microsoft.com/office/drawing/2014/main" id="{30CE8F40-15F1-497E-B04C-D360DD35CCF2}"/>
                </a:ext>
              </a:extLst>
            </p:cNvPr>
            <p:cNvSpPr/>
            <p:nvPr/>
          </p:nvSpPr>
          <p:spPr>
            <a:xfrm>
              <a:off x="1454167" y="3749969"/>
              <a:ext cx="1158291" cy="338138"/>
            </a:xfrm>
            <a:prstGeom prst="rect">
              <a:avLst/>
            </a:prstGeom>
          </p:spPr>
          <p:txBody>
            <a:bodyPr wrap="square">
              <a:spAutoFit/>
            </a:bodyPr>
            <a:lstStyle/>
            <a:p>
              <a:pPr>
                <a:defRPr/>
              </a:pPr>
              <a:r>
                <a:rPr lang="zh-CN" altLang="en-US" sz="1600" b="1" spc="-100" dirty="0">
                  <a:solidFill>
                    <a:srgbClr val="11576A"/>
                  </a:solidFill>
                  <a:latin typeface="微软雅黑" pitchFamily="34" charset="-122"/>
                  <a:ea typeface="微软雅黑" pitchFamily="34" charset="-122"/>
                </a:rPr>
                <a:t>单线程进程</a:t>
              </a:r>
            </a:p>
          </p:txBody>
        </p:sp>
      </p:grpSp>
      <p:grpSp>
        <p:nvGrpSpPr>
          <p:cNvPr id="34" name="组合 33">
            <a:extLst>
              <a:ext uri="{FF2B5EF4-FFF2-40B4-BE49-F238E27FC236}">
                <a16:creationId xmlns:a16="http://schemas.microsoft.com/office/drawing/2014/main" id="{A267F38D-9959-45F0-85C2-7CFD494E26AE}"/>
              </a:ext>
            </a:extLst>
          </p:cNvPr>
          <p:cNvGrpSpPr/>
          <p:nvPr/>
        </p:nvGrpSpPr>
        <p:grpSpPr>
          <a:xfrm>
            <a:off x="9178751" y="3836107"/>
            <a:ext cx="2949978" cy="2949483"/>
            <a:chOff x="3735045" y="1211579"/>
            <a:chExt cx="2949978" cy="2949483"/>
          </a:xfrm>
        </p:grpSpPr>
        <p:grpSp>
          <p:nvGrpSpPr>
            <p:cNvPr id="35" name="组合 34">
              <a:extLst>
                <a:ext uri="{FF2B5EF4-FFF2-40B4-BE49-F238E27FC236}">
                  <a16:creationId xmlns:a16="http://schemas.microsoft.com/office/drawing/2014/main" id="{B0695996-A098-400E-829D-59482F9F457A}"/>
                </a:ext>
              </a:extLst>
            </p:cNvPr>
            <p:cNvGrpSpPr/>
            <p:nvPr/>
          </p:nvGrpSpPr>
          <p:grpSpPr>
            <a:xfrm>
              <a:off x="3735045" y="1211579"/>
              <a:ext cx="2949978" cy="2949483"/>
              <a:chOff x="3735045" y="1211579"/>
              <a:chExt cx="2949978" cy="2949483"/>
            </a:xfrm>
          </p:grpSpPr>
          <p:sp>
            <p:nvSpPr>
              <p:cNvPr id="38" name="任意多边形 37">
                <a:extLst>
                  <a:ext uri="{FF2B5EF4-FFF2-40B4-BE49-F238E27FC236}">
                    <a16:creationId xmlns:a16="http://schemas.microsoft.com/office/drawing/2014/main" id="{79EC2452-C6E0-42CE-8934-8E452F4BB64C}"/>
                  </a:ext>
                </a:extLst>
              </p:cNvPr>
              <p:cNvSpPr>
                <a:spLocks noChangeArrowheads="1"/>
              </p:cNvSpPr>
              <p:nvPr/>
            </p:nvSpPr>
            <p:spPr bwMode="auto">
              <a:xfrm>
                <a:off x="4748957" y="2714616"/>
                <a:ext cx="104775" cy="514350"/>
              </a:xfrm>
              <a:custGeom>
                <a:avLst/>
                <a:gdLst>
                  <a:gd name="T0" fmla="*/ 42862 w 104775"/>
                  <a:gd name="T1" fmla="*/ 0 h 514350"/>
                  <a:gd name="T2" fmla="*/ 14287 w 104775"/>
                  <a:gd name="T3" fmla="*/ 52387 h 514350"/>
                  <a:gd name="T4" fmla="*/ 104775 w 104775"/>
                  <a:gd name="T5" fmla="*/ 157162 h 514350"/>
                  <a:gd name="T6" fmla="*/ 14287 w 104775"/>
                  <a:gd name="T7" fmla="*/ 252412 h 514350"/>
                  <a:gd name="T8" fmla="*/ 100012 w 104775"/>
                  <a:gd name="T9" fmla="*/ 371475 h 514350"/>
                  <a:gd name="T10" fmla="*/ 9525 w 104775"/>
                  <a:gd name="T11" fmla="*/ 466725 h 514350"/>
                  <a:gd name="T12" fmla="*/ 42862 w 104775"/>
                  <a:gd name="T13" fmla="*/ 514350 h 514350"/>
                  <a:gd name="T14" fmla="*/ 0 60000 65536"/>
                  <a:gd name="T15" fmla="*/ 0 60000 65536"/>
                  <a:gd name="T16" fmla="*/ 0 60000 65536"/>
                  <a:gd name="T17" fmla="*/ 0 60000 65536"/>
                  <a:gd name="T18" fmla="*/ 0 60000 65536"/>
                  <a:gd name="T19" fmla="*/ 0 60000 65536"/>
                  <a:gd name="T20" fmla="*/ 0 60000 65536"/>
                  <a:gd name="T21" fmla="*/ 0 w 104775"/>
                  <a:gd name="T22" fmla="*/ 0 h 514350"/>
                  <a:gd name="T23" fmla="*/ 104775 w 104775"/>
                  <a:gd name="T24" fmla="*/ 514350 h 514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775" h="514350">
                    <a:moveTo>
                      <a:pt x="42862" y="0"/>
                    </a:moveTo>
                    <a:cubicBezTo>
                      <a:pt x="23415" y="13096"/>
                      <a:pt x="3968" y="26193"/>
                      <a:pt x="14287" y="52387"/>
                    </a:cubicBezTo>
                    <a:cubicBezTo>
                      <a:pt x="24606" y="78581"/>
                      <a:pt x="104775" y="123825"/>
                      <a:pt x="104775" y="157162"/>
                    </a:cubicBezTo>
                    <a:cubicBezTo>
                      <a:pt x="104775" y="190499"/>
                      <a:pt x="15081" y="216693"/>
                      <a:pt x="14287" y="252412"/>
                    </a:cubicBezTo>
                    <a:cubicBezTo>
                      <a:pt x="13493" y="288131"/>
                      <a:pt x="100806" y="335756"/>
                      <a:pt x="100012" y="371475"/>
                    </a:cubicBezTo>
                    <a:cubicBezTo>
                      <a:pt x="99218" y="407194"/>
                      <a:pt x="19050" y="442913"/>
                      <a:pt x="9525" y="466725"/>
                    </a:cubicBezTo>
                    <a:cubicBezTo>
                      <a:pt x="0" y="490538"/>
                      <a:pt x="21431" y="502444"/>
                      <a:pt x="42862" y="514350"/>
                    </a:cubicBezTo>
                  </a:path>
                </a:pathLst>
              </a:custGeom>
              <a:noFill/>
              <a:ln w="28575" algn="ctr">
                <a:solidFill>
                  <a:srgbClr val="11576A"/>
                </a:solidFill>
                <a:round/>
                <a:headEnd/>
                <a:tailEnd/>
              </a:ln>
            </p:spPr>
            <p:txBody>
              <a:bodyPr/>
              <a:lstStyle/>
              <a:p>
                <a:endParaRPr lang="zh-CN" altLang="en-US"/>
              </a:p>
            </p:txBody>
          </p:sp>
          <p:sp>
            <p:nvSpPr>
              <p:cNvPr id="39" name="任意多边形 38">
                <a:extLst>
                  <a:ext uri="{FF2B5EF4-FFF2-40B4-BE49-F238E27FC236}">
                    <a16:creationId xmlns:a16="http://schemas.microsoft.com/office/drawing/2014/main" id="{44539E41-7CC8-41DC-87C2-5206DDC6764A}"/>
                  </a:ext>
                </a:extLst>
              </p:cNvPr>
              <p:cNvSpPr>
                <a:spLocks noChangeArrowheads="1"/>
              </p:cNvSpPr>
              <p:nvPr/>
            </p:nvSpPr>
            <p:spPr bwMode="auto">
              <a:xfrm>
                <a:off x="4034582" y="2714616"/>
                <a:ext cx="104775" cy="514350"/>
              </a:xfrm>
              <a:custGeom>
                <a:avLst/>
                <a:gdLst>
                  <a:gd name="T0" fmla="*/ 42862 w 104775"/>
                  <a:gd name="T1" fmla="*/ 0 h 514350"/>
                  <a:gd name="T2" fmla="*/ 14287 w 104775"/>
                  <a:gd name="T3" fmla="*/ 52387 h 514350"/>
                  <a:gd name="T4" fmla="*/ 104775 w 104775"/>
                  <a:gd name="T5" fmla="*/ 157162 h 514350"/>
                  <a:gd name="T6" fmla="*/ 14287 w 104775"/>
                  <a:gd name="T7" fmla="*/ 252412 h 514350"/>
                  <a:gd name="T8" fmla="*/ 100012 w 104775"/>
                  <a:gd name="T9" fmla="*/ 371475 h 514350"/>
                  <a:gd name="T10" fmla="*/ 9525 w 104775"/>
                  <a:gd name="T11" fmla="*/ 466725 h 514350"/>
                  <a:gd name="T12" fmla="*/ 42862 w 104775"/>
                  <a:gd name="T13" fmla="*/ 514350 h 514350"/>
                  <a:gd name="T14" fmla="*/ 0 60000 65536"/>
                  <a:gd name="T15" fmla="*/ 0 60000 65536"/>
                  <a:gd name="T16" fmla="*/ 0 60000 65536"/>
                  <a:gd name="T17" fmla="*/ 0 60000 65536"/>
                  <a:gd name="T18" fmla="*/ 0 60000 65536"/>
                  <a:gd name="T19" fmla="*/ 0 60000 65536"/>
                  <a:gd name="T20" fmla="*/ 0 60000 65536"/>
                  <a:gd name="T21" fmla="*/ 0 w 104775"/>
                  <a:gd name="T22" fmla="*/ 0 h 514350"/>
                  <a:gd name="T23" fmla="*/ 104775 w 104775"/>
                  <a:gd name="T24" fmla="*/ 514350 h 514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775" h="514350">
                    <a:moveTo>
                      <a:pt x="42862" y="0"/>
                    </a:moveTo>
                    <a:cubicBezTo>
                      <a:pt x="23415" y="13096"/>
                      <a:pt x="3968" y="26193"/>
                      <a:pt x="14287" y="52387"/>
                    </a:cubicBezTo>
                    <a:cubicBezTo>
                      <a:pt x="24606" y="78581"/>
                      <a:pt x="104775" y="123825"/>
                      <a:pt x="104775" y="157162"/>
                    </a:cubicBezTo>
                    <a:cubicBezTo>
                      <a:pt x="104775" y="190499"/>
                      <a:pt x="15081" y="216693"/>
                      <a:pt x="14287" y="252412"/>
                    </a:cubicBezTo>
                    <a:cubicBezTo>
                      <a:pt x="13493" y="288131"/>
                      <a:pt x="100806" y="335756"/>
                      <a:pt x="100012" y="371475"/>
                    </a:cubicBezTo>
                    <a:cubicBezTo>
                      <a:pt x="99218" y="407194"/>
                      <a:pt x="19050" y="442913"/>
                      <a:pt x="9525" y="466725"/>
                    </a:cubicBezTo>
                    <a:cubicBezTo>
                      <a:pt x="0" y="490538"/>
                      <a:pt x="21431" y="502444"/>
                      <a:pt x="42862" y="514350"/>
                    </a:cubicBezTo>
                  </a:path>
                </a:pathLst>
              </a:custGeom>
              <a:noFill/>
              <a:ln w="28575" algn="ctr">
                <a:solidFill>
                  <a:srgbClr val="11576A"/>
                </a:solidFill>
                <a:round/>
                <a:headEnd/>
                <a:tailEnd/>
              </a:ln>
            </p:spPr>
            <p:txBody>
              <a:bodyPr/>
              <a:lstStyle/>
              <a:p>
                <a:endParaRPr lang="zh-CN" altLang="en-US"/>
              </a:p>
            </p:txBody>
          </p:sp>
          <p:sp>
            <p:nvSpPr>
              <p:cNvPr id="40" name="任意多边形 39">
                <a:extLst>
                  <a:ext uri="{FF2B5EF4-FFF2-40B4-BE49-F238E27FC236}">
                    <a16:creationId xmlns:a16="http://schemas.microsoft.com/office/drawing/2014/main" id="{8C1834C0-304D-49B1-8119-29F04ABCC832}"/>
                  </a:ext>
                </a:extLst>
              </p:cNvPr>
              <p:cNvSpPr>
                <a:spLocks noChangeArrowheads="1"/>
              </p:cNvSpPr>
              <p:nvPr/>
            </p:nvSpPr>
            <p:spPr bwMode="auto">
              <a:xfrm>
                <a:off x="5463332" y="2720966"/>
                <a:ext cx="104775" cy="514350"/>
              </a:xfrm>
              <a:custGeom>
                <a:avLst/>
                <a:gdLst>
                  <a:gd name="T0" fmla="*/ 42862 w 104775"/>
                  <a:gd name="T1" fmla="*/ 0 h 514350"/>
                  <a:gd name="T2" fmla="*/ 14287 w 104775"/>
                  <a:gd name="T3" fmla="*/ 52387 h 514350"/>
                  <a:gd name="T4" fmla="*/ 104775 w 104775"/>
                  <a:gd name="T5" fmla="*/ 157162 h 514350"/>
                  <a:gd name="T6" fmla="*/ 14287 w 104775"/>
                  <a:gd name="T7" fmla="*/ 252412 h 514350"/>
                  <a:gd name="T8" fmla="*/ 100012 w 104775"/>
                  <a:gd name="T9" fmla="*/ 371475 h 514350"/>
                  <a:gd name="T10" fmla="*/ 9525 w 104775"/>
                  <a:gd name="T11" fmla="*/ 466725 h 514350"/>
                  <a:gd name="T12" fmla="*/ 42862 w 104775"/>
                  <a:gd name="T13" fmla="*/ 514350 h 514350"/>
                  <a:gd name="T14" fmla="*/ 0 60000 65536"/>
                  <a:gd name="T15" fmla="*/ 0 60000 65536"/>
                  <a:gd name="T16" fmla="*/ 0 60000 65536"/>
                  <a:gd name="T17" fmla="*/ 0 60000 65536"/>
                  <a:gd name="T18" fmla="*/ 0 60000 65536"/>
                  <a:gd name="T19" fmla="*/ 0 60000 65536"/>
                  <a:gd name="T20" fmla="*/ 0 60000 65536"/>
                  <a:gd name="T21" fmla="*/ 0 w 104775"/>
                  <a:gd name="T22" fmla="*/ 0 h 514350"/>
                  <a:gd name="T23" fmla="*/ 104775 w 104775"/>
                  <a:gd name="T24" fmla="*/ 514350 h 514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775" h="514350">
                    <a:moveTo>
                      <a:pt x="42862" y="0"/>
                    </a:moveTo>
                    <a:cubicBezTo>
                      <a:pt x="23415" y="13096"/>
                      <a:pt x="3968" y="26193"/>
                      <a:pt x="14287" y="52387"/>
                    </a:cubicBezTo>
                    <a:cubicBezTo>
                      <a:pt x="24606" y="78581"/>
                      <a:pt x="104775" y="123825"/>
                      <a:pt x="104775" y="157162"/>
                    </a:cubicBezTo>
                    <a:cubicBezTo>
                      <a:pt x="104775" y="190499"/>
                      <a:pt x="15081" y="216693"/>
                      <a:pt x="14287" y="252412"/>
                    </a:cubicBezTo>
                    <a:cubicBezTo>
                      <a:pt x="13493" y="288131"/>
                      <a:pt x="100806" y="335756"/>
                      <a:pt x="100012" y="371475"/>
                    </a:cubicBezTo>
                    <a:cubicBezTo>
                      <a:pt x="99218" y="407194"/>
                      <a:pt x="19050" y="442913"/>
                      <a:pt x="9525" y="466725"/>
                    </a:cubicBezTo>
                    <a:cubicBezTo>
                      <a:pt x="0" y="490538"/>
                      <a:pt x="21431" y="502444"/>
                      <a:pt x="42862" y="514350"/>
                    </a:cubicBezTo>
                  </a:path>
                </a:pathLst>
              </a:custGeom>
              <a:noFill/>
              <a:ln w="28575" algn="ctr">
                <a:solidFill>
                  <a:srgbClr val="11576A"/>
                </a:solidFill>
                <a:round/>
                <a:headEnd/>
                <a:tailEnd/>
              </a:ln>
            </p:spPr>
            <p:txBody>
              <a:bodyPr/>
              <a:lstStyle/>
              <a:p>
                <a:endParaRPr lang="zh-CN" altLang="en-US"/>
              </a:p>
            </p:txBody>
          </p:sp>
          <p:cxnSp>
            <p:nvCxnSpPr>
              <p:cNvPr id="41" name="直接箭头连接符 40">
                <a:extLst>
                  <a:ext uri="{FF2B5EF4-FFF2-40B4-BE49-F238E27FC236}">
                    <a16:creationId xmlns:a16="http://schemas.microsoft.com/office/drawing/2014/main" id="{4E3A95EC-1E46-4C8E-A32E-461985B19515}"/>
                  </a:ext>
                </a:extLst>
              </p:cNvPr>
              <p:cNvCxnSpPr>
                <a:cxnSpLocks noChangeShapeType="1"/>
              </p:cNvCxnSpPr>
              <p:nvPr/>
            </p:nvCxnSpPr>
            <p:spPr bwMode="auto">
              <a:xfrm>
                <a:off x="5593374" y="2989950"/>
                <a:ext cx="580875" cy="0"/>
              </a:xfrm>
              <a:prstGeom prst="straightConnector1">
                <a:avLst/>
              </a:prstGeom>
              <a:noFill/>
              <a:ln w="28575" algn="ctr">
                <a:solidFill>
                  <a:srgbClr val="11576A"/>
                </a:solidFill>
                <a:round/>
                <a:headEnd type="triangle" w="med" len="med"/>
                <a:tailEnd/>
              </a:ln>
            </p:spPr>
          </p:cxnSp>
          <p:sp>
            <p:nvSpPr>
              <p:cNvPr id="42" name="矩形 41">
                <a:extLst>
                  <a:ext uri="{FF2B5EF4-FFF2-40B4-BE49-F238E27FC236}">
                    <a16:creationId xmlns:a16="http://schemas.microsoft.com/office/drawing/2014/main" id="{7CFE9A4D-AFC2-43F5-91A3-B08B99426BAA}"/>
                  </a:ext>
                </a:extLst>
              </p:cNvPr>
              <p:cNvSpPr/>
              <p:nvPr/>
            </p:nvSpPr>
            <p:spPr>
              <a:xfrm>
                <a:off x="6102812" y="2808975"/>
                <a:ext cx="582211" cy="338554"/>
              </a:xfrm>
              <a:prstGeom prst="rect">
                <a:avLst/>
              </a:prstGeom>
            </p:spPr>
            <p:txBody>
              <a:bodyPr wrap="none">
                <a:spAutoFit/>
              </a:bodyPr>
              <a:lstStyle/>
              <a:p>
                <a:pPr>
                  <a:defRPr/>
                </a:pPr>
                <a:r>
                  <a:rPr lang="zh-CN" altLang="en-US" sz="1600" b="1" spc="-100" dirty="0">
                    <a:solidFill>
                      <a:srgbClr val="11576A"/>
                    </a:solidFill>
                    <a:latin typeface="微软雅黑" pitchFamily="34" charset="-122"/>
                    <a:ea typeface="微软雅黑" pitchFamily="34" charset="-122"/>
                  </a:rPr>
                  <a:t>线程</a:t>
                </a:r>
              </a:p>
            </p:txBody>
          </p:sp>
          <p:sp>
            <p:nvSpPr>
              <p:cNvPr id="43" name="矩形 42">
                <a:extLst>
                  <a:ext uri="{FF2B5EF4-FFF2-40B4-BE49-F238E27FC236}">
                    <a16:creationId xmlns:a16="http://schemas.microsoft.com/office/drawing/2014/main" id="{0E0B9B29-153A-45F4-9640-2D973023710D}"/>
                  </a:ext>
                </a:extLst>
              </p:cNvPr>
              <p:cNvSpPr/>
              <p:nvPr/>
            </p:nvSpPr>
            <p:spPr bwMode="auto">
              <a:xfrm>
                <a:off x="3737719" y="1579553"/>
                <a:ext cx="2253485" cy="719138"/>
              </a:xfrm>
              <a:prstGeom prst="rect">
                <a:avLst/>
              </a:prstGeom>
              <a:gradFill>
                <a:gsLst>
                  <a:gs pos="100000">
                    <a:srgbClr val="005072"/>
                  </a:gs>
                  <a:gs pos="0">
                    <a:srgbClr val="0EB1C8"/>
                  </a:gs>
                  <a:gs pos="100000">
                    <a:schemeClr val="accent1">
                      <a:tint val="23500"/>
                      <a:satMod val="160000"/>
                    </a:schemeClr>
                  </a:gs>
                </a:gsLst>
                <a:lin ang="5400000" scaled="0"/>
              </a:gradFill>
              <a:ln w="28575" cap="flat" cmpd="sng" algn="ctr">
                <a:solidFill>
                  <a:srgbClr val="11576A"/>
                </a:solidFill>
                <a:prstDash val="solid"/>
                <a:round/>
                <a:headEnd type="none" w="med" len="med"/>
                <a:tailEnd type="none" w="med" len="med"/>
              </a:ln>
              <a:effectLst/>
            </p:spPr>
            <p:txBody>
              <a:bodyPr/>
              <a:lstStyle/>
              <a:p>
                <a:pPr>
                  <a:defRPr/>
                </a:pPr>
                <a:endParaRPr lang="zh-CN" altLang="en-US"/>
              </a:p>
            </p:txBody>
          </p:sp>
          <p:grpSp>
            <p:nvGrpSpPr>
              <p:cNvPr id="44" name="组合 74">
                <a:extLst>
                  <a:ext uri="{FF2B5EF4-FFF2-40B4-BE49-F238E27FC236}">
                    <a16:creationId xmlns:a16="http://schemas.microsoft.com/office/drawing/2014/main" id="{2777C2C6-D1CF-4A5F-9432-2ABE499B9E41}"/>
                  </a:ext>
                </a:extLst>
              </p:cNvPr>
              <p:cNvGrpSpPr>
                <a:grpSpLocks/>
              </p:cNvGrpSpPr>
              <p:nvPr/>
            </p:nvGrpSpPr>
            <p:grpSpPr bwMode="auto">
              <a:xfrm>
                <a:off x="3780488" y="1626123"/>
                <a:ext cx="646331" cy="276999"/>
                <a:chOff x="3557532" y="2120453"/>
                <a:chExt cx="646830" cy="276188"/>
              </a:xfrm>
            </p:grpSpPr>
            <p:sp>
              <p:nvSpPr>
                <p:cNvPr id="73" name="矩形 55">
                  <a:extLst>
                    <a:ext uri="{FF2B5EF4-FFF2-40B4-BE49-F238E27FC236}">
                      <a16:creationId xmlns:a16="http://schemas.microsoft.com/office/drawing/2014/main" id="{5A5CBB3D-E669-4166-BC41-9151BF777238}"/>
                    </a:ext>
                  </a:extLst>
                </p:cNvPr>
                <p:cNvSpPr>
                  <a:spLocks noChangeArrowheads="1"/>
                </p:cNvSpPr>
                <p:nvPr/>
              </p:nvSpPr>
              <p:spPr bwMode="auto">
                <a:xfrm>
                  <a:off x="3567661" y="2158362"/>
                  <a:ext cx="612000" cy="216000"/>
                </a:xfrm>
                <a:prstGeom prst="rect">
                  <a:avLst/>
                </a:prstGeom>
                <a:solidFill>
                  <a:schemeClr val="bg1"/>
                </a:solidFill>
                <a:ln w="28575" algn="ctr">
                  <a:solidFill>
                    <a:srgbClr val="005072"/>
                  </a:solidFill>
                  <a:round/>
                  <a:headEnd/>
                  <a:tailEnd/>
                </a:ln>
              </p:spPr>
              <p:txBody>
                <a:bodyPr/>
                <a:lstStyle/>
                <a:p>
                  <a:endParaRPr lang="zh-CN" altLang="en-US"/>
                </a:p>
              </p:txBody>
            </p:sp>
            <p:sp>
              <p:nvSpPr>
                <p:cNvPr id="74" name="TextBox 37">
                  <a:extLst>
                    <a:ext uri="{FF2B5EF4-FFF2-40B4-BE49-F238E27FC236}">
                      <a16:creationId xmlns:a16="http://schemas.microsoft.com/office/drawing/2014/main" id="{7D15A813-A74A-4E19-BB81-C1D83024B761}"/>
                    </a:ext>
                  </a:extLst>
                </p:cNvPr>
                <p:cNvSpPr txBox="1"/>
                <p:nvPr/>
              </p:nvSpPr>
              <p:spPr>
                <a:xfrm>
                  <a:off x="3557532" y="2120453"/>
                  <a:ext cx="646830" cy="276188"/>
                </a:xfrm>
                <a:prstGeom prst="rect">
                  <a:avLst/>
                </a:prstGeom>
                <a:noFill/>
              </p:spPr>
              <p:txBody>
                <a:bodyPr wrap="none">
                  <a:spAutoFit/>
                </a:bodyPr>
                <a:lstStyle/>
                <a:p>
                  <a:pPr>
                    <a:defRPr/>
                  </a:pPr>
                  <a:r>
                    <a:rPr lang="zh-CN" altLang="en-US" sz="1200" b="1" spc="-100" dirty="0">
                      <a:solidFill>
                        <a:srgbClr val="11576A"/>
                      </a:solidFill>
                      <a:latin typeface="微软雅黑" pitchFamily="34" charset="-122"/>
                      <a:ea typeface="微软雅黑" pitchFamily="34" charset="-122"/>
                    </a:rPr>
                    <a:t>寄存器</a:t>
                  </a:r>
                </a:p>
              </p:txBody>
            </p:sp>
          </p:grpSp>
          <p:grpSp>
            <p:nvGrpSpPr>
              <p:cNvPr id="45" name="组合 64">
                <a:extLst>
                  <a:ext uri="{FF2B5EF4-FFF2-40B4-BE49-F238E27FC236}">
                    <a16:creationId xmlns:a16="http://schemas.microsoft.com/office/drawing/2014/main" id="{3E08DEA1-FC0B-4EFA-88A3-81D85DAC27B4}"/>
                  </a:ext>
                </a:extLst>
              </p:cNvPr>
              <p:cNvGrpSpPr>
                <a:grpSpLocks/>
              </p:cNvGrpSpPr>
              <p:nvPr/>
            </p:nvGrpSpPr>
            <p:grpSpPr bwMode="auto">
              <a:xfrm>
                <a:off x="5318009" y="1949692"/>
                <a:ext cx="539780" cy="276999"/>
                <a:chOff x="2480296" y="2143687"/>
                <a:chExt cx="540000" cy="276821"/>
              </a:xfrm>
            </p:grpSpPr>
            <p:sp>
              <p:nvSpPr>
                <p:cNvPr id="71" name="矩形 65">
                  <a:extLst>
                    <a:ext uri="{FF2B5EF4-FFF2-40B4-BE49-F238E27FC236}">
                      <a16:creationId xmlns:a16="http://schemas.microsoft.com/office/drawing/2014/main" id="{D16218BE-4167-4DFE-9481-70B269AA9018}"/>
                    </a:ext>
                  </a:extLst>
                </p:cNvPr>
                <p:cNvSpPr>
                  <a:spLocks noChangeArrowheads="1"/>
                </p:cNvSpPr>
                <p:nvPr/>
              </p:nvSpPr>
              <p:spPr bwMode="auto">
                <a:xfrm>
                  <a:off x="2480296" y="2181222"/>
                  <a:ext cx="540000" cy="216000"/>
                </a:xfrm>
                <a:prstGeom prst="rect">
                  <a:avLst/>
                </a:prstGeom>
                <a:solidFill>
                  <a:schemeClr val="bg1"/>
                </a:solidFill>
                <a:ln w="28575" algn="ctr">
                  <a:solidFill>
                    <a:srgbClr val="005072"/>
                  </a:solidFill>
                  <a:round/>
                  <a:headEnd/>
                  <a:tailEnd/>
                </a:ln>
              </p:spPr>
              <p:txBody>
                <a:bodyPr/>
                <a:lstStyle/>
                <a:p>
                  <a:endParaRPr lang="zh-CN" altLang="en-US"/>
                </a:p>
              </p:txBody>
            </p:sp>
            <p:sp>
              <p:nvSpPr>
                <p:cNvPr id="72" name="TextBox 66">
                  <a:extLst>
                    <a:ext uri="{FF2B5EF4-FFF2-40B4-BE49-F238E27FC236}">
                      <a16:creationId xmlns:a16="http://schemas.microsoft.com/office/drawing/2014/main" id="{BB179854-56A5-4CCA-B01E-D40F41A13710}"/>
                    </a:ext>
                  </a:extLst>
                </p:cNvPr>
                <p:cNvSpPr txBox="1">
                  <a:spLocks noChangeArrowheads="1"/>
                </p:cNvSpPr>
                <p:nvPr/>
              </p:nvSpPr>
              <p:spPr bwMode="auto">
                <a:xfrm>
                  <a:off x="2494680" y="2143687"/>
                  <a:ext cx="492643" cy="276821"/>
                </a:xfrm>
                <a:prstGeom prst="rect">
                  <a:avLst/>
                </a:prstGeom>
                <a:noFill/>
                <a:ln w="9525">
                  <a:noFill/>
                  <a:miter lim="800000"/>
                  <a:headEnd/>
                  <a:tailEnd/>
                </a:ln>
              </p:spPr>
              <p:txBody>
                <a:bodyPr wrap="none">
                  <a:spAutoFit/>
                </a:bodyPr>
                <a:lstStyle/>
                <a:p>
                  <a:r>
                    <a:rPr lang="zh-CN" altLang="en-US" sz="1200" b="1" dirty="0">
                      <a:solidFill>
                        <a:srgbClr val="11576A"/>
                      </a:solidFill>
                      <a:latin typeface="微软雅黑" pitchFamily="34" charset="-122"/>
                      <a:ea typeface="微软雅黑" pitchFamily="34" charset="-122"/>
                    </a:rPr>
                    <a:t>堆栈</a:t>
                  </a:r>
                </a:p>
              </p:txBody>
            </p:sp>
          </p:grpSp>
          <p:grpSp>
            <p:nvGrpSpPr>
              <p:cNvPr id="46" name="组合 57">
                <a:extLst>
                  <a:ext uri="{FF2B5EF4-FFF2-40B4-BE49-F238E27FC236}">
                    <a16:creationId xmlns:a16="http://schemas.microsoft.com/office/drawing/2014/main" id="{0126E45F-18D0-48CF-BF97-9EA618EFA174}"/>
                  </a:ext>
                </a:extLst>
              </p:cNvPr>
              <p:cNvGrpSpPr>
                <a:grpSpLocks/>
              </p:cNvGrpSpPr>
              <p:nvPr/>
            </p:nvGrpSpPr>
            <p:grpSpPr bwMode="auto">
              <a:xfrm>
                <a:off x="3815490" y="1956820"/>
                <a:ext cx="539780" cy="276999"/>
                <a:chOff x="2480296" y="2150810"/>
                <a:chExt cx="540000" cy="276821"/>
              </a:xfrm>
            </p:grpSpPr>
            <p:sp>
              <p:nvSpPr>
                <p:cNvPr id="69" name="矩形 58">
                  <a:extLst>
                    <a:ext uri="{FF2B5EF4-FFF2-40B4-BE49-F238E27FC236}">
                      <a16:creationId xmlns:a16="http://schemas.microsoft.com/office/drawing/2014/main" id="{A791D839-7D4F-457C-95E8-D37ECE6AD311}"/>
                    </a:ext>
                  </a:extLst>
                </p:cNvPr>
                <p:cNvSpPr>
                  <a:spLocks noChangeArrowheads="1"/>
                </p:cNvSpPr>
                <p:nvPr/>
              </p:nvSpPr>
              <p:spPr bwMode="auto">
                <a:xfrm>
                  <a:off x="2480296" y="2181222"/>
                  <a:ext cx="540000" cy="216000"/>
                </a:xfrm>
                <a:prstGeom prst="rect">
                  <a:avLst/>
                </a:prstGeom>
                <a:solidFill>
                  <a:schemeClr val="bg1"/>
                </a:solidFill>
                <a:ln w="28575" algn="ctr">
                  <a:solidFill>
                    <a:srgbClr val="005072"/>
                  </a:solidFill>
                  <a:round/>
                  <a:headEnd/>
                  <a:tailEnd/>
                </a:ln>
              </p:spPr>
              <p:txBody>
                <a:bodyPr/>
                <a:lstStyle/>
                <a:p>
                  <a:endParaRPr lang="zh-CN" altLang="en-US"/>
                </a:p>
              </p:txBody>
            </p:sp>
            <p:sp>
              <p:nvSpPr>
                <p:cNvPr id="70" name="TextBox 59">
                  <a:extLst>
                    <a:ext uri="{FF2B5EF4-FFF2-40B4-BE49-F238E27FC236}">
                      <a16:creationId xmlns:a16="http://schemas.microsoft.com/office/drawing/2014/main" id="{FFC0C735-0923-40B6-B0CB-D005F4C61A42}"/>
                    </a:ext>
                  </a:extLst>
                </p:cNvPr>
                <p:cNvSpPr txBox="1">
                  <a:spLocks noChangeArrowheads="1"/>
                </p:cNvSpPr>
                <p:nvPr/>
              </p:nvSpPr>
              <p:spPr bwMode="auto">
                <a:xfrm>
                  <a:off x="2494882" y="2150810"/>
                  <a:ext cx="492643" cy="276821"/>
                </a:xfrm>
                <a:prstGeom prst="rect">
                  <a:avLst/>
                </a:prstGeom>
                <a:noFill/>
                <a:ln w="9525">
                  <a:noFill/>
                  <a:miter lim="800000"/>
                  <a:headEnd/>
                  <a:tailEnd/>
                </a:ln>
              </p:spPr>
              <p:txBody>
                <a:bodyPr wrap="none">
                  <a:spAutoFit/>
                </a:bodyPr>
                <a:lstStyle/>
                <a:p>
                  <a:r>
                    <a:rPr lang="zh-CN" altLang="en-US" sz="1200" b="1" dirty="0">
                      <a:solidFill>
                        <a:srgbClr val="11576A"/>
                      </a:solidFill>
                      <a:latin typeface="微软雅黑" pitchFamily="34" charset="-122"/>
                      <a:ea typeface="微软雅黑" pitchFamily="34" charset="-122"/>
                    </a:rPr>
                    <a:t>堆栈</a:t>
                  </a:r>
                </a:p>
              </p:txBody>
            </p:sp>
          </p:grpSp>
          <p:grpSp>
            <p:nvGrpSpPr>
              <p:cNvPr id="47" name="组合 67">
                <a:extLst>
                  <a:ext uri="{FF2B5EF4-FFF2-40B4-BE49-F238E27FC236}">
                    <a16:creationId xmlns:a16="http://schemas.microsoft.com/office/drawing/2014/main" id="{BE4556FC-39DD-4DF5-98DC-387E02DAF9A4}"/>
                  </a:ext>
                </a:extLst>
              </p:cNvPr>
              <p:cNvGrpSpPr>
                <a:grpSpLocks/>
              </p:cNvGrpSpPr>
              <p:nvPr/>
            </p:nvGrpSpPr>
            <p:grpSpPr bwMode="auto">
              <a:xfrm>
                <a:off x="4535902" y="1949692"/>
                <a:ext cx="539780" cy="276999"/>
                <a:chOff x="2480296" y="2143687"/>
                <a:chExt cx="540000" cy="276821"/>
              </a:xfrm>
            </p:grpSpPr>
            <p:sp>
              <p:nvSpPr>
                <p:cNvPr id="67" name="矩形 68">
                  <a:extLst>
                    <a:ext uri="{FF2B5EF4-FFF2-40B4-BE49-F238E27FC236}">
                      <a16:creationId xmlns:a16="http://schemas.microsoft.com/office/drawing/2014/main" id="{209A475A-CD63-40ED-A3F5-2CA1C1E7D3F3}"/>
                    </a:ext>
                  </a:extLst>
                </p:cNvPr>
                <p:cNvSpPr>
                  <a:spLocks noChangeArrowheads="1"/>
                </p:cNvSpPr>
                <p:nvPr/>
              </p:nvSpPr>
              <p:spPr bwMode="auto">
                <a:xfrm>
                  <a:off x="2480296" y="2181222"/>
                  <a:ext cx="540000" cy="216000"/>
                </a:xfrm>
                <a:prstGeom prst="rect">
                  <a:avLst/>
                </a:prstGeom>
                <a:solidFill>
                  <a:schemeClr val="bg1"/>
                </a:solidFill>
                <a:ln w="28575" algn="ctr">
                  <a:solidFill>
                    <a:srgbClr val="005072"/>
                  </a:solidFill>
                  <a:round/>
                  <a:headEnd/>
                  <a:tailEnd/>
                </a:ln>
              </p:spPr>
              <p:txBody>
                <a:bodyPr/>
                <a:lstStyle/>
                <a:p>
                  <a:endParaRPr lang="zh-CN" altLang="en-US"/>
                </a:p>
              </p:txBody>
            </p:sp>
            <p:sp>
              <p:nvSpPr>
                <p:cNvPr id="68" name="TextBox 69">
                  <a:extLst>
                    <a:ext uri="{FF2B5EF4-FFF2-40B4-BE49-F238E27FC236}">
                      <a16:creationId xmlns:a16="http://schemas.microsoft.com/office/drawing/2014/main" id="{05A398DA-79D3-4D1A-A136-ED08C84A371F}"/>
                    </a:ext>
                  </a:extLst>
                </p:cNvPr>
                <p:cNvSpPr txBox="1">
                  <a:spLocks noChangeArrowheads="1"/>
                </p:cNvSpPr>
                <p:nvPr/>
              </p:nvSpPr>
              <p:spPr bwMode="auto">
                <a:xfrm>
                  <a:off x="2505925" y="2143687"/>
                  <a:ext cx="492643" cy="276821"/>
                </a:xfrm>
                <a:prstGeom prst="rect">
                  <a:avLst/>
                </a:prstGeom>
                <a:noFill/>
                <a:ln w="9525">
                  <a:noFill/>
                  <a:miter lim="800000"/>
                  <a:headEnd/>
                  <a:tailEnd/>
                </a:ln>
              </p:spPr>
              <p:txBody>
                <a:bodyPr wrap="none">
                  <a:spAutoFit/>
                </a:bodyPr>
                <a:lstStyle/>
                <a:p>
                  <a:r>
                    <a:rPr lang="zh-CN" altLang="en-US" sz="1200" b="1" dirty="0">
                      <a:solidFill>
                        <a:srgbClr val="11576A"/>
                      </a:solidFill>
                      <a:latin typeface="微软雅黑" pitchFamily="34" charset="-122"/>
                      <a:ea typeface="微软雅黑" pitchFamily="34" charset="-122"/>
                    </a:rPr>
                    <a:t>堆栈</a:t>
                  </a:r>
                </a:p>
              </p:txBody>
            </p:sp>
          </p:grpSp>
          <p:grpSp>
            <p:nvGrpSpPr>
              <p:cNvPr id="48" name="组合 75">
                <a:extLst>
                  <a:ext uri="{FF2B5EF4-FFF2-40B4-BE49-F238E27FC236}">
                    <a16:creationId xmlns:a16="http://schemas.microsoft.com/office/drawing/2014/main" id="{DEC69C37-7288-4EEB-933D-72090AC39AB6}"/>
                  </a:ext>
                </a:extLst>
              </p:cNvPr>
              <p:cNvGrpSpPr>
                <a:grpSpLocks/>
              </p:cNvGrpSpPr>
              <p:nvPr/>
            </p:nvGrpSpPr>
            <p:grpSpPr bwMode="auto">
              <a:xfrm>
                <a:off x="4482786" y="1626123"/>
                <a:ext cx="630108" cy="276999"/>
                <a:chOff x="3550415" y="2120453"/>
                <a:chExt cx="629246" cy="276188"/>
              </a:xfrm>
            </p:grpSpPr>
            <p:sp>
              <p:nvSpPr>
                <p:cNvPr id="65" name="矩形 76">
                  <a:extLst>
                    <a:ext uri="{FF2B5EF4-FFF2-40B4-BE49-F238E27FC236}">
                      <a16:creationId xmlns:a16="http://schemas.microsoft.com/office/drawing/2014/main" id="{C3D4301A-35AD-4D10-8ECD-1A4BB23434A8}"/>
                    </a:ext>
                  </a:extLst>
                </p:cNvPr>
                <p:cNvSpPr>
                  <a:spLocks noChangeArrowheads="1"/>
                </p:cNvSpPr>
                <p:nvPr/>
              </p:nvSpPr>
              <p:spPr bwMode="auto">
                <a:xfrm>
                  <a:off x="3567661" y="2158362"/>
                  <a:ext cx="612000" cy="216000"/>
                </a:xfrm>
                <a:prstGeom prst="rect">
                  <a:avLst/>
                </a:prstGeom>
                <a:solidFill>
                  <a:schemeClr val="bg1"/>
                </a:solidFill>
                <a:ln w="28575" algn="ctr">
                  <a:solidFill>
                    <a:srgbClr val="005072"/>
                  </a:solidFill>
                  <a:round/>
                  <a:headEnd/>
                  <a:tailEnd/>
                </a:ln>
              </p:spPr>
              <p:txBody>
                <a:bodyPr/>
                <a:lstStyle/>
                <a:p>
                  <a:endParaRPr lang="zh-CN" altLang="en-US"/>
                </a:p>
              </p:txBody>
            </p:sp>
            <p:sp>
              <p:nvSpPr>
                <p:cNvPr id="66" name="TextBox 49">
                  <a:extLst>
                    <a:ext uri="{FF2B5EF4-FFF2-40B4-BE49-F238E27FC236}">
                      <a16:creationId xmlns:a16="http://schemas.microsoft.com/office/drawing/2014/main" id="{3CE9E1C1-C242-44F8-8DD8-CA77FDADAE77}"/>
                    </a:ext>
                  </a:extLst>
                </p:cNvPr>
                <p:cNvSpPr txBox="1"/>
                <p:nvPr/>
              </p:nvSpPr>
              <p:spPr>
                <a:xfrm>
                  <a:off x="3550415" y="2120453"/>
                  <a:ext cx="607028" cy="276188"/>
                </a:xfrm>
                <a:prstGeom prst="rect">
                  <a:avLst/>
                </a:prstGeom>
                <a:noFill/>
              </p:spPr>
              <p:txBody>
                <a:bodyPr wrap="none">
                  <a:spAutoFit/>
                </a:bodyPr>
                <a:lstStyle/>
                <a:p>
                  <a:pPr>
                    <a:defRPr/>
                  </a:pPr>
                  <a:r>
                    <a:rPr lang="zh-CN" altLang="en-US" sz="1200" b="1" spc="-100" dirty="0">
                      <a:solidFill>
                        <a:srgbClr val="11576A"/>
                      </a:solidFill>
                      <a:latin typeface="微软雅黑" pitchFamily="34" charset="-122"/>
                      <a:ea typeface="微软雅黑" pitchFamily="34" charset="-122"/>
                    </a:rPr>
                    <a:t>寄存器</a:t>
                  </a:r>
                </a:p>
              </p:txBody>
            </p:sp>
          </p:grpSp>
          <p:grpSp>
            <p:nvGrpSpPr>
              <p:cNvPr id="50" name="组合 78">
                <a:extLst>
                  <a:ext uri="{FF2B5EF4-FFF2-40B4-BE49-F238E27FC236}">
                    <a16:creationId xmlns:a16="http://schemas.microsoft.com/office/drawing/2014/main" id="{2303582D-0BDF-42D9-9D8B-6D0147136D8C}"/>
                  </a:ext>
                </a:extLst>
              </p:cNvPr>
              <p:cNvGrpSpPr>
                <a:grpSpLocks/>
              </p:cNvGrpSpPr>
              <p:nvPr/>
            </p:nvGrpSpPr>
            <p:grpSpPr bwMode="auto">
              <a:xfrm>
                <a:off x="5244080" y="1626123"/>
                <a:ext cx="624064" cy="276999"/>
                <a:chOff x="3555116" y="2120453"/>
                <a:chExt cx="624545" cy="276188"/>
              </a:xfrm>
            </p:grpSpPr>
            <p:sp>
              <p:nvSpPr>
                <p:cNvPr id="63" name="矩形 79">
                  <a:extLst>
                    <a:ext uri="{FF2B5EF4-FFF2-40B4-BE49-F238E27FC236}">
                      <a16:creationId xmlns:a16="http://schemas.microsoft.com/office/drawing/2014/main" id="{86C02138-0E3F-48F8-9785-3ED57B363A26}"/>
                    </a:ext>
                  </a:extLst>
                </p:cNvPr>
                <p:cNvSpPr>
                  <a:spLocks noChangeArrowheads="1"/>
                </p:cNvSpPr>
                <p:nvPr/>
              </p:nvSpPr>
              <p:spPr bwMode="auto">
                <a:xfrm>
                  <a:off x="3567661" y="2158362"/>
                  <a:ext cx="612000" cy="216000"/>
                </a:xfrm>
                <a:prstGeom prst="rect">
                  <a:avLst/>
                </a:prstGeom>
                <a:solidFill>
                  <a:schemeClr val="bg1"/>
                </a:solidFill>
                <a:ln w="28575" algn="ctr">
                  <a:solidFill>
                    <a:srgbClr val="005072"/>
                  </a:solidFill>
                  <a:round/>
                  <a:headEnd/>
                  <a:tailEnd/>
                </a:ln>
              </p:spPr>
              <p:txBody>
                <a:bodyPr/>
                <a:lstStyle/>
                <a:p>
                  <a:endParaRPr lang="zh-CN" altLang="en-US"/>
                </a:p>
              </p:txBody>
            </p:sp>
            <p:sp>
              <p:nvSpPr>
                <p:cNvPr id="64" name="TextBox 52">
                  <a:extLst>
                    <a:ext uri="{FF2B5EF4-FFF2-40B4-BE49-F238E27FC236}">
                      <a16:creationId xmlns:a16="http://schemas.microsoft.com/office/drawing/2014/main" id="{1B9A4223-B5B9-403D-BFA8-A2DE21BCE680}"/>
                    </a:ext>
                  </a:extLst>
                </p:cNvPr>
                <p:cNvSpPr txBox="1"/>
                <p:nvPr/>
              </p:nvSpPr>
              <p:spPr>
                <a:xfrm>
                  <a:off x="3555116" y="2120453"/>
                  <a:ext cx="608327" cy="276188"/>
                </a:xfrm>
                <a:prstGeom prst="rect">
                  <a:avLst/>
                </a:prstGeom>
                <a:noFill/>
              </p:spPr>
              <p:txBody>
                <a:bodyPr wrap="none">
                  <a:spAutoFit/>
                </a:bodyPr>
                <a:lstStyle/>
                <a:p>
                  <a:pPr>
                    <a:defRPr/>
                  </a:pPr>
                  <a:r>
                    <a:rPr lang="zh-CN" altLang="en-US" sz="1200" b="1" spc="-100" dirty="0">
                      <a:solidFill>
                        <a:srgbClr val="11576A"/>
                      </a:solidFill>
                      <a:latin typeface="微软雅黑" pitchFamily="34" charset="-122"/>
                      <a:ea typeface="微软雅黑" pitchFamily="34" charset="-122"/>
                    </a:rPr>
                    <a:t>寄存器</a:t>
                  </a:r>
                </a:p>
              </p:txBody>
            </p:sp>
          </p:grpSp>
          <p:sp>
            <p:nvSpPr>
              <p:cNvPr id="51" name="矩形 87">
                <a:extLst>
                  <a:ext uri="{FF2B5EF4-FFF2-40B4-BE49-F238E27FC236}">
                    <a16:creationId xmlns:a16="http://schemas.microsoft.com/office/drawing/2014/main" id="{42635D39-F22B-4B6F-BD54-24C773FBC1D4}"/>
                  </a:ext>
                </a:extLst>
              </p:cNvPr>
              <p:cNvSpPr>
                <a:spLocks noChangeArrowheads="1"/>
              </p:cNvSpPr>
              <p:nvPr/>
            </p:nvSpPr>
            <p:spPr bwMode="auto">
              <a:xfrm>
                <a:off x="3740895" y="2312979"/>
                <a:ext cx="2250310" cy="1440096"/>
              </a:xfrm>
              <a:prstGeom prst="rect">
                <a:avLst/>
              </a:prstGeom>
              <a:noFill/>
              <a:ln w="28575" algn="ctr">
                <a:solidFill>
                  <a:srgbClr val="005072"/>
                </a:solidFill>
                <a:round/>
                <a:headEnd/>
                <a:tailEnd/>
              </a:ln>
            </p:spPr>
            <p:txBody>
              <a:bodyPr/>
              <a:lstStyle/>
              <a:p>
                <a:endParaRPr lang="zh-CN" altLang="en-US" dirty="0"/>
              </a:p>
            </p:txBody>
          </p:sp>
          <p:sp>
            <p:nvSpPr>
              <p:cNvPr id="52" name="矩形 51">
                <a:extLst>
                  <a:ext uri="{FF2B5EF4-FFF2-40B4-BE49-F238E27FC236}">
                    <a16:creationId xmlns:a16="http://schemas.microsoft.com/office/drawing/2014/main" id="{42689283-2CEE-4A20-8DEE-A76B91832FEB}"/>
                  </a:ext>
                </a:extLst>
              </p:cNvPr>
              <p:cNvSpPr/>
              <p:nvPr/>
            </p:nvSpPr>
            <p:spPr>
              <a:xfrm>
                <a:off x="4241999" y="3822924"/>
                <a:ext cx="1536700" cy="338138"/>
              </a:xfrm>
              <a:prstGeom prst="rect">
                <a:avLst/>
              </a:prstGeom>
            </p:spPr>
            <p:txBody>
              <a:bodyPr>
                <a:spAutoFit/>
              </a:bodyPr>
              <a:lstStyle/>
              <a:p>
                <a:pPr>
                  <a:defRPr/>
                </a:pPr>
                <a:r>
                  <a:rPr lang="zh-CN" altLang="en-US" sz="1600" b="1" spc="-100" dirty="0">
                    <a:solidFill>
                      <a:srgbClr val="11576A"/>
                    </a:solidFill>
                    <a:latin typeface="微软雅黑" pitchFamily="34" charset="-122"/>
                    <a:ea typeface="微软雅黑" pitchFamily="34" charset="-122"/>
                  </a:rPr>
                  <a:t>多线程进程</a:t>
                </a:r>
              </a:p>
            </p:txBody>
          </p:sp>
          <p:sp>
            <p:nvSpPr>
              <p:cNvPr id="53" name="矩形 52">
                <a:extLst>
                  <a:ext uri="{FF2B5EF4-FFF2-40B4-BE49-F238E27FC236}">
                    <a16:creationId xmlns:a16="http://schemas.microsoft.com/office/drawing/2014/main" id="{89695B9E-EB28-4D92-897C-C2F51AC622D4}"/>
                  </a:ext>
                </a:extLst>
              </p:cNvPr>
              <p:cNvSpPr/>
              <p:nvPr/>
            </p:nvSpPr>
            <p:spPr bwMode="auto">
              <a:xfrm>
                <a:off x="3735045" y="1211579"/>
                <a:ext cx="2256160" cy="360363"/>
              </a:xfrm>
              <a:prstGeom prst="rect">
                <a:avLst/>
              </a:prstGeom>
              <a:gradFill>
                <a:gsLst>
                  <a:gs pos="100000">
                    <a:srgbClr val="005072"/>
                  </a:gs>
                  <a:gs pos="0">
                    <a:srgbClr val="0EB1C8"/>
                  </a:gs>
                  <a:gs pos="100000">
                    <a:schemeClr val="accent1">
                      <a:tint val="23500"/>
                      <a:satMod val="160000"/>
                    </a:schemeClr>
                  </a:gs>
                </a:gsLst>
                <a:lin ang="5400000" scaled="0"/>
              </a:gradFill>
              <a:ln w="28575" cap="flat" cmpd="sng" algn="ctr">
                <a:solidFill>
                  <a:srgbClr val="11576A"/>
                </a:solidFill>
                <a:prstDash val="solid"/>
                <a:round/>
                <a:headEnd type="none" w="med" len="med"/>
                <a:tailEnd type="none" w="med" len="med"/>
              </a:ln>
              <a:effectLst/>
            </p:spPr>
            <p:txBody>
              <a:bodyPr/>
              <a:lstStyle/>
              <a:p>
                <a:pPr>
                  <a:defRPr/>
                </a:pPr>
                <a:endParaRPr lang="zh-CN" altLang="en-US"/>
              </a:p>
            </p:txBody>
          </p:sp>
          <p:grpSp>
            <p:nvGrpSpPr>
              <p:cNvPr id="54" name="组合 27">
                <a:extLst>
                  <a:ext uri="{FF2B5EF4-FFF2-40B4-BE49-F238E27FC236}">
                    <a16:creationId xmlns:a16="http://schemas.microsoft.com/office/drawing/2014/main" id="{C1CEC8DC-E8F9-4AEB-9CE5-51F61DE2AB00}"/>
                  </a:ext>
                </a:extLst>
              </p:cNvPr>
              <p:cNvGrpSpPr>
                <a:grpSpLocks/>
              </p:cNvGrpSpPr>
              <p:nvPr/>
            </p:nvGrpSpPr>
            <p:grpSpPr bwMode="auto">
              <a:xfrm>
                <a:off x="3805135" y="1260797"/>
                <a:ext cx="540039" cy="276999"/>
                <a:chOff x="1187347" y="1763072"/>
                <a:chExt cx="540000" cy="278255"/>
              </a:xfrm>
            </p:grpSpPr>
            <p:sp>
              <p:nvSpPr>
                <p:cNvPr id="61" name="矩形 15">
                  <a:extLst>
                    <a:ext uri="{FF2B5EF4-FFF2-40B4-BE49-F238E27FC236}">
                      <a16:creationId xmlns:a16="http://schemas.microsoft.com/office/drawing/2014/main" id="{C43BE90B-7297-44AC-A6EE-7898115A4910}"/>
                    </a:ext>
                  </a:extLst>
                </p:cNvPr>
                <p:cNvSpPr>
                  <a:spLocks noChangeArrowheads="1"/>
                </p:cNvSpPr>
                <p:nvPr/>
              </p:nvSpPr>
              <p:spPr bwMode="auto">
                <a:xfrm>
                  <a:off x="1187347" y="1793966"/>
                  <a:ext cx="540000" cy="216000"/>
                </a:xfrm>
                <a:prstGeom prst="rect">
                  <a:avLst/>
                </a:prstGeom>
                <a:solidFill>
                  <a:schemeClr val="bg1"/>
                </a:solidFill>
                <a:ln w="28575" algn="ctr">
                  <a:solidFill>
                    <a:srgbClr val="005072"/>
                  </a:solidFill>
                  <a:round/>
                  <a:headEnd/>
                  <a:tailEnd/>
                </a:ln>
              </p:spPr>
              <p:txBody>
                <a:bodyPr/>
                <a:lstStyle/>
                <a:p>
                  <a:endParaRPr lang="zh-CN" altLang="en-US" sz="1600"/>
                </a:p>
              </p:txBody>
            </p:sp>
            <p:sp>
              <p:nvSpPr>
                <p:cNvPr id="62" name="TextBox 18">
                  <a:extLst>
                    <a:ext uri="{FF2B5EF4-FFF2-40B4-BE49-F238E27FC236}">
                      <a16:creationId xmlns:a16="http://schemas.microsoft.com/office/drawing/2014/main" id="{14D65A98-D827-44B3-952E-167890323854}"/>
                    </a:ext>
                  </a:extLst>
                </p:cNvPr>
                <p:cNvSpPr txBox="1">
                  <a:spLocks noChangeArrowheads="1"/>
                </p:cNvSpPr>
                <p:nvPr/>
              </p:nvSpPr>
              <p:spPr bwMode="auto">
                <a:xfrm>
                  <a:off x="1208362" y="1763072"/>
                  <a:ext cx="492407" cy="278255"/>
                </a:xfrm>
                <a:prstGeom prst="rect">
                  <a:avLst/>
                </a:prstGeom>
                <a:noFill/>
                <a:ln w="9525">
                  <a:noFill/>
                  <a:miter lim="800000"/>
                  <a:headEnd/>
                  <a:tailEnd/>
                </a:ln>
              </p:spPr>
              <p:txBody>
                <a:bodyPr wrap="none">
                  <a:spAutoFit/>
                </a:bodyPr>
                <a:lstStyle/>
                <a:p>
                  <a:r>
                    <a:rPr lang="zh-CN" altLang="en-US" sz="1200" b="1" dirty="0">
                      <a:solidFill>
                        <a:srgbClr val="11576A"/>
                      </a:solidFill>
                      <a:latin typeface="微软雅黑" pitchFamily="34" charset="-122"/>
                      <a:ea typeface="微软雅黑" pitchFamily="34" charset="-122"/>
                    </a:rPr>
                    <a:t>代码</a:t>
                  </a:r>
                </a:p>
              </p:txBody>
            </p:sp>
          </p:grpSp>
          <p:grpSp>
            <p:nvGrpSpPr>
              <p:cNvPr id="55" name="组合 29">
                <a:extLst>
                  <a:ext uri="{FF2B5EF4-FFF2-40B4-BE49-F238E27FC236}">
                    <a16:creationId xmlns:a16="http://schemas.microsoft.com/office/drawing/2014/main" id="{913E7C42-214A-4AD1-ADC3-7927883E3299}"/>
                  </a:ext>
                </a:extLst>
              </p:cNvPr>
              <p:cNvGrpSpPr>
                <a:grpSpLocks/>
              </p:cNvGrpSpPr>
              <p:nvPr/>
            </p:nvGrpSpPr>
            <p:grpSpPr bwMode="auto">
              <a:xfrm>
                <a:off x="4515728" y="1260797"/>
                <a:ext cx="540342" cy="276999"/>
                <a:chOff x="1830289" y="1763072"/>
                <a:chExt cx="540000" cy="278255"/>
              </a:xfrm>
            </p:grpSpPr>
            <p:sp>
              <p:nvSpPr>
                <p:cNvPr id="59" name="矩形 16">
                  <a:extLst>
                    <a:ext uri="{FF2B5EF4-FFF2-40B4-BE49-F238E27FC236}">
                      <a16:creationId xmlns:a16="http://schemas.microsoft.com/office/drawing/2014/main" id="{1A9CE5E6-56E9-4154-BA0F-E20E03A3CE23}"/>
                    </a:ext>
                  </a:extLst>
                </p:cNvPr>
                <p:cNvSpPr>
                  <a:spLocks noChangeArrowheads="1"/>
                </p:cNvSpPr>
                <p:nvPr/>
              </p:nvSpPr>
              <p:spPr bwMode="auto">
                <a:xfrm>
                  <a:off x="1830289" y="1793966"/>
                  <a:ext cx="540000" cy="216000"/>
                </a:xfrm>
                <a:prstGeom prst="rect">
                  <a:avLst/>
                </a:prstGeom>
                <a:solidFill>
                  <a:schemeClr val="bg1"/>
                </a:solidFill>
                <a:ln w="28575" algn="ctr">
                  <a:solidFill>
                    <a:srgbClr val="005072"/>
                  </a:solidFill>
                  <a:round/>
                  <a:headEnd/>
                  <a:tailEnd/>
                </a:ln>
              </p:spPr>
              <p:txBody>
                <a:bodyPr/>
                <a:lstStyle/>
                <a:p>
                  <a:endParaRPr lang="zh-CN" altLang="en-US" sz="1600"/>
                </a:p>
              </p:txBody>
            </p:sp>
            <p:sp>
              <p:nvSpPr>
                <p:cNvPr id="60" name="TextBox 19">
                  <a:extLst>
                    <a:ext uri="{FF2B5EF4-FFF2-40B4-BE49-F238E27FC236}">
                      <a16:creationId xmlns:a16="http://schemas.microsoft.com/office/drawing/2014/main" id="{D44F11C7-0B65-49AA-A9C1-01F51AEE948E}"/>
                    </a:ext>
                  </a:extLst>
                </p:cNvPr>
                <p:cNvSpPr txBox="1">
                  <a:spLocks noChangeArrowheads="1"/>
                </p:cNvSpPr>
                <p:nvPr/>
              </p:nvSpPr>
              <p:spPr bwMode="auto">
                <a:xfrm>
                  <a:off x="1844496" y="1763072"/>
                  <a:ext cx="492131" cy="278255"/>
                </a:xfrm>
                <a:prstGeom prst="rect">
                  <a:avLst/>
                </a:prstGeom>
                <a:noFill/>
                <a:ln w="9525">
                  <a:noFill/>
                  <a:miter lim="800000"/>
                  <a:headEnd/>
                  <a:tailEnd/>
                </a:ln>
              </p:spPr>
              <p:txBody>
                <a:bodyPr wrap="none">
                  <a:spAutoFit/>
                </a:bodyPr>
                <a:lstStyle/>
                <a:p>
                  <a:r>
                    <a:rPr lang="zh-CN" altLang="en-US" sz="1200" b="1" dirty="0">
                      <a:solidFill>
                        <a:srgbClr val="11576A"/>
                      </a:solidFill>
                      <a:latin typeface="微软雅黑" pitchFamily="34" charset="-122"/>
                      <a:ea typeface="微软雅黑" pitchFamily="34" charset="-122"/>
                    </a:rPr>
                    <a:t>数据</a:t>
                  </a:r>
                </a:p>
              </p:txBody>
            </p:sp>
          </p:grpSp>
          <p:grpSp>
            <p:nvGrpSpPr>
              <p:cNvPr id="56" name="组合 28">
                <a:extLst>
                  <a:ext uri="{FF2B5EF4-FFF2-40B4-BE49-F238E27FC236}">
                    <a16:creationId xmlns:a16="http://schemas.microsoft.com/office/drawing/2014/main" id="{FB7F4321-7D54-41B1-9B18-64B2848D5156}"/>
                  </a:ext>
                </a:extLst>
              </p:cNvPr>
              <p:cNvGrpSpPr>
                <a:grpSpLocks/>
              </p:cNvGrpSpPr>
              <p:nvPr/>
            </p:nvGrpSpPr>
            <p:grpSpPr bwMode="auto">
              <a:xfrm>
                <a:off x="5190985" y="1253260"/>
                <a:ext cx="800219" cy="276999"/>
                <a:chOff x="2444905" y="1755501"/>
                <a:chExt cx="798822" cy="278255"/>
              </a:xfrm>
            </p:grpSpPr>
            <p:sp>
              <p:nvSpPr>
                <p:cNvPr id="57" name="矩形 17">
                  <a:extLst>
                    <a:ext uri="{FF2B5EF4-FFF2-40B4-BE49-F238E27FC236}">
                      <a16:creationId xmlns:a16="http://schemas.microsoft.com/office/drawing/2014/main" id="{536A019A-34AF-40C0-A71A-96C914F66544}"/>
                    </a:ext>
                  </a:extLst>
                </p:cNvPr>
                <p:cNvSpPr>
                  <a:spLocks noChangeArrowheads="1"/>
                </p:cNvSpPr>
                <p:nvPr/>
              </p:nvSpPr>
              <p:spPr bwMode="auto">
                <a:xfrm>
                  <a:off x="2473231" y="1793966"/>
                  <a:ext cx="718891" cy="215998"/>
                </a:xfrm>
                <a:prstGeom prst="rect">
                  <a:avLst/>
                </a:prstGeom>
                <a:solidFill>
                  <a:schemeClr val="bg1"/>
                </a:solidFill>
                <a:ln w="28575" algn="ctr">
                  <a:solidFill>
                    <a:srgbClr val="005072"/>
                  </a:solidFill>
                  <a:round/>
                  <a:headEnd/>
                  <a:tailEnd/>
                </a:ln>
              </p:spPr>
              <p:txBody>
                <a:bodyPr/>
                <a:lstStyle/>
                <a:p>
                  <a:endParaRPr lang="zh-CN" altLang="en-US" sz="1600"/>
                </a:p>
              </p:txBody>
            </p:sp>
            <p:sp>
              <p:nvSpPr>
                <p:cNvPr id="58" name="TextBox 20">
                  <a:extLst>
                    <a:ext uri="{FF2B5EF4-FFF2-40B4-BE49-F238E27FC236}">
                      <a16:creationId xmlns:a16="http://schemas.microsoft.com/office/drawing/2014/main" id="{0D1D386D-FE2D-4E2A-A5F0-6BFFFDD31749}"/>
                    </a:ext>
                  </a:extLst>
                </p:cNvPr>
                <p:cNvSpPr txBox="1">
                  <a:spLocks noChangeArrowheads="1"/>
                </p:cNvSpPr>
                <p:nvPr/>
              </p:nvSpPr>
              <p:spPr bwMode="auto">
                <a:xfrm>
                  <a:off x="2444905" y="1755501"/>
                  <a:ext cx="798822" cy="278255"/>
                </a:xfrm>
                <a:prstGeom prst="rect">
                  <a:avLst/>
                </a:prstGeom>
                <a:noFill/>
                <a:ln w="9525">
                  <a:noFill/>
                  <a:miter lim="800000"/>
                  <a:headEnd/>
                  <a:tailEnd/>
                </a:ln>
              </p:spPr>
              <p:txBody>
                <a:bodyPr wrap="none">
                  <a:spAutoFit/>
                </a:bodyPr>
                <a:lstStyle/>
                <a:p>
                  <a:r>
                    <a:rPr lang="zh-CN" altLang="en-US" sz="1200" b="1" dirty="0">
                      <a:solidFill>
                        <a:srgbClr val="11576A"/>
                      </a:solidFill>
                      <a:latin typeface="微软雅黑" pitchFamily="34" charset="-122"/>
                      <a:ea typeface="微软雅黑" pitchFamily="34" charset="-122"/>
                    </a:rPr>
                    <a:t>打开文件</a:t>
                  </a:r>
                </a:p>
              </p:txBody>
            </p:sp>
          </p:grpSp>
        </p:grpSp>
        <p:cxnSp>
          <p:nvCxnSpPr>
            <p:cNvPr id="36" name="直接连接符 35">
              <a:extLst>
                <a:ext uri="{FF2B5EF4-FFF2-40B4-BE49-F238E27FC236}">
                  <a16:creationId xmlns:a16="http://schemas.microsoft.com/office/drawing/2014/main" id="{E0F3544C-6418-445A-9754-2A39722F3254}"/>
                </a:ext>
              </a:extLst>
            </p:cNvPr>
            <p:cNvCxnSpPr>
              <a:cxnSpLocks/>
            </p:cNvCxnSpPr>
            <p:nvPr/>
          </p:nvCxnSpPr>
          <p:spPr>
            <a:xfrm>
              <a:off x="4455484" y="1597713"/>
              <a:ext cx="0" cy="2155362"/>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1A9FDAD-0DAC-4739-9EE2-00F3622CFB47}"/>
                </a:ext>
              </a:extLst>
            </p:cNvPr>
            <p:cNvCxnSpPr>
              <a:cxnSpLocks/>
            </p:cNvCxnSpPr>
            <p:nvPr/>
          </p:nvCxnSpPr>
          <p:spPr>
            <a:xfrm>
              <a:off x="5190985" y="1583192"/>
              <a:ext cx="0" cy="2169883"/>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sp>
        <p:nvSpPr>
          <p:cNvPr id="75" name="TextBox 1">
            <a:extLst>
              <a:ext uri="{FF2B5EF4-FFF2-40B4-BE49-F238E27FC236}">
                <a16:creationId xmlns:a16="http://schemas.microsoft.com/office/drawing/2014/main" id="{F18CCF79-413D-43AE-888F-BB1457DBB02B}"/>
              </a:ext>
            </a:extLst>
          </p:cNvPr>
          <p:cNvSpPr txBox="1"/>
          <p:nvPr/>
        </p:nvSpPr>
        <p:spPr>
          <a:xfrm>
            <a:off x="1084255" y="1999875"/>
            <a:ext cx="4929222" cy="553998"/>
          </a:xfrm>
          <a:prstGeom prst="rect">
            <a:avLst/>
          </a:prstGeom>
          <a:noFill/>
        </p:spPr>
        <p:txBody>
          <a:bodyPr wrap="square" rtlCol="0">
            <a:spAutoFit/>
          </a:bodyPr>
          <a:lstStyle/>
          <a:p>
            <a:pPr>
              <a:spcBef>
                <a:spcPct val="50000"/>
              </a:spcBef>
            </a:pPr>
            <a:r>
              <a:rPr lang="zh-CN" altLang="en-US" sz="3000" b="1" dirty="0">
                <a:solidFill>
                  <a:srgbClr val="FF0000"/>
                </a:solidFill>
                <a:latin typeface="微软雅黑" pitchFamily="34" charset="-122"/>
                <a:ea typeface="微软雅黑" pitchFamily="34" charset="-122"/>
              </a:rPr>
              <a:t>线程 </a:t>
            </a:r>
            <a:r>
              <a:rPr lang="en-US" altLang="zh-CN" sz="3000" b="1" dirty="0">
                <a:solidFill>
                  <a:srgbClr val="FF0000"/>
                </a:solidFill>
                <a:latin typeface="微软雅黑" pitchFamily="34" charset="-122"/>
                <a:ea typeface="微软雅黑" pitchFamily="34" charset="-122"/>
              </a:rPr>
              <a:t>= </a:t>
            </a:r>
            <a:r>
              <a:rPr lang="zh-CN" altLang="en-US" sz="3000" b="1" dirty="0">
                <a:solidFill>
                  <a:srgbClr val="FF0000"/>
                </a:solidFill>
                <a:latin typeface="微软雅黑" pitchFamily="34" charset="-122"/>
                <a:ea typeface="微软雅黑" pitchFamily="34" charset="-122"/>
              </a:rPr>
              <a:t>进程 </a:t>
            </a:r>
            <a:r>
              <a:rPr lang="en-US" altLang="en-US" sz="3000" b="1" dirty="0">
                <a:solidFill>
                  <a:srgbClr val="FF0000"/>
                </a:solidFill>
                <a:latin typeface="微软雅黑" pitchFamily="34" charset="-122"/>
                <a:ea typeface="微软雅黑" pitchFamily="34" charset="-122"/>
              </a:rPr>
              <a:t>- </a:t>
            </a:r>
            <a:r>
              <a:rPr lang="zh-CN" altLang="en-US" sz="3000" b="1" dirty="0">
                <a:solidFill>
                  <a:srgbClr val="FF0000"/>
                </a:solidFill>
                <a:latin typeface="微软雅黑" pitchFamily="34" charset="-122"/>
                <a:ea typeface="微软雅黑" pitchFamily="34" charset="-122"/>
              </a:rPr>
              <a:t>共享资源</a:t>
            </a:r>
          </a:p>
        </p:txBody>
      </p:sp>
      <p:grpSp>
        <p:nvGrpSpPr>
          <p:cNvPr id="76" name="组合 75">
            <a:extLst>
              <a:ext uri="{FF2B5EF4-FFF2-40B4-BE49-F238E27FC236}">
                <a16:creationId xmlns:a16="http://schemas.microsoft.com/office/drawing/2014/main" id="{ED13959D-E5D3-40D9-9964-583672573376}"/>
              </a:ext>
            </a:extLst>
          </p:cNvPr>
          <p:cNvGrpSpPr/>
          <p:nvPr/>
        </p:nvGrpSpPr>
        <p:grpSpPr>
          <a:xfrm>
            <a:off x="1194749" y="2899679"/>
            <a:ext cx="5880494" cy="1379344"/>
            <a:chOff x="834646" y="1021012"/>
            <a:chExt cx="5880494" cy="1379344"/>
          </a:xfrm>
        </p:grpSpPr>
        <p:sp>
          <p:nvSpPr>
            <p:cNvPr id="77" name="TextBox 2">
              <a:extLst>
                <a:ext uri="{FF2B5EF4-FFF2-40B4-BE49-F238E27FC236}">
                  <a16:creationId xmlns:a16="http://schemas.microsoft.com/office/drawing/2014/main" id="{5065E817-57F9-4127-A4CC-F445474CE880}"/>
                </a:ext>
              </a:extLst>
            </p:cNvPr>
            <p:cNvSpPr txBox="1"/>
            <p:nvPr/>
          </p:nvSpPr>
          <p:spPr>
            <a:xfrm>
              <a:off x="1163614" y="1068163"/>
              <a:ext cx="1979626" cy="338554"/>
            </a:xfrm>
            <a:prstGeom prst="rect">
              <a:avLst/>
            </a:prstGeom>
            <a:noFill/>
          </p:spPr>
          <p:txBody>
            <a:bodyPr wrap="square" rtlCol="0">
              <a:spAutoFit/>
            </a:bodyPr>
            <a:lstStyle/>
            <a:p>
              <a:pPr>
                <a:lnSpc>
                  <a:spcPct val="80000"/>
                </a:lnSpc>
              </a:pPr>
              <a:r>
                <a:rPr lang="zh-CN" altLang="en-US" sz="2000" dirty="0">
                  <a:latin typeface="微软雅黑" pitchFamily="34" charset="-122"/>
                  <a:ea typeface="微软雅黑" pitchFamily="34" charset="-122"/>
                </a:rPr>
                <a:t>线程的优点：</a:t>
              </a:r>
            </a:p>
          </p:txBody>
        </p:sp>
        <p:pic>
          <p:nvPicPr>
            <p:cNvPr id="78" name="图片 77" descr="小点1.png">
              <a:extLst>
                <a:ext uri="{FF2B5EF4-FFF2-40B4-BE49-F238E27FC236}">
                  <a16:creationId xmlns:a16="http://schemas.microsoft.com/office/drawing/2014/main" id="{361D4CFF-A638-4B43-BDCF-99579C632052}"/>
                </a:ext>
              </a:extLst>
            </p:cNvPr>
            <p:cNvPicPr>
              <a:picLocks noChangeAspect="1"/>
            </p:cNvPicPr>
            <p:nvPr/>
          </p:nvPicPr>
          <p:blipFill>
            <a:blip r:embed="rId3" cstate="print"/>
            <a:stretch>
              <a:fillRect/>
            </a:stretch>
          </p:blipFill>
          <p:spPr>
            <a:xfrm>
              <a:off x="1247751" y="1428742"/>
              <a:ext cx="152577" cy="148997"/>
            </a:xfrm>
            <a:prstGeom prst="rect">
              <a:avLst/>
            </a:prstGeom>
          </p:spPr>
        </p:pic>
        <p:sp>
          <p:nvSpPr>
            <p:cNvPr id="79" name="TextBox 5">
              <a:extLst>
                <a:ext uri="{FF2B5EF4-FFF2-40B4-BE49-F238E27FC236}">
                  <a16:creationId xmlns:a16="http://schemas.microsoft.com/office/drawing/2014/main" id="{0B6AD97B-F0A2-4C54-AFE8-1341A6E38FB4}"/>
                </a:ext>
              </a:extLst>
            </p:cNvPr>
            <p:cNvSpPr txBox="1"/>
            <p:nvPr/>
          </p:nvSpPr>
          <p:spPr>
            <a:xfrm>
              <a:off x="1398566" y="1313255"/>
              <a:ext cx="5181636" cy="400110"/>
            </a:xfrm>
            <a:prstGeom prst="rect">
              <a:avLst/>
            </a:prstGeom>
            <a:noFill/>
          </p:spPr>
          <p:txBody>
            <a:bodyPr wrap="square" rtlCol="0">
              <a:spAutoFit/>
            </a:bodyPr>
            <a:lstStyle/>
            <a:p>
              <a:pPr marL="0" lvl="1"/>
              <a:r>
                <a:rPr lang="zh-CN" altLang="en-US" sz="2000" dirty="0">
                  <a:latin typeface="微软雅黑" pitchFamily="34" charset="-122"/>
                  <a:ea typeface="微软雅黑" pitchFamily="34" charset="-122"/>
                </a:rPr>
                <a:t>一个进程中可以同时存在多个线程</a:t>
              </a:r>
            </a:p>
          </p:txBody>
        </p:sp>
        <p:pic>
          <p:nvPicPr>
            <p:cNvPr id="80" name="图片 79" descr="小点1.png">
              <a:extLst>
                <a:ext uri="{FF2B5EF4-FFF2-40B4-BE49-F238E27FC236}">
                  <a16:creationId xmlns:a16="http://schemas.microsoft.com/office/drawing/2014/main" id="{B8A8ECB4-CB24-4B49-B0D4-F3DF45F57AFB}"/>
                </a:ext>
              </a:extLst>
            </p:cNvPr>
            <p:cNvPicPr>
              <a:picLocks noChangeAspect="1"/>
            </p:cNvPicPr>
            <p:nvPr/>
          </p:nvPicPr>
          <p:blipFill>
            <a:blip r:embed="rId3" cstate="print"/>
            <a:stretch>
              <a:fillRect/>
            </a:stretch>
          </p:blipFill>
          <p:spPr>
            <a:xfrm>
              <a:off x="1247751" y="1792511"/>
              <a:ext cx="152577" cy="148997"/>
            </a:xfrm>
            <a:prstGeom prst="rect">
              <a:avLst/>
            </a:prstGeom>
          </p:spPr>
        </p:pic>
        <p:sp>
          <p:nvSpPr>
            <p:cNvPr id="81" name="TextBox 8">
              <a:extLst>
                <a:ext uri="{FF2B5EF4-FFF2-40B4-BE49-F238E27FC236}">
                  <a16:creationId xmlns:a16="http://schemas.microsoft.com/office/drawing/2014/main" id="{3FC6FE20-AE2E-4781-BABD-54619BB031BE}"/>
                </a:ext>
              </a:extLst>
            </p:cNvPr>
            <p:cNvSpPr txBox="1"/>
            <p:nvPr/>
          </p:nvSpPr>
          <p:spPr>
            <a:xfrm>
              <a:off x="1382690" y="1655756"/>
              <a:ext cx="5189574" cy="400110"/>
            </a:xfrm>
            <a:prstGeom prst="rect">
              <a:avLst/>
            </a:prstGeom>
            <a:noFill/>
          </p:spPr>
          <p:txBody>
            <a:bodyPr wrap="square" rtlCol="0">
              <a:spAutoFit/>
            </a:bodyPr>
            <a:lstStyle/>
            <a:p>
              <a:pPr marL="0" lvl="1"/>
              <a:r>
                <a:rPr lang="zh-CN" altLang="en-US" sz="2000" dirty="0">
                  <a:latin typeface="微软雅黑" pitchFamily="34" charset="-122"/>
                  <a:ea typeface="微软雅黑" pitchFamily="34" charset="-122"/>
                </a:rPr>
                <a:t>各个线程之间可以并发地执行</a:t>
              </a:r>
              <a:endParaRPr lang="en-US" altLang="zh-CN" sz="2000" dirty="0">
                <a:latin typeface="微软雅黑" pitchFamily="34" charset="-122"/>
                <a:ea typeface="微软雅黑" pitchFamily="34" charset="-122"/>
              </a:endParaRPr>
            </a:p>
          </p:txBody>
        </p:sp>
        <p:pic>
          <p:nvPicPr>
            <p:cNvPr id="82" name="图片 81" descr="小点1.png">
              <a:extLst>
                <a:ext uri="{FF2B5EF4-FFF2-40B4-BE49-F238E27FC236}">
                  <a16:creationId xmlns:a16="http://schemas.microsoft.com/office/drawing/2014/main" id="{71E33151-0E06-400D-BD85-B0624EB52E5E}"/>
                </a:ext>
              </a:extLst>
            </p:cNvPr>
            <p:cNvPicPr>
              <a:picLocks noChangeAspect="1"/>
            </p:cNvPicPr>
            <p:nvPr/>
          </p:nvPicPr>
          <p:blipFill>
            <a:blip r:embed="rId3" cstate="print"/>
            <a:stretch>
              <a:fillRect/>
            </a:stretch>
          </p:blipFill>
          <p:spPr>
            <a:xfrm>
              <a:off x="1239561" y="2083826"/>
              <a:ext cx="152577" cy="148997"/>
            </a:xfrm>
            <a:prstGeom prst="rect">
              <a:avLst/>
            </a:prstGeom>
          </p:spPr>
        </p:pic>
        <p:sp>
          <p:nvSpPr>
            <p:cNvPr id="83" name="TextBox 11">
              <a:extLst>
                <a:ext uri="{FF2B5EF4-FFF2-40B4-BE49-F238E27FC236}">
                  <a16:creationId xmlns:a16="http://schemas.microsoft.com/office/drawing/2014/main" id="{3B4727E5-FDEF-45AA-AC5C-440D6B32875D}"/>
                </a:ext>
              </a:extLst>
            </p:cNvPr>
            <p:cNvSpPr txBox="1"/>
            <p:nvPr/>
          </p:nvSpPr>
          <p:spPr>
            <a:xfrm>
              <a:off x="1385866" y="2000246"/>
              <a:ext cx="5329274" cy="400110"/>
            </a:xfrm>
            <a:prstGeom prst="rect">
              <a:avLst/>
            </a:prstGeom>
            <a:noFill/>
          </p:spPr>
          <p:txBody>
            <a:bodyPr wrap="square" rtlCol="0">
              <a:spAutoFit/>
            </a:bodyPr>
            <a:lstStyle/>
            <a:p>
              <a:pPr marL="0" lvl="1"/>
              <a:r>
                <a:rPr lang="zh-CN" altLang="en-US" sz="2000" dirty="0">
                  <a:latin typeface="微软雅黑" pitchFamily="34" charset="-122"/>
                  <a:ea typeface="微软雅黑" pitchFamily="34" charset="-122"/>
                </a:rPr>
                <a:t>各个线程之间可以共享地址空间和文件等资源</a:t>
              </a:r>
              <a:endParaRPr lang="en-US" altLang="zh-CN" sz="2000" dirty="0">
                <a:latin typeface="微软雅黑" pitchFamily="34" charset="-122"/>
                <a:ea typeface="微软雅黑" pitchFamily="34" charset="-122"/>
              </a:endParaRPr>
            </a:p>
          </p:txBody>
        </p:sp>
        <p:sp>
          <p:nvSpPr>
            <p:cNvPr id="84" name="TextBox 19">
              <a:extLst>
                <a:ext uri="{FF2B5EF4-FFF2-40B4-BE49-F238E27FC236}">
                  <a16:creationId xmlns:a16="http://schemas.microsoft.com/office/drawing/2014/main" id="{A0D70416-7D3A-45AF-A373-46097BA8239A}"/>
                </a:ext>
              </a:extLst>
            </p:cNvPr>
            <p:cNvSpPr txBox="1"/>
            <p:nvPr/>
          </p:nvSpPr>
          <p:spPr>
            <a:xfrm>
              <a:off x="834646" y="1021012"/>
              <a:ext cx="437724" cy="400110"/>
            </a:xfrm>
            <a:prstGeom prst="rect">
              <a:avLst/>
            </a:prstGeom>
            <a:noFill/>
            <a:effectLst/>
          </p:spPr>
          <p:txBody>
            <a:bodyPr wrap="square" rtlCol="0">
              <a:spAutoFit/>
            </a:bodyPr>
            <a:lstStyle/>
            <a:p>
              <a:pPr marL="342900" indent="-342900">
                <a:spcBef>
                  <a:spcPct val="20000"/>
                </a:spcBef>
              </a:pPr>
              <a:r>
                <a:rPr lang="zh-CN" altLang="en-US" sz="2000" dirty="0">
                  <a:latin typeface="楷体" panose="02010609060101010101" pitchFamily="49" charset="-122"/>
                  <a:ea typeface="楷体" panose="02010609060101010101" pitchFamily="49" charset="-122"/>
                </a:rPr>
                <a:t>■</a:t>
              </a:r>
              <a:endParaRPr lang="zh-CN" altLang="en-US" sz="2000" dirty="0">
                <a:latin typeface="微软雅黑" pitchFamily="34" charset="-122"/>
                <a:ea typeface="微软雅黑" pitchFamily="34" charset="-122"/>
              </a:endParaRPr>
            </a:p>
          </p:txBody>
        </p:sp>
      </p:grpSp>
      <p:grpSp>
        <p:nvGrpSpPr>
          <p:cNvPr id="85" name="组合 84">
            <a:extLst>
              <a:ext uri="{FF2B5EF4-FFF2-40B4-BE49-F238E27FC236}">
                <a16:creationId xmlns:a16="http://schemas.microsoft.com/office/drawing/2014/main" id="{483626C1-8809-480B-B65A-B988AAB2D2DB}"/>
              </a:ext>
            </a:extLst>
          </p:cNvPr>
          <p:cNvGrpSpPr/>
          <p:nvPr/>
        </p:nvGrpSpPr>
        <p:grpSpPr>
          <a:xfrm>
            <a:off x="1194749" y="4530813"/>
            <a:ext cx="5880494" cy="1047614"/>
            <a:chOff x="834646" y="2388232"/>
            <a:chExt cx="5880494" cy="1047614"/>
          </a:xfrm>
        </p:grpSpPr>
        <p:sp>
          <p:nvSpPr>
            <p:cNvPr id="86" name="TextBox 12">
              <a:extLst>
                <a:ext uri="{FF2B5EF4-FFF2-40B4-BE49-F238E27FC236}">
                  <a16:creationId xmlns:a16="http://schemas.microsoft.com/office/drawing/2014/main" id="{474FC4C3-1F8F-4C48-9771-01591FD2CF5C}"/>
                </a:ext>
              </a:extLst>
            </p:cNvPr>
            <p:cNvSpPr txBox="1"/>
            <p:nvPr/>
          </p:nvSpPr>
          <p:spPr>
            <a:xfrm>
              <a:off x="1155675" y="2448959"/>
              <a:ext cx="3450487" cy="338554"/>
            </a:xfrm>
            <a:prstGeom prst="rect">
              <a:avLst/>
            </a:prstGeom>
            <a:noFill/>
          </p:spPr>
          <p:txBody>
            <a:bodyPr wrap="square" rtlCol="0">
              <a:spAutoFit/>
            </a:bodyPr>
            <a:lstStyle/>
            <a:p>
              <a:pPr>
                <a:lnSpc>
                  <a:spcPct val="80000"/>
                </a:lnSpc>
              </a:pPr>
              <a:r>
                <a:rPr lang="zh-CN" altLang="en-US" sz="2000">
                  <a:latin typeface="微软雅黑" pitchFamily="34" charset="-122"/>
                  <a:ea typeface="微软雅黑" pitchFamily="34" charset="-122"/>
                </a:rPr>
                <a:t>线程的缺点：</a:t>
              </a:r>
            </a:p>
          </p:txBody>
        </p:sp>
        <p:sp>
          <p:nvSpPr>
            <p:cNvPr id="87" name="TextBox 14">
              <a:extLst>
                <a:ext uri="{FF2B5EF4-FFF2-40B4-BE49-F238E27FC236}">
                  <a16:creationId xmlns:a16="http://schemas.microsoft.com/office/drawing/2014/main" id="{D1986A33-F2C7-4452-AF19-6C34E2F76BFF}"/>
                </a:ext>
              </a:extLst>
            </p:cNvPr>
            <p:cNvSpPr txBox="1"/>
            <p:nvPr/>
          </p:nvSpPr>
          <p:spPr>
            <a:xfrm>
              <a:off x="1403328" y="2727960"/>
              <a:ext cx="5311812" cy="707886"/>
            </a:xfrm>
            <a:prstGeom prst="rect">
              <a:avLst/>
            </a:prstGeom>
            <a:noFill/>
          </p:spPr>
          <p:txBody>
            <a:bodyPr wrap="square" rtlCol="0">
              <a:spAutoFit/>
            </a:bodyPr>
            <a:lstStyle/>
            <a:p>
              <a:pPr marL="0" lvl="1"/>
              <a:r>
                <a:rPr lang="zh-CN" altLang="en-US" sz="2000" dirty="0">
                  <a:latin typeface="微软雅黑" pitchFamily="34" charset="-122"/>
                  <a:ea typeface="微软雅黑" pitchFamily="34" charset="-122"/>
                </a:rPr>
                <a:t>一个线程崩溃，会导致其所属进程的所有线程崩溃</a:t>
              </a:r>
            </a:p>
          </p:txBody>
        </p:sp>
        <p:pic>
          <p:nvPicPr>
            <p:cNvPr id="88" name="图片 87" descr="小点1.png">
              <a:extLst>
                <a:ext uri="{FF2B5EF4-FFF2-40B4-BE49-F238E27FC236}">
                  <a16:creationId xmlns:a16="http://schemas.microsoft.com/office/drawing/2014/main" id="{D9C7FDDE-AB4B-4D22-BA8C-BA53ADBE6C49}"/>
                </a:ext>
              </a:extLst>
            </p:cNvPr>
            <p:cNvPicPr>
              <a:picLocks noChangeAspect="1"/>
            </p:cNvPicPr>
            <p:nvPr/>
          </p:nvPicPr>
          <p:blipFill>
            <a:blip r:embed="rId3" cstate="print"/>
            <a:stretch>
              <a:fillRect/>
            </a:stretch>
          </p:blipFill>
          <p:spPr>
            <a:xfrm>
              <a:off x="1239561" y="2864715"/>
              <a:ext cx="129607" cy="148997"/>
            </a:xfrm>
            <a:prstGeom prst="rect">
              <a:avLst/>
            </a:prstGeom>
          </p:spPr>
        </p:pic>
        <p:sp>
          <p:nvSpPr>
            <p:cNvPr id="89" name="TextBox 20">
              <a:extLst>
                <a:ext uri="{FF2B5EF4-FFF2-40B4-BE49-F238E27FC236}">
                  <a16:creationId xmlns:a16="http://schemas.microsoft.com/office/drawing/2014/main" id="{D3C53130-CD22-4B1C-BD2C-87FCA8BCA9A0}"/>
                </a:ext>
              </a:extLst>
            </p:cNvPr>
            <p:cNvSpPr txBox="1"/>
            <p:nvPr/>
          </p:nvSpPr>
          <p:spPr>
            <a:xfrm>
              <a:off x="834646" y="2388232"/>
              <a:ext cx="437724" cy="400110"/>
            </a:xfrm>
            <a:prstGeom prst="rect">
              <a:avLst/>
            </a:prstGeom>
            <a:noFill/>
            <a:effectLst/>
          </p:spPr>
          <p:txBody>
            <a:bodyPr wrap="square" rtlCol="0">
              <a:spAutoFit/>
            </a:bodyPr>
            <a:lstStyle/>
            <a:p>
              <a:pPr marL="342900" indent="-342900">
                <a:spcBef>
                  <a:spcPct val="20000"/>
                </a:spcBef>
              </a:pPr>
              <a:r>
                <a:rPr lang="zh-CN" altLang="en-US" sz="2000" dirty="0">
                  <a:latin typeface="楷体" panose="02010609060101010101" pitchFamily="49" charset="-122"/>
                  <a:ea typeface="楷体" panose="02010609060101010101" pitchFamily="49" charset="-122"/>
                </a:rPr>
                <a:t>■</a:t>
              </a:r>
              <a:endParaRPr lang="zh-CN" altLang="en-US" sz="2000" dirty="0">
                <a:latin typeface="微软雅黑" pitchFamily="34" charset="-122"/>
                <a:ea typeface="微软雅黑" pitchFamily="34" charset="-122"/>
              </a:endParaRPr>
            </a:p>
          </p:txBody>
        </p:sp>
      </p:grpSp>
    </p:spTree>
    <p:extLst>
      <p:ext uri="{BB962C8B-B14F-4D97-AF65-F5344CB8AC3E}">
        <p14:creationId xmlns:p14="http://schemas.microsoft.com/office/powerpoint/2010/main" val="61762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par>
                                <p:cTn id="13" presetID="22" presetClass="entr" presetSubtype="8" fill="hold" nodeType="with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wipe(left)">
                                      <p:cBhvr>
                                        <p:cTn id="15" dur="500"/>
                                        <p:tgtEl>
                                          <p:spTgt spid="7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wipe(left)">
                                      <p:cBhvr>
                                        <p:cTn id="2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none" rtlCol="0">
            <a:spAutoFit/>
          </a:bodyPr>
          <a:lstStyle/>
          <a:p>
            <a:pPr algn="ctr"/>
            <a:r>
              <a:rPr lang="en-US" altLang="zh-CN" dirty="0"/>
              <a:t>04 </a:t>
            </a:r>
            <a:r>
              <a:rPr lang="zh-CN" altLang="en-US"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a:noFill/>
        </p:spPr>
        <p:txBody>
          <a:bodyPr wrap="square" rtlCol="0">
            <a:spAutoFit/>
          </a:bodyPr>
          <a:lstStyle/>
          <a:p>
            <a:pPr algn="ctr"/>
            <a:r>
              <a:rPr lang="en-US" altLang="zh-CN" dirty="0">
                <a:solidFill>
                  <a:schemeClr val="bg1"/>
                </a:solidFill>
              </a:rPr>
              <a:t>05 </a:t>
            </a:r>
            <a:r>
              <a:rPr lang="zh-CN" altLang="en-US" dirty="0">
                <a:solidFill>
                  <a:schemeClr val="bg1"/>
                </a:solidFill>
              </a:rPr>
              <a:t>线程</a:t>
            </a:r>
          </a:p>
        </p:txBody>
      </p:sp>
      <p:sp>
        <p:nvSpPr>
          <p:cNvPr id="49" name="文本框 48">
            <a:extLst>
              <a:ext uri="{FF2B5EF4-FFF2-40B4-BE49-F238E27FC236}">
                <a16:creationId xmlns:a16="http://schemas.microsoft.com/office/drawing/2014/main" id="{748510DC-0C0E-42E6-9D5E-38246445DCDE}"/>
              </a:ext>
            </a:extLst>
          </p:cNvPr>
          <p:cNvSpPr txBox="1"/>
          <p:nvPr/>
        </p:nvSpPr>
        <p:spPr>
          <a:xfrm>
            <a:off x="1461302" y="868477"/>
            <a:ext cx="2646878" cy="461665"/>
          </a:xfrm>
          <a:prstGeom prst="rect">
            <a:avLst/>
          </a:prstGeom>
          <a:noFill/>
        </p:spPr>
        <p:txBody>
          <a:bodyPr wrap="none" rtlCol="0">
            <a:spAutoFit/>
          </a:bodyPr>
          <a:lstStyle/>
          <a:p>
            <a:r>
              <a:rPr lang="zh-CN" altLang="en-US" sz="2400" b="1" dirty="0">
                <a:solidFill>
                  <a:srgbClr val="FF0000"/>
                </a:solidFill>
              </a:rPr>
              <a:t>进程和线程的比较</a:t>
            </a:r>
            <a:endParaRPr lang="en-US" altLang="zh-CN" sz="2400" b="1" dirty="0">
              <a:solidFill>
                <a:srgbClr val="FF0000"/>
              </a:solidFill>
            </a:endParaRPr>
          </a:p>
        </p:txBody>
      </p:sp>
      <p:grpSp>
        <p:nvGrpSpPr>
          <p:cNvPr id="10" name="组合 9">
            <a:extLst>
              <a:ext uri="{FF2B5EF4-FFF2-40B4-BE49-F238E27FC236}">
                <a16:creationId xmlns:a16="http://schemas.microsoft.com/office/drawing/2014/main" id="{3D5245EB-4B72-4D95-993A-C5E8318453FD}"/>
              </a:ext>
            </a:extLst>
          </p:cNvPr>
          <p:cNvGrpSpPr/>
          <p:nvPr/>
        </p:nvGrpSpPr>
        <p:grpSpPr>
          <a:xfrm>
            <a:off x="9141517" y="915501"/>
            <a:ext cx="2342501" cy="2850757"/>
            <a:chOff x="842480" y="1237350"/>
            <a:chExt cx="2342501" cy="2850757"/>
          </a:xfrm>
        </p:grpSpPr>
        <p:sp>
          <p:nvSpPr>
            <p:cNvPr id="11" name="矩形 10">
              <a:extLst>
                <a:ext uri="{FF2B5EF4-FFF2-40B4-BE49-F238E27FC236}">
                  <a16:creationId xmlns:a16="http://schemas.microsoft.com/office/drawing/2014/main" id="{6C31DF70-380D-499A-8102-E7B190C8A1BB}"/>
                </a:ext>
              </a:extLst>
            </p:cNvPr>
            <p:cNvSpPr/>
            <p:nvPr/>
          </p:nvSpPr>
          <p:spPr bwMode="auto">
            <a:xfrm>
              <a:off x="842481" y="1602475"/>
              <a:ext cx="2342500" cy="360363"/>
            </a:xfrm>
            <a:prstGeom prst="rect">
              <a:avLst/>
            </a:prstGeom>
            <a:gradFill>
              <a:gsLst>
                <a:gs pos="100000">
                  <a:srgbClr val="005072"/>
                </a:gs>
                <a:gs pos="0">
                  <a:srgbClr val="0EB1C8"/>
                </a:gs>
                <a:gs pos="100000">
                  <a:schemeClr val="accent1">
                    <a:tint val="23500"/>
                    <a:satMod val="160000"/>
                  </a:schemeClr>
                </a:gs>
              </a:gsLst>
              <a:lin ang="5400000" scaled="0"/>
            </a:gradFill>
            <a:ln w="28575" cap="flat" cmpd="sng" algn="ctr">
              <a:solidFill>
                <a:srgbClr val="11576A"/>
              </a:solidFill>
              <a:prstDash val="solid"/>
              <a:round/>
              <a:headEnd type="none" w="med" len="med"/>
              <a:tailEnd type="none" w="med" len="med"/>
            </a:ln>
            <a:effectLst/>
          </p:spPr>
          <p:txBody>
            <a:bodyPr/>
            <a:lstStyle/>
            <a:p>
              <a:pPr>
                <a:defRPr/>
              </a:pPr>
              <a:endParaRPr lang="zh-CN" altLang="en-US"/>
            </a:p>
          </p:txBody>
        </p:sp>
        <p:sp>
          <p:nvSpPr>
            <p:cNvPr id="12" name="矩形 11">
              <a:extLst>
                <a:ext uri="{FF2B5EF4-FFF2-40B4-BE49-F238E27FC236}">
                  <a16:creationId xmlns:a16="http://schemas.microsoft.com/office/drawing/2014/main" id="{FA3A9F21-4AD6-4197-AF10-B9A3668E52C7}"/>
                </a:ext>
              </a:extLst>
            </p:cNvPr>
            <p:cNvSpPr/>
            <p:nvPr/>
          </p:nvSpPr>
          <p:spPr bwMode="auto">
            <a:xfrm>
              <a:off x="842480" y="1237350"/>
              <a:ext cx="2342501" cy="360363"/>
            </a:xfrm>
            <a:prstGeom prst="rect">
              <a:avLst/>
            </a:prstGeom>
            <a:gradFill>
              <a:gsLst>
                <a:gs pos="100000">
                  <a:srgbClr val="005072"/>
                </a:gs>
                <a:gs pos="0">
                  <a:srgbClr val="0EB1C8"/>
                </a:gs>
                <a:gs pos="100000">
                  <a:schemeClr val="accent1">
                    <a:tint val="23500"/>
                    <a:satMod val="160000"/>
                  </a:schemeClr>
                </a:gs>
              </a:gsLst>
              <a:lin ang="5400000" scaled="0"/>
            </a:gradFill>
            <a:ln w="28575" cap="flat" cmpd="sng" algn="ctr">
              <a:solidFill>
                <a:srgbClr val="11576A"/>
              </a:solidFill>
              <a:prstDash val="solid"/>
              <a:round/>
              <a:headEnd type="none" w="med" len="med"/>
              <a:tailEnd type="none" w="med" len="med"/>
            </a:ln>
            <a:effectLst/>
          </p:spPr>
          <p:txBody>
            <a:bodyPr/>
            <a:lstStyle/>
            <a:p>
              <a:pPr>
                <a:defRPr/>
              </a:pPr>
              <a:endParaRPr lang="zh-CN" altLang="en-US"/>
            </a:p>
          </p:txBody>
        </p:sp>
        <p:grpSp>
          <p:nvGrpSpPr>
            <p:cNvPr id="13" name="组合 27">
              <a:extLst>
                <a:ext uri="{FF2B5EF4-FFF2-40B4-BE49-F238E27FC236}">
                  <a16:creationId xmlns:a16="http://schemas.microsoft.com/office/drawing/2014/main" id="{D12F750F-299A-4639-9F59-B1A2254FAA8F}"/>
                </a:ext>
              </a:extLst>
            </p:cNvPr>
            <p:cNvGrpSpPr>
              <a:grpSpLocks/>
            </p:cNvGrpSpPr>
            <p:nvPr/>
          </p:nvGrpSpPr>
          <p:grpSpPr bwMode="auto">
            <a:xfrm>
              <a:off x="940707" y="1286568"/>
              <a:ext cx="540039" cy="276999"/>
              <a:chOff x="1187347" y="1763072"/>
              <a:chExt cx="540000" cy="278255"/>
            </a:xfrm>
          </p:grpSpPr>
          <p:sp>
            <p:nvSpPr>
              <p:cNvPr id="32" name="矩形 15">
                <a:extLst>
                  <a:ext uri="{FF2B5EF4-FFF2-40B4-BE49-F238E27FC236}">
                    <a16:creationId xmlns:a16="http://schemas.microsoft.com/office/drawing/2014/main" id="{3256EAA6-B878-4819-A238-CD4FCD29D4A8}"/>
                  </a:ext>
                </a:extLst>
              </p:cNvPr>
              <p:cNvSpPr>
                <a:spLocks noChangeArrowheads="1"/>
              </p:cNvSpPr>
              <p:nvPr/>
            </p:nvSpPr>
            <p:spPr bwMode="auto">
              <a:xfrm>
                <a:off x="1187347" y="1793966"/>
                <a:ext cx="540000" cy="216000"/>
              </a:xfrm>
              <a:prstGeom prst="rect">
                <a:avLst/>
              </a:prstGeom>
              <a:solidFill>
                <a:schemeClr val="bg1"/>
              </a:solidFill>
              <a:ln w="28575" algn="ctr">
                <a:solidFill>
                  <a:srgbClr val="005072"/>
                </a:solidFill>
                <a:round/>
                <a:headEnd/>
                <a:tailEnd/>
              </a:ln>
            </p:spPr>
            <p:txBody>
              <a:bodyPr/>
              <a:lstStyle/>
              <a:p>
                <a:endParaRPr lang="zh-CN" altLang="en-US" sz="1600"/>
              </a:p>
            </p:txBody>
          </p:sp>
          <p:sp>
            <p:nvSpPr>
              <p:cNvPr id="33" name="TextBox 18">
                <a:extLst>
                  <a:ext uri="{FF2B5EF4-FFF2-40B4-BE49-F238E27FC236}">
                    <a16:creationId xmlns:a16="http://schemas.microsoft.com/office/drawing/2014/main" id="{9F3E5BB6-793D-4C42-B0BA-907E82896A3E}"/>
                  </a:ext>
                </a:extLst>
              </p:cNvPr>
              <p:cNvSpPr txBox="1">
                <a:spLocks noChangeArrowheads="1"/>
              </p:cNvSpPr>
              <p:nvPr/>
            </p:nvSpPr>
            <p:spPr bwMode="auto">
              <a:xfrm>
                <a:off x="1208362" y="1763072"/>
                <a:ext cx="492407" cy="278255"/>
              </a:xfrm>
              <a:prstGeom prst="rect">
                <a:avLst/>
              </a:prstGeom>
              <a:noFill/>
              <a:ln w="9525">
                <a:noFill/>
                <a:miter lim="800000"/>
                <a:headEnd/>
                <a:tailEnd/>
              </a:ln>
            </p:spPr>
            <p:txBody>
              <a:bodyPr wrap="none">
                <a:spAutoFit/>
              </a:bodyPr>
              <a:lstStyle/>
              <a:p>
                <a:r>
                  <a:rPr lang="zh-CN" altLang="en-US" sz="1200" b="1" dirty="0">
                    <a:solidFill>
                      <a:srgbClr val="11576A"/>
                    </a:solidFill>
                    <a:latin typeface="微软雅黑" pitchFamily="34" charset="-122"/>
                    <a:ea typeface="微软雅黑" pitchFamily="34" charset="-122"/>
                  </a:rPr>
                  <a:t>代码</a:t>
                </a:r>
              </a:p>
            </p:txBody>
          </p:sp>
        </p:grpSp>
        <p:grpSp>
          <p:nvGrpSpPr>
            <p:cNvPr id="14" name="组合 29">
              <a:extLst>
                <a:ext uri="{FF2B5EF4-FFF2-40B4-BE49-F238E27FC236}">
                  <a16:creationId xmlns:a16="http://schemas.microsoft.com/office/drawing/2014/main" id="{86ED6925-7D57-4B45-BCC4-EB5890247094}"/>
                </a:ext>
              </a:extLst>
            </p:cNvPr>
            <p:cNvGrpSpPr>
              <a:grpSpLocks/>
            </p:cNvGrpSpPr>
            <p:nvPr/>
          </p:nvGrpSpPr>
          <p:grpSpPr bwMode="auto">
            <a:xfrm>
              <a:off x="1651300" y="1286568"/>
              <a:ext cx="540342" cy="276999"/>
              <a:chOff x="1830289" y="1763072"/>
              <a:chExt cx="540000" cy="278255"/>
            </a:xfrm>
          </p:grpSpPr>
          <p:sp>
            <p:nvSpPr>
              <p:cNvPr id="30" name="矩形 16">
                <a:extLst>
                  <a:ext uri="{FF2B5EF4-FFF2-40B4-BE49-F238E27FC236}">
                    <a16:creationId xmlns:a16="http://schemas.microsoft.com/office/drawing/2014/main" id="{94FC9A27-9B03-4675-9C94-64E31886EE7A}"/>
                  </a:ext>
                </a:extLst>
              </p:cNvPr>
              <p:cNvSpPr>
                <a:spLocks noChangeArrowheads="1"/>
              </p:cNvSpPr>
              <p:nvPr/>
            </p:nvSpPr>
            <p:spPr bwMode="auto">
              <a:xfrm>
                <a:off x="1830289" y="1793966"/>
                <a:ext cx="540000" cy="216000"/>
              </a:xfrm>
              <a:prstGeom prst="rect">
                <a:avLst/>
              </a:prstGeom>
              <a:solidFill>
                <a:schemeClr val="bg1"/>
              </a:solidFill>
              <a:ln w="28575" algn="ctr">
                <a:solidFill>
                  <a:srgbClr val="005072"/>
                </a:solidFill>
                <a:round/>
                <a:headEnd/>
                <a:tailEnd/>
              </a:ln>
            </p:spPr>
            <p:txBody>
              <a:bodyPr/>
              <a:lstStyle/>
              <a:p>
                <a:endParaRPr lang="zh-CN" altLang="en-US" sz="1600"/>
              </a:p>
            </p:txBody>
          </p:sp>
          <p:sp>
            <p:nvSpPr>
              <p:cNvPr id="31" name="TextBox 19">
                <a:extLst>
                  <a:ext uri="{FF2B5EF4-FFF2-40B4-BE49-F238E27FC236}">
                    <a16:creationId xmlns:a16="http://schemas.microsoft.com/office/drawing/2014/main" id="{C3B085B1-83B6-4211-9CA9-AD1311C33E17}"/>
                  </a:ext>
                </a:extLst>
              </p:cNvPr>
              <p:cNvSpPr txBox="1">
                <a:spLocks noChangeArrowheads="1"/>
              </p:cNvSpPr>
              <p:nvPr/>
            </p:nvSpPr>
            <p:spPr bwMode="auto">
              <a:xfrm>
                <a:off x="1844496" y="1763072"/>
                <a:ext cx="492131" cy="278255"/>
              </a:xfrm>
              <a:prstGeom prst="rect">
                <a:avLst/>
              </a:prstGeom>
              <a:noFill/>
              <a:ln w="9525">
                <a:noFill/>
                <a:miter lim="800000"/>
                <a:headEnd/>
                <a:tailEnd/>
              </a:ln>
            </p:spPr>
            <p:txBody>
              <a:bodyPr wrap="none">
                <a:spAutoFit/>
              </a:bodyPr>
              <a:lstStyle/>
              <a:p>
                <a:r>
                  <a:rPr lang="zh-CN" altLang="en-US" sz="1200" b="1" dirty="0">
                    <a:solidFill>
                      <a:srgbClr val="11576A"/>
                    </a:solidFill>
                    <a:latin typeface="微软雅黑" pitchFamily="34" charset="-122"/>
                    <a:ea typeface="微软雅黑" pitchFamily="34" charset="-122"/>
                  </a:rPr>
                  <a:t>数据</a:t>
                </a:r>
              </a:p>
            </p:txBody>
          </p:sp>
        </p:grpSp>
        <p:grpSp>
          <p:nvGrpSpPr>
            <p:cNvPr id="15" name="组合 28">
              <a:extLst>
                <a:ext uri="{FF2B5EF4-FFF2-40B4-BE49-F238E27FC236}">
                  <a16:creationId xmlns:a16="http://schemas.microsoft.com/office/drawing/2014/main" id="{1E24EE06-66D8-4D7E-AFD7-E7CB118148B2}"/>
                </a:ext>
              </a:extLst>
            </p:cNvPr>
            <p:cNvGrpSpPr>
              <a:grpSpLocks/>
            </p:cNvGrpSpPr>
            <p:nvPr/>
          </p:nvGrpSpPr>
          <p:grpSpPr bwMode="auto">
            <a:xfrm>
              <a:off x="2326557" y="1279031"/>
              <a:ext cx="800219" cy="276999"/>
              <a:chOff x="2444905" y="1755501"/>
              <a:chExt cx="798822" cy="278255"/>
            </a:xfrm>
          </p:grpSpPr>
          <p:sp>
            <p:nvSpPr>
              <p:cNvPr id="28" name="矩形 17">
                <a:extLst>
                  <a:ext uri="{FF2B5EF4-FFF2-40B4-BE49-F238E27FC236}">
                    <a16:creationId xmlns:a16="http://schemas.microsoft.com/office/drawing/2014/main" id="{7852C4C6-C5B0-46AD-9118-5EDE632A872F}"/>
                  </a:ext>
                </a:extLst>
              </p:cNvPr>
              <p:cNvSpPr>
                <a:spLocks noChangeArrowheads="1"/>
              </p:cNvSpPr>
              <p:nvPr/>
            </p:nvSpPr>
            <p:spPr bwMode="auto">
              <a:xfrm>
                <a:off x="2473231" y="1793966"/>
                <a:ext cx="718891" cy="215998"/>
              </a:xfrm>
              <a:prstGeom prst="rect">
                <a:avLst/>
              </a:prstGeom>
              <a:solidFill>
                <a:schemeClr val="bg1"/>
              </a:solidFill>
              <a:ln w="28575" algn="ctr">
                <a:solidFill>
                  <a:srgbClr val="005072"/>
                </a:solidFill>
                <a:round/>
                <a:headEnd/>
                <a:tailEnd/>
              </a:ln>
            </p:spPr>
            <p:txBody>
              <a:bodyPr/>
              <a:lstStyle/>
              <a:p>
                <a:endParaRPr lang="zh-CN" altLang="en-US" sz="1600"/>
              </a:p>
            </p:txBody>
          </p:sp>
          <p:sp>
            <p:nvSpPr>
              <p:cNvPr id="29" name="TextBox 20">
                <a:extLst>
                  <a:ext uri="{FF2B5EF4-FFF2-40B4-BE49-F238E27FC236}">
                    <a16:creationId xmlns:a16="http://schemas.microsoft.com/office/drawing/2014/main" id="{3CF3D7E0-2CA1-4800-8ED9-EB25EEEEBC02}"/>
                  </a:ext>
                </a:extLst>
              </p:cNvPr>
              <p:cNvSpPr txBox="1">
                <a:spLocks noChangeArrowheads="1"/>
              </p:cNvSpPr>
              <p:nvPr/>
            </p:nvSpPr>
            <p:spPr bwMode="auto">
              <a:xfrm>
                <a:off x="2444905" y="1755501"/>
                <a:ext cx="798822" cy="278255"/>
              </a:xfrm>
              <a:prstGeom prst="rect">
                <a:avLst/>
              </a:prstGeom>
              <a:noFill/>
              <a:ln w="9525">
                <a:noFill/>
                <a:miter lim="800000"/>
                <a:headEnd/>
                <a:tailEnd/>
              </a:ln>
            </p:spPr>
            <p:txBody>
              <a:bodyPr wrap="none">
                <a:spAutoFit/>
              </a:bodyPr>
              <a:lstStyle/>
              <a:p>
                <a:r>
                  <a:rPr lang="zh-CN" altLang="en-US" sz="1200" b="1" dirty="0">
                    <a:solidFill>
                      <a:srgbClr val="11576A"/>
                    </a:solidFill>
                    <a:latin typeface="微软雅黑" pitchFamily="34" charset="-122"/>
                    <a:ea typeface="微软雅黑" pitchFamily="34" charset="-122"/>
                  </a:rPr>
                  <a:t>打开文件</a:t>
                </a:r>
              </a:p>
            </p:txBody>
          </p:sp>
        </p:grpSp>
        <p:grpSp>
          <p:nvGrpSpPr>
            <p:cNvPr id="16" name="组合 26">
              <a:extLst>
                <a:ext uri="{FF2B5EF4-FFF2-40B4-BE49-F238E27FC236}">
                  <a16:creationId xmlns:a16="http://schemas.microsoft.com/office/drawing/2014/main" id="{B7FB237E-6406-4D1A-8CAD-7B1B5BEB8EB9}"/>
                </a:ext>
              </a:extLst>
            </p:cNvPr>
            <p:cNvGrpSpPr>
              <a:grpSpLocks/>
            </p:cNvGrpSpPr>
            <p:nvPr/>
          </p:nvGrpSpPr>
          <p:grpSpPr bwMode="auto">
            <a:xfrm>
              <a:off x="2446930" y="1650531"/>
              <a:ext cx="539780" cy="276999"/>
              <a:chOff x="2480296" y="2150212"/>
              <a:chExt cx="540000" cy="276821"/>
            </a:xfrm>
          </p:grpSpPr>
          <p:sp>
            <p:nvSpPr>
              <p:cNvPr id="26" name="矩形 22">
                <a:extLst>
                  <a:ext uri="{FF2B5EF4-FFF2-40B4-BE49-F238E27FC236}">
                    <a16:creationId xmlns:a16="http://schemas.microsoft.com/office/drawing/2014/main" id="{B2874107-4EC5-4094-8145-A6DD8F0DD10F}"/>
                  </a:ext>
                </a:extLst>
              </p:cNvPr>
              <p:cNvSpPr>
                <a:spLocks noChangeArrowheads="1"/>
              </p:cNvSpPr>
              <p:nvPr/>
            </p:nvSpPr>
            <p:spPr bwMode="auto">
              <a:xfrm>
                <a:off x="2480296" y="2181222"/>
                <a:ext cx="540000" cy="216000"/>
              </a:xfrm>
              <a:prstGeom prst="rect">
                <a:avLst/>
              </a:prstGeom>
              <a:solidFill>
                <a:schemeClr val="bg1"/>
              </a:solidFill>
              <a:ln w="28575" algn="ctr">
                <a:solidFill>
                  <a:srgbClr val="005072"/>
                </a:solidFill>
                <a:round/>
                <a:headEnd/>
                <a:tailEnd/>
              </a:ln>
            </p:spPr>
            <p:txBody>
              <a:bodyPr/>
              <a:lstStyle/>
              <a:p>
                <a:endParaRPr lang="zh-CN" altLang="en-US"/>
              </a:p>
            </p:txBody>
          </p:sp>
          <p:sp>
            <p:nvSpPr>
              <p:cNvPr id="27" name="TextBox 25">
                <a:extLst>
                  <a:ext uri="{FF2B5EF4-FFF2-40B4-BE49-F238E27FC236}">
                    <a16:creationId xmlns:a16="http://schemas.microsoft.com/office/drawing/2014/main" id="{E42CC8CB-73A9-4CC1-A9CE-FF98976585A6}"/>
                  </a:ext>
                </a:extLst>
              </p:cNvPr>
              <p:cNvSpPr txBox="1">
                <a:spLocks noChangeArrowheads="1"/>
              </p:cNvSpPr>
              <p:nvPr/>
            </p:nvSpPr>
            <p:spPr bwMode="auto">
              <a:xfrm>
                <a:off x="2498133" y="2150212"/>
                <a:ext cx="492643" cy="276821"/>
              </a:xfrm>
              <a:prstGeom prst="rect">
                <a:avLst/>
              </a:prstGeom>
              <a:noFill/>
              <a:ln w="9525">
                <a:noFill/>
                <a:miter lim="800000"/>
                <a:headEnd/>
                <a:tailEnd/>
              </a:ln>
            </p:spPr>
            <p:txBody>
              <a:bodyPr wrap="none">
                <a:spAutoFit/>
              </a:bodyPr>
              <a:lstStyle/>
              <a:p>
                <a:r>
                  <a:rPr lang="zh-CN" altLang="en-US" sz="1200" b="1" dirty="0">
                    <a:solidFill>
                      <a:srgbClr val="11576A"/>
                    </a:solidFill>
                    <a:latin typeface="微软雅黑" pitchFamily="34" charset="-122"/>
                    <a:ea typeface="微软雅黑" pitchFamily="34" charset="-122"/>
                  </a:rPr>
                  <a:t>堆栈</a:t>
                </a:r>
              </a:p>
            </p:txBody>
          </p:sp>
        </p:grpSp>
        <p:sp>
          <p:nvSpPr>
            <p:cNvPr id="17" name="矩形 31">
              <a:extLst>
                <a:ext uri="{FF2B5EF4-FFF2-40B4-BE49-F238E27FC236}">
                  <a16:creationId xmlns:a16="http://schemas.microsoft.com/office/drawing/2014/main" id="{6C50C643-75B9-456C-B525-678AB7A1C845}"/>
                </a:ext>
              </a:extLst>
            </p:cNvPr>
            <p:cNvSpPr>
              <a:spLocks noChangeArrowheads="1"/>
            </p:cNvSpPr>
            <p:nvPr/>
          </p:nvSpPr>
          <p:spPr bwMode="auto">
            <a:xfrm>
              <a:off x="842480" y="1951725"/>
              <a:ext cx="2342501" cy="1732679"/>
            </a:xfrm>
            <a:prstGeom prst="rect">
              <a:avLst/>
            </a:prstGeom>
            <a:noFill/>
            <a:ln w="28575" algn="ctr">
              <a:solidFill>
                <a:srgbClr val="11576A"/>
              </a:solidFill>
              <a:round/>
              <a:headEnd/>
              <a:tailEnd/>
            </a:ln>
          </p:spPr>
          <p:txBody>
            <a:bodyPr/>
            <a:lstStyle/>
            <a:p>
              <a:endParaRPr lang="zh-CN" altLang="en-US"/>
            </a:p>
          </p:txBody>
        </p:sp>
        <p:sp>
          <p:nvSpPr>
            <p:cNvPr id="18" name="矩形 17">
              <a:extLst>
                <a:ext uri="{FF2B5EF4-FFF2-40B4-BE49-F238E27FC236}">
                  <a16:creationId xmlns:a16="http://schemas.microsoft.com/office/drawing/2014/main" id="{A760236F-BC43-4E29-BDAE-A8B119A8CCCB}"/>
                </a:ext>
              </a:extLst>
            </p:cNvPr>
            <p:cNvSpPr/>
            <p:nvPr/>
          </p:nvSpPr>
          <p:spPr>
            <a:xfrm>
              <a:off x="853593" y="2808975"/>
              <a:ext cx="582211" cy="338554"/>
            </a:xfrm>
            <a:prstGeom prst="rect">
              <a:avLst/>
            </a:prstGeom>
          </p:spPr>
          <p:txBody>
            <a:bodyPr wrap="none">
              <a:spAutoFit/>
            </a:bodyPr>
            <a:lstStyle/>
            <a:p>
              <a:pPr>
                <a:defRPr/>
              </a:pPr>
              <a:r>
                <a:rPr lang="zh-CN" altLang="en-US" sz="1600" b="1" spc="-100" dirty="0">
                  <a:solidFill>
                    <a:srgbClr val="11576A"/>
                  </a:solidFill>
                  <a:latin typeface="微软雅黑" pitchFamily="34" charset="-122"/>
                  <a:ea typeface="微软雅黑" pitchFamily="34" charset="-122"/>
                </a:rPr>
                <a:t>线程</a:t>
              </a:r>
            </a:p>
          </p:txBody>
        </p:sp>
        <p:sp>
          <p:nvSpPr>
            <p:cNvPr id="19" name="任意多边形 34">
              <a:extLst>
                <a:ext uri="{FF2B5EF4-FFF2-40B4-BE49-F238E27FC236}">
                  <a16:creationId xmlns:a16="http://schemas.microsoft.com/office/drawing/2014/main" id="{8ACD68FE-9F52-4E75-BDB8-0FBE523D8A00}"/>
                </a:ext>
              </a:extLst>
            </p:cNvPr>
            <p:cNvSpPr>
              <a:spLocks noChangeArrowheads="1"/>
            </p:cNvSpPr>
            <p:nvPr/>
          </p:nvSpPr>
          <p:spPr bwMode="auto">
            <a:xfrm>
              <a:off x="2045806" y="2708963"/>
              <a:ext cx="104775" cy="514350"/>
            </a:xfrm>
            <a:custGeom>
              <a:avLst/>
              <a:gdLst>
                <a:gd name="T0" fmla="*/ 42862 w 104775"/>
                <a:gd name="T1" fmla="*/ 0 h 514350"/>
                <a:gd name="T2" fmla="*/ 14287 w 104775"/>
                <a:gd name="T3" fmla="*/ 52387 h 514350"/>
                <a:gd name="T4" fmla="*/ 104775 w 104775"/>
                <a:gd name="T5" fmla="*/ 157162 h 514350"/>
                <a:gd name="T6" fmla="*/ 14287 w 104775"/>
                <a:gd name="T7" fmla="*/ 252412 h 514350"/>
                <a:gd name="T8" fmla="*/ 100012 w 104775"/>
                <a:gd name="T9" fmla="*/ 371475 h 514350"/>
                <a:gd name="T10" fmla="*/ 9525 w 104775"/>
                <a:gd name="T11" fmla="*/ 466725 h 514350"/>
                <a:gd name="T12" fmla="*/ 42862 w 104775"/>
                <a:gd name="T13" fmla="*/ 514350 h 514350"/>
                <a:gd name="T14" fmla="*/ 0 60000 65536"/>
                <a:gd name="T15" fmla="*/ 0 60000 65536"/>
                <a:gd name="T16" fmla="*/ 0 60000 65536"/>
                <a:gd name="T17" fmla="*/ 0 60000 65536"/>
                <a:gd name="T18" fmla="*/ 0 60000 65536"/>
                <a:gd name="T19" fmla="*/ 0 60000 65536"/>
                <a:gd name="T20" fmla="*/ 0 60000 65536"/>
                <a:gd name="T21" fmla="*/ 0 w 104775"/>
                <a:gd name="T22" fmla="*/ 0 h 514350"/>
                <a:gd name="T23" fmla="*/ 104775 w 104775"/>
                <a:gd name="T24" fmla="*/ 514350 h 514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775" h="514350">
                  <a:moveTo>
                    <a:pt x="42862" y="0"/>
                  </a:moveTo>
                  <a:cubicBezTo>
                    <a:pt x="23415" y="13096"/>
                    <a:pt x="3968" y="26193"/>
                    <a:pt x="14287" y="52387"/>
                  </a:cubicBezTo>
                  <a:cubicBezTo>
                    <a:pt x="24606" y="78581"/>
                    <a:pt x="104775" y="123825"/>
                    <a:pt x="104775" y="157162"/>
                  </a:cubicBezTo>
                  <a:cubicBezTo>
                    <a:pt x="104775" y="190499"/>
                    <a:pt x="15081" y="216693"/>
                    <a:pt x="14287" y="252412"/>
                  </a:cubicBezTo>
                  <a:cubicBezTo>
                    <a:pt x="13493" y="288131"/>
                    <a:pt x="100806" y="335756"/>
                    <a:pt x="100012" y="371475"/>
                  </a:cubicBezTo>
                  <a:cubicBezTo>
                    <a:pt x="99218" y="407194"/>
                    <a:pt x="19050" y="442913"/>
                    <a:pt x="9525" y="466725"/>
                  </a:cubicBezTo>
                  <a:cubicBezTo>
                    <a:pt x="0" y="490538"/>
                    <a:pt x="21431" y="502444"/>
                    <a:pt x="42862" y="514350"/>
                  </a:cubicBezTo>
                </a:path>
              </a:pathLst>
            </a:custGeom>
            <a:noFill/>
            <a:ln w="28575" algn="ctr">
              <a:solidFill>
                <a:srgbClr val="11576A"/>
              </a:solidFill>
              <a:round/>
              <a:headEnd/>
              <a:tailEnd/>
            </a:ln>
          </p:spPr>
          <p:txBody>
            <a:bodyPr/>
            <a:lstStyle/>
            <a:p>
              <a:endParaRPr lang="zh-CN" altLang="en-US"/>
            </a:p>
          </p:txBody>
        </p:sp>
        <p:cxnSp>
          <p:nvCxnSpPr>
            <p:cNvPr id="20" name="直接箭头连接符 36">
              <a:extLst>
                <a:ext uri="{FF2B5EF4-FFF2-40B4-BE49-F238E27FC236}">
                  <a16:creationId xmlns:a16="http://schemas.microsoft.com/office/drawing/2014/main" id="{B36B548A-F336-4F66-AA78-FCAE3B3D5D9D}"/>
                </a:ext>
              </a:extLst>
            </p:cNvPr>
            <p:cNvCxnSpPr>
              <a:cxnSpLocks noChangeShapeType="1"/>
            </p:cNvCxnSpPr>
            <p:nvPr/>
          </p:nvCxnSpPr>
          <p:spPr bwMode="auto">
            <a:xfrm>
              <a:off x="1650518" y="2980425"/>
              <a:ext cx="285750" cy="1588"/>
            </a:xfrm>
            <a:prstGeom prst="straightConnector1">
              <a:avLst/>
            </a:prstGeom>
            <a:noFill/>
            <a:ln w="28575" algn="ctr">
              <a:solidFill>
                <a:srgbClr val="11576A"/>
              </a:solidFill>
              <a:round/>
              <a:headEnd/>
              <a:tailEnd type="triangle" w="med" len="med"/>
            </a:ln>
          </p:spPr>
        </p:cxnSp>
        <p:grpSp>
          <p:nvGrpSpPr>
            <p:cNvPr id="21" name="组合 81">
              <a:extLst>
                <a:ext uri="{FF2B5EF4-FFF2-40B4-BE49-F238E27FC236}">
                  <a16:creationId xmlns:a16="http://schemas.microsoft.com/office/drawing/2014/main" id="{54CAB26C-A0F5-469E-92D7-89BAFF5A6F2A}"/>
                </a:ext>
              </a:extLst>
            </p:cNvPr>
            <p:cNvGrpSpPr>
              <a:grpSpLocks/>
            </p:cNvGrpSpPr>
            <p:nvPr/>
          </p:nvGrpSpPr>
          <p:grpSpPr bwMode="auto">
            <a:xfrm>
              <a:off x="933414" y="1650531"/>
              <a:ext cx="630882" cy="276999"/>
              <a:chOff x="3548293" y="2128266"/>
              <a:chExt cx="631368" cy="276188"/>
            </a:xfrm>
          </p:grpSpPr>
          <p:sp>
            <p:nvSpPr>
              <p:cNvPr id="24" name="矩形 82">
                <a:extLst>
                  <a:ext uri="{FF2B5EF4-FFF2-40B4-BE49-F238E27FC236}">
                    <a16:creationId xmlns:a16="http://schemas.microsoft.com/office/drawing/2014/main" id="{4D061EE6-A77E-4440-95C1-136492385772}"/>
                  </a:ext>
                </a:extLst>
              </p:cNvPr>
              <p:cNvSpPr>
                <a:spLocks noChangeArrowheads="1"/>
              </p:cNvSpPr>
              <p:nvPr/>
            </p:nvSpPr>
            <p:spPr bwMode="auto">
              <a:xfrm>
                <a:off x="3567661" y="2158362"/>
                <a:ext cx="612000" cy="216000"/>
              </a:xfrm>
              <a:prstGeom prst="rect">
                <a:avLst/>
              </a:prstGeom>
              <a:solidFill>
                <a:schemeClr val="bg1"/>
              </a:solidFill>
              <a:ln w="28575" algn="ctr">
                <a:solidFill>
                  <a:srgbClr val="005072"/>
                </a:solidFill>
                <a:round/>
                <a:headEnd/>
                <a:tailEnd/>
              </a:ln>
            </p:spPr>
            <p:txBody>
              <a:bodyPr/>
              <a:lstStyle/>
              <a:p>
                <a:endParaRPr lang="zh-CN" altLang="en-US"/>
              </a:p>
            </p:txBody>
          </p:sp>
          <p:sp>
            <p:nvSpPr>
              <p:cNvPr id="25" name="TextBox 55">
                <a:extLst>
                  <a:ext uri="{FF2B5EF4-FFF2-40B4-BE49-F238E27FC236}">
                    <a16:creationId xmlns:a16="http://schemas.microsoft.com/office/drawing/2014/main" id="{6B6A952B-E1B5-4367-9B81-4C4C5313D587}"/>
                  </a:ext>
                </a:extLst>
              </p:cNvPr>
              <p:cNvSpPr txBox="1"/>
              <p:nvPr/>
            </p:nvSpPr>
            <p:spPr>
              <a:xfrm>
                <a:off x="3548293" y="2128266"/>
                <a:ext cx="608327" cy="276188"/>
              </a:xfrm>
              <a:prstGeom prst="rect">
                <a:avLst/>
              </a:prstGeom>
              <a:noFill/>
            </p:spPr>
            <p:txBody>
              <a:bodyPr wrap="none">
                <a:spAutoFit/>
              </a:bodyPr>
              <a:lstStyle/>
              <a:p>
                <a:pPr>
                  <a:defRPr/>
                </a:pPr>
                <a:r>
                  <a:rPr lang="zh-CN" altLang="en-US" sz="1200" b="1" spc="-100" dirty="0">
                    <a:solidFill>
                      <a:srgbClr val="11576A"/>
                    </a:solidFill>
                    <a:latin typeface="微软雅黑" pitchFamily="34" charset="-122"/>
                    <a:ea typeface="微软雅黑" pitchFamily="34" charset="-122"/>
                  </a:rPr>
                  <a:t>寄存器</a:t>
                </a:r>
              </a:p>
            </p:txBody>
          </p:sp>
        </p:grpSp>
        <p:sp>
          <p:nvSpPr>
            <p:cNvPr id="22" name="矩形 21">
              <a:extLst>
                <a:ext uri="{FF2B5EF4-FFF2-40B4-BE49-F238E27FC236}">
                  <a16:creationId xmlns:a16="http://schemas.microsoft.com/office/drawing/2014/main" id="{30CE8F40-15F1-497E-B04C-D360DD35CCF2}"/>
                </a:ext>
              </a:extLst>
            </p:cNvPr>
            <p:cNvSpPr/>
            <p:nvPr/>
          </p:nvSpPr>
          <p:spPr>
            <a:xfrm>
              <a:off x="1454167" y="3749969"/>
              <a:ext cx="1158291" cy="338138"/>
            </a:xfrm>
            <a:prstGeom prst="rect">
              <a:avLst/>
            </a:prstGeom>
          </p:spPr>
          <p:txBody>
            <a:bodyPr wrap="square">
              <a:spAutoFit/>
            </a:bodyPr>
            <a:lstStyle/>
            <a:p>
              <a:pPr>
                <a:defRPr/>
              </a:pPr>
              <a:r>
                <a:rPr lang="zh-CN" altLang="en-US" sz="1600" b="1" spc="-100" dirty="0">
                  <a:solidFill>
                    <a:srgbClr val="11576A"/>
                  </a:solidFill>
                  <a:latin typeface="微软雅黑" pitchFamily="34" charset="-122"/>
                  <a:ea typeface="微软雅黑" pitchFamily="34" charset="-122"/>
                </a:rPr>
                <a:t>单线程进程</a:t>
              </a:r>
            </a:p>
          </p:txBody>
        </p:sp>
      </p:grpSp>
      <p:grpSp>
        <p:nvGrpSpPr>
          <p:cNvPr id="34" name="组合 33">
            <a:extLst>
              <a:ext uri="{FF2B5EF4-FFF2-40B4-BE49-F238E27FC236}">
                <a16:creationId xmlns:a16="http://schemas.microsoft.com/office/drawing/2014/main" id="{A267F38D-9959-45F0-85C2-7CFD494E26AE}"/>
              </a:ext>
            </a:extLst>
          </p:cNvPr>
          <p:cNvGrpSpPr/>
          <p:nvPr/>
        </p:nvGrpSpPr>
        <p:grpSpPr>
          <a:xfrm>
            <a:off x="9178751" y="3836107"/>
            <a:ext cx="2949978" cy="2949483"/>
            <a:chOff x="3735045" y="1211579"/>
            <a:chExt cx="2949978" cy="2949483"/>
          </a:xfrm>
        </p:grpSpPr>
        <p:grpSp>
          <p:nvGrpSpPr>
            <p:cNvPr id="35" name="组合 34">
              <a:extLst>
                <a:ext uri="{FF2B5EF4-FFF2-40B4-BE49-F238E27FC236}">
                  <a16:creationId xmlns:a16="http://schemas.microsoft.com/office/drawing/2014/main" id="{B0695996-A098-400E-829D-59482F9F457A}"/>
                </a:ext>
              </a:extLst>
            </p:cNvPr>
            <p:cNvGrpSpPr/>
            <p:nvPr/>
          </p:nvGrpSpPr>
          <p:grpSpPr>
            <a:xfrm>
              <a:off x="3735045" y="1211579"/>
              <a:ext cx="2949978" cy="2949483"/>
              <a:chOff x="3735045" y="1211579"/>
              <a:chExt cx="2949978" cy="2949483"/>
            </a:xfrm>
          </p:grpSpPr>
          <p:sp>
            <p:nvSpPr>
              <p:cNvPr id="38" name="任意多边形 37">
                <a:extLst>
                  <a:ext uri="{FF2B5EF4-FFF2-40B4-BE49-F238E27FC236}">
                    <a16:creationId xmlns:a16="http://schemas.microsoft.com/office/drawing/2014/main" id="{79EC2452-C6E0-42CE-8934-8E452F4BB64C}"/>
                  </a:ext>
                </a:extLst>
              </p:cNvPr>
              <p:cNvSpPr>
                <a:spLocks noChangeArrowheads="1"/>
              </p:cNvSpPr>
              <p:nvPr/>
            </p:nvSpPr>
            <p:spPr bwMode="auto">
              <a:xfrm>
                <a:off x="4748957" y="2714616"/>
                <a:ext cx="104775" cy="514350"/>
              </a:xfrm>
              <a:custGeom>
                <a:avLst/>
                <a:gdLst>
                  <a:gd name="T0" fmla="*/ 42862 w 104775"/>
                  <a:gd name="T1" fmla="*/ 0 h 514350"/>
                  <a:gd name="T2" fmla="*/ 14287 w 104775"/>
                  <a:gd name="T3" fmla="*/ 52387 h 514350"/>
                  <a:gd name="T4" fmla="*/ 104775 w 104775"/>
                  <a:gd name="T5" fmla="*/ 157162 h 514350"/>
                  <a:gd name="T6" fmla="*/ 14287 w 104775"/>
                  <a:gd name="T7" fmla="*/ 252412 h 514350"/>
                  <a:gd name="T8" fmla="*/ 100012 w 104775"/>
                  <a:gd name="T9" fmla="*/ 371475 h 514350"/>
                  <a:gd name="T10" fmla="*/ 9525 w 104775"/>
                  <a:gd name="T11" fmla="*/ 466725 h 514350"/>
                  <a:gd name="T12" fmla="*/ 42862 w 104775"/>
                  <a:gd name="T13" fmla="*/ 514350 h 514350"/>
                  <a:gd name="T14" fmla="*/ 0 60000 65536"/>
                  <a:gd name="T15" fmla="*/ 0 60000 65536"/>
                  <a:gd name="T16" fmla="*/ 0 60000 65536"/>
                  <a:gd name="T17" fmla="*/ 0 60000 65536"/>
                  <a:gd name="T18" fmla="*/ 0 60000 65536"/>
                  <a:gd name="T19" fmla="*/ 0 60000 65536"/>
                  <a:gd name="T20" fmla="*/ 0 60000 65536"/>
                  <a:gd name="T21" fmla="*/ 0 w 104775"/>
                  <a:gd name="T22" fmla="*/ 0 h 514350"/>
                  <a:gd name="T23" fmla="*/ 104775 w 104775"/>
                  <a:gd name="T24" fmla="*/ 514350 h 514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775" h="514350">
                    <a:moveTo>
                      <a:pt x="42862" y="0"/>
                    </a:moveTo>
                    <a:cubicBezTo>
                      <a:pt x="23415" y="13096"/>
                      <a:pt x="3968" y="26193"/>
                      <a:pt x="14287" y="52387"/>
                    </a:cubicBezTo>
                    <a:cubicBezTo>
                      <a:pt x="24606" y="78581"/>
                      <a:pt x="104775" y="123825"/>
                      <a:pt x="104775" y="157162"/>
                    </a:cubicBezTo>
                    <a:cubicBezTo>
                      <a:pt x="104775" y="190499"/>
                      <a:pt x="15081" y="216693"/>
                      <a:pt x="14287" y="252412"/>
                    </a:cubicBezTo>
                    <a:cubicBezTo>
                      <a:pt x="13493" y="288131"/>
                      <a:pt x="100806" y="335756"/>
                      <a:pt x="100012" y="371475"/>
                    </a:cubicBezTo>
                    <a:cubicBezTo>
                      <a:pt x="99218" y="407194"/>
                      <a:pt x="19050" y="442913"/>
                      <a:pt x="9525" y="466725"/>
                    </a:cubicBezTo>
                    <a:cubicBezTo>
                      <a:pt x="0" y="490538"/>
                      <a:pt x="21431" y="502444"/>
                      <a:pt x="42862" y="514350"/>
                    </a:cubicBezTo>
                  </a:path>
                </a:pathLst>
              </a:custGeom>
              <a:noFill/>
              <a:ln w="28575" algn="ctr">
                <a:solidFill>
                  <a:srgbClr val="11576A"/>
                </a:solidFill>
                <a:round/>
                <a:headEnd/>
                <a:tailEnd/>
              </a:ln>
            </p:spPr>
            <p:txBody>
              <a:bodyPr/>
              <a:lstStyle/>
              <a:p>
                <a:endParaRPr lang="zh-CN" altLang="en-US"/>
              </a:p>
            </p:txBody>
          </p:sp>
          <p:sp>
            <p:nvSpPr>
              <p:cNvPr id="39" name="任意多边形 38">
                <a:extLst>
                  <a:ext uri="{FF2B5EF4-FFF2-40B4-BE49-F238E27FC236}">
                    <a16:creationId xmlns:a16="http://schemas.microsoft.com/office/drawing/2014/main" id="{44539E41-7CC8-41DC-87C2-5206DDC6764A}"/>
                  </a:ext>
                </a:extLst>
              </p:cNvPr>
              <p:cNvSpPr>
                <a:spLocks noChangeArrowheads="1"/>
              </p:cNvSpPr>
              <p:nvPr/>
            </p:nvSpPr>
            <p:spPr bwMode="auto">
              <a:xfrm>
                <a:off x="4034582" y="2714616"/>
                <a:ext cx="104775" cy="514350"/>
              </a:xfrm>
              <a:custGeom>
                <a:avLst/>
                <a:gdLst>
                  <a:gd name="T0" fmla="*/ 42862 w 104775"/>
                  <a:gd name="T1" fmla="*/ 0 h 514350"/>
                  <a:gd name="T2" fmla="*/ 14287 w 104775"/>
                  <a:gd name="T3" fmla="*/ 52387 h 514350"/>
                  <a:gd name="T4" fmla="*/ 104775 w 104775"/>
                  <a:gd name="T5" fmla="*/ 157162 h 514350"/>
                  <a:gd name="T6" fmla="*/ 14287 w 104775"/>
                  <a:gd name="T7" fmla="*/ 252412 h 514350"/>
                  <a:gd name="T8" fmla="*/ 100012 w 104775"/>
                  <a:gd name="T9" fmla="*/ 371475 h 514350"/>
                  <a:gd name="T10" fmla="*/ 9525 w 104775"/>
                  <a:gd name="T11" fmla="*/ 466725 h 514350"/>
                  <a:gd name="T12" fmla="*/ 42862 w 104775"/>
                  <a:gd name="T13" fmla="*/ 514350 h 514350"/>
                  <a:gd name="T14" fmla="*/ 0 60000 65536"/>
                  <a:gd name="T15" fmla="*/ 0 60000 65536"/>
                  <a:gd name="T16" fmla="*/ 0 60000 65536"/>
                  <a:gd name="T17" fmla="*/ 0 60000 65536"/>
                  <a:gd name="T18" fmla="*/ 0 60000 65536"/>
                  <a:gd name="T19" fmla="*/ 0 60000 65536"/>
                  <a:gd name="T20" fmla="*/ 0 60000 65536"/>
                  <a:gd name="T21" fmla="*/ 0 w 104775"/>
                  <a:gd name="T22" fmla="*/ 0 h 514350"/>
                  <a:gd name="T23" fmla="*/ 104775 w 104775"/>
                  <a:gd name="T24" fmla="*/ 514350 h 514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775" h="514350">
                    <a:moveTo>
                      <a:pt x="42862" y="0"/>
                    </a:moveTo>
                    <a:cubicBezTo>
                      <a:pt x="23415" y="13096"/>
                      <a:pt x="3968" y="26193"/>
                      <a:pt x="14287" y="52387"/>
                    </a:cubicBezTo>
                    <a:cubicBezTo>
                      <a:pt x="24606" y="78581"/>
                      <a:pt x="104775" y="123825"/>
                      <a:pt x="104775" y="157162"/>
                    </a:cubicBezTo>
                    <a:cubicBezTo>
                      <a:pt x="104775" y="190499"/>
                      <a:pt x="15081" y="216693"/>
                      <a:pt x="14287" y="252412"/>
                    </a:cubicBezTo>
                    <a:cubicBezTo>
                      <a:pt x="13493" y="288131"/>
                      <a:pt x="100806" y="335756"/>
                      <a:pt x="100012" y="371475"/>
                    </a:cubicBezTo>
                    <a:cubicBezTo>
                      <a:pt x="99218" y="407194"/>
                      <a:pt x="19050" y="442913"/>
                      <a:pt x="9525" y="466725"/>
                    </a:cubicBezTo>
                    <a:cubicBezTo>
                      <a:pt x="0" y="490538"/>
                      <a:pt x="21431" y="502444"/>
                      <a:pt x="42862" y="514350"/>
                    </a:cubicBezTo>
                  </a:path>
                </a:pathLst>
              </a:custGeom>
              <a:noFill/>
              <a:ln w="28575" algn="ctr">
                <a:solidFill>
                  <a:srgbClr val="11576A"/>
                </a:solidFill>
                <a:round/>
                <a:headEnd/>
                <a:tailEnd/>
              </a:ln>
            </p:spPr>
            <p:txBody>
              <a:bodyPr/>
              <a:lstStyle/>
              <a:p>
                <a:endParaRPr lang="zh-CN" altLang="en-US"/>
              </a:p>
            </p:txBody>
          </p:sp>
          <p:sp>
            <p:nvSpPr>
              <p:cNvPr id="40" name="任意多边形 39">
                <a:extLst>
                  <a:ext uri="{FF2B5EF4-FFF2-40B4-BE49-F238E27FC236}">
                    <a16:creationId xmlns:a16="http://schemas.microsoft.com/office/drawing/2014/main" id="{8C1834C0-304D-49B1-8119-29F04ABCC832}"/>
                  </a:ext>
                </a:extLst>
              </p:cNvPr>
              <p:cNvSpPr>
                <a:spLocks noChangeArrowheads="1"/>
              </p:cNvSpPr>
              <p:nvPr/>
            </p:nvSpPr>
            <p:spPr bwMode="auto">
              <a:xfrm>
                <a:off x="5463332" y="2720966"/>
                <a:ext cx="104775" cy="514350"/>
              </a:xfrm>
              <a:custGeom>
                <a:avLst/>
                <a:gdLst>
                  <a:gd name="T0" fmla="*/ 42862 w 104775"/>
                  <a:gd name="T1" fmla="*/ 0 h 514350"/>
                  <a:gd name="T2" fmla="*/ 14287 w 104775"/>
                  <a:gd name="T3" fmla="*/ 52387 h 514350"/>
                  <a:gd name="T4" fmla="*/ 104775 w 104775"/>
                  <a:gd name="T5" fmla="*/ 157162 h 514350"/>
                  <a:gd name="T6" fmla="*/ 14287 w 104775"/>
                  <a:gd name="T7" fmla="*/ 252412 h 514350"/>
                  <a:gd name="T8" fmla="*/ 100012 w 104775"/>
                  <a:gd name="T9" fmla="*/ 371475 h 514350"/>
                  <a:gd name="T10" fmla="*/ 9525 w 104775"/>
                  <a:gd name="T11" fmla="*/ 466725 h 514350"/>
                  <a:gd name="T12" fmla="*/ 42862 w 104775"/>
                  <a:gd name="T13" fmla="*/ 514350 h 514350"/>
                  <a:gd name="T14" fmla="*/ 0 60000 65536"/>
                  <a:gd name="T15" fmla="*/ 0 60000 65536"/>
                  <a:gd name="T16" fmla="*/ 0 60000 65536"/>
                  <a:gd name="T17" fmla="*/ 0 60000 65536"/>
                  <a:gd name="T18" fmla="*/ 0 60000 65536"/>
                  <a:gd name="T19" fmla="*/ 0 60000 65536"/>
                  <a:gd name="T20" fmla="*/ 0 60000 65536"/>
                  <a:gd name="T21" fmla="*/ 0 w 104775"/>
                  <a:gd name="T22" fmla="*/ 0 h 514350"/>
                  <a:gd name="T23" fmla="*/ 104775 w 104775"/>
                  <a:gd name="T24" fmla="*/ 514350 h 514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775" h="514350">
                    <a:moveTo>
                      <a:pt x="42862" y="0"/>
                    </a:moveTo>
                    <a:cubicBezTo>
                      <a:pt x="23415" y="13096"/>
                      <a:pt x="3968" y="26193"/>
                      <a:pt x="14287" y="52387"/>
                    </a:cubicBezTo>
                    <a:cubicBezTo>
                      <a:pt x="24606" y="78581"/>
                      <a:pt x="104775" y="123825"/>
                      <a:pt x="104775" y="157162"/>
                    </a:cubicBezTo>
                    <a:cubicBezTo>
                      <a:pt x="104775" y="190499"/>
                      <a:pt x="15081" y="216693"/>
                      <a:pt x="14287" y="252412"/>
                    </a:cubicBezTo>
                    <a:cubicBezTo>
                      <a:pt x="13493" y="288131"/>
                      <a:pt x="100806" y="335756"/>
                      <a:pt x="100012" y="371475"/>
                    </a:cubicBezTo>
                    <a:cubicBezTo>
                      <a:pt x="99218" y="407194"/>
                      <a:pt x="19050" y="442913"/>
                      <a:pt x="9525" y="466725"/>
                    </a:cubicBezTo>
                    <a:cubicBezTo>
                      <a:pt x="0" y="490538"/>
                      <a:pt x="21431" y="502444"/>
                      <a:pt x="42862" y="514350"/>
                    </a:cubicBezTo>
                  </a:path>
                </a:pathLst>
              </a:custGeom>
              <a:noFill/>
              <a:ln w="28575" algn="ctr">
                <a:solidFill>
                  <a:srgbClr val="11576A"/>
                </a:solidFill>
                <a:round/>
                <a:headEnd/>
                <a:tailEnd/>
              </a:ln>
            </p:spPr>
            <p:txBody>
              <a:bodyPr/>
              <a:lstStyle/>
              <a:p>
                <a:endParaRPr lang="zh-CN" altLang="en-US"/>
              </a:p>
            </p:txBody>
          </p:sp>
          <p:cxnSp>
            <p:nvCxnSpPr>
              <p:cNvPr id="41" name="直接箭头连接符 40">
                <a:extLst>
                  <a:ext uri="{FF2B5EF4-FFF2-40B4-BE49-F238E27FC236}">
                    <a16:creationId xmlns:a16="http://schemas.microsoft.com/office/drawing/2014/main" id="{4E3A95EC-1E46-4C8E-A32E-461985B19515}"/>
                  </a:ext>
                </a:extLst>
              </p:cNvPr>
              <p:cNvCxnSpPr>
                <a:cxnSpLocks noChangeShapeType="1"/>
              </p:cNvCxnSpPr>
              <p:nvPr/>
            </p:nvCxnSpPr>
            <p:spPr bwMode="auto">
              <a:xfrm>
                <a:off x="5593374" y="2989950"/>
                <a:ext cx="580875" cy="0"/>
              </a:xfrm>
              <a:prstGeom prst="straightConnector1">
                <a:avLst/>
              </a:prstGeom>
              <a:noFill/>
              <a:ln w="28575" algn="ctr">
                <a:solidFill>
                  <a:srgbClr val="11576A"/>
                </a:solidFill>
                <a:round/>
                <a:headEnd type="triangle" w="med" len="med"/>
                <a:tailEnd/>
              </a:ln>
            </p:spPr>
          </p:cxnSp>
          <p:sp>
            <p:nvSpPr>
              <p:cNvPr id="42" name="矩形 41">
                <a:extLst>
                  <a:ext uri="{FF2B5EF4-FFF2-40B4-BE49-F238E27FC236}">
                    <a16:creationId xmlns:a16="http://schemas.microsoft.com/office/drawing/2014/main" id="{7CFE9A4D-AFC2-43F5-91A3-B08B99426BAA}"/>
                  </a:ext>
                </a:extLst>
              </p:cNvPr>
              <p:cNvSpPr/>
              <p:nvPr/>
            </p:nvSpPr>
            <p:spPr>
              <a:xfrm>
                <a:off x="6102812" y="2808975"/>
                <a:ext cx="582211" cy="338554"/>
              </a:xfrm>
              <a:prstGeom prst="rect">
                <a:avLst/>
              </a:prstGeom>
            </p:spPr>
            <p:txBody>
              <a:bodyPr wrap="none">
                <a:spAutoFit/>
              </a:bodyPr>
              <a:lstStyle/>
              <a:p>
                <a:pPr>
                  <a:defRPr/>
                </a:pPr>
                <a:r>
                  <a:rPr lang="zh-CN" altLang="en-US" sz="1600" b="1" spc="-100" dirty="0">
                    <a:solidFill>
                      <a:srgbClr val="11576A"/>
                    </a:solidFill>
                    <a:latin typeface="微软雅黑" pitchFamily="34" charset="-122"/>
                    <a:ea typeface="微软雅黑" pitchFamily="34" charset="-122"/>
                  </a:rPr>
                  <a:t>线程</a:t>
                </a:r>
              </a:p>
            </p:txBody>
          </p:sp>
          <p:sp>
            <p:nvSpPr>
              <p:cNvPr id="43" name="矩形 42">
                <a:extLst>
                  <a:ext uri="{FF2B5EF4-FFF2-40B4-BE49-F238E27FC236}">
                    <a16:creationId xmlns:a16="http://schemas.microsoft.com/office/drawing/2014/main" id="{0E0B9B29-153A-45F4-9640-2D973023710D}"/>
                  </a:ext>
                </a:extLst>
              </p:cNvPr>
              <p:cNvSpPr/>
              <p:nvPr/>
            </p:nvSpPr>
            <p:spPr bwMode="auto">
              <a:xfrm>
                <a:off x="3737719" y="1579553"/>
                <a:ext cx="2253485" cy="719138"/>
              </a:xfrm>
              <a:prstGeom prst="rect">
                <a:avLst/>
              </a:prstGeom>
              <a:gradFill>
                <a:gsLst>
                  <a:gs pos="100000">
                    <a:srgbClr val="005072"/>
                  </a:gs>
                  <a:gs pos="0">
                    <a:srgbClr val="0EB1C8"/>
                  </a:gs>
                  <a:gs pos="100000">
                    <a:schemeClr val="accent1">
                      <a:tint val="23500"/>
                      <a:satMod val="160000"/>
                    </a:schemeClr>
                  </a:gs>
                </a:gsLst>
                <a:lin ang="5400000" scaled="0"/>
              </a:gradFill>
              <a:ln w="28575" cap="flat" cmpd="sng" algn="ctr">
                <a:solidFill>
                  <a:srgbClr val="11576A"/>
                </a:solidFill>
                <a:prstDash val="solid"/>
                <a:round/>
                <a:headEnd type="none" w="med" len="med"/>
                <a:tailEnd type="none" w="med" len="med"/>
              </a:ln>
              <a:effectLst/>
            </p:spPr>
            <p:txBody>
              <a:bodyPr/>
              <a:lstStyle/>
              <a:p>
                <a:pPr>
                  <a:defRPr/>
                </a:pPr>
                <a:endParaRPr lang="zh-CN" altLang="en-US"/>
              </a:p>
            </p:txBody>
          </p:sp>
          <p:grpSp>
            <p:nvGrpSpPr>
              <p:cNvPr id="44" name="组合 74">
                <a:extLst>
                  <a:ext uri="{FF2B5EF4-FFF2-40B4-BE49-F238E27FC236}">
                    <a16:creationId xmlns:a16="http://schemas.microsoft.com/office/drawing/2014/main" id="{2777C2C6-D1CF-4A5F-9432-2ABE499B9E41}"/>
                  </a:ext>
                </a:extLst>
              </p:cNvPr>
              <p:cNvGrpSpPr>
                <a:grpSpLocks/>
              </p:cNvGrpSpPr>
              <p:nvPr/>
            </p:nvGrpSpPr>
            <p:grpSpPr bwMode="auto">
              <a:xfrm>
                <a:off x="3780488" y="1626123"/>
                <a:ext cx="646331" cy="276999"/>
                <a:chOff x="3557532" y="2120453"/>
                <a:chExt cx="646830" cy="276188"/>
              </a:xfrm>
            </p:grpSpPr>
            <p:sp>
              <p:nvSpPr>
                <p:cNvPr id="73" name="矩形 55">
                  <a:extLst>
                    <a:ext uri="{FF2B5EF4-FFF2-40B4-BE49-F238E27FC236}">
                      <a16:creationId xmlns:a16="http://schemas.microsoft.com/office/drawing/2014/main" id="{5A5CBB3D-E669-4166-BC41-9151BF777238}"/>
                    </a:ext>
                  </a:extLst>
                </p:cNvPr>
                <p:cNvSpPr>
                  <a:spLocks noChangeArrowheads="1"/>
                </p:cNvSpPr>
                <p:nvPr/>
              </p:nvSpPr>
              <p:spPr bwMode="auto">
                <a:xfrm>
                  <a:off x="3567661" y="2158362"/>
                  <a:ext cx="612000" cy="216000"/>
                </a:xfrm>
                <a:prstGeom prst="rect">
                  <a:avLst/>
                </a:prstGeom>
                <a:solidFill>
                  <a:schemeClr val="bg1"/>
                </a:solidFill>
                <a:ln w="28575" algn="ctr">
                  <a:solidFill>
                    <a:srgbClr val="005072"/>
                  </a:solidFill>
                  <a:round/>
                  <a:headEnd/>
                  <a:tailEnd/>
                </a:ln>
              </p:spPr>
              <p:txBody>
                <a:bodyPr/>
                <a:lstStyle/>
                <a:p>
                  <a:endParaRPr lang="zh-CN" altLang="en-US"/>
                </a:p>
              </p:txBody>
            </p:sp>
            <p:sp>
              <p:nvSpPr>
                <p:cNvPr id="74" name="TextBox 37">
                  <a:extLst>
                    <a:ext uri="{FF2B5EF4-FFF2-40B4-BE49-F238E27FC236}">
                      <a16:creationId xmlns:a16="http://schemas.microsoft.com/office/drawing/2014/main" id="{7D15A813-A74A-4E19-BB81-C1D83024B761}"/>
                    </a:ext>
                  </a:extLst>
                </p:cNvPr>
                <p:cNvSpPr txBox="1"/>
                <p:nvPr/>
              </p:nvSpPr>
              <p:spPr>
                <a:xfrm>
                  <a:off x="3557532" y="2120453"/>
                  <a:ext cx="646830" cy="276188"/>
                </a:xfrm>
                <a:prstGeom prst="rect">
                  <a:avLst/>
                </a:prstGeom>
                <a:noFill/>
              </p:spPr>
              <p:txBody>
                <a:bodyPr wrap="none">
                  <a:spAutoFit/>
                </a:bodyPr>
                <a:lstStyle/>
                <a:p>
                  <a:pPr>
                    <a:defRPr/>
                  </a:pPr>
                  <a:r>
                    <a:rPr lang="zh-CN" altLang="en-US" sz="1200" b="1" spc="-100" dirty="0">
                      <a:solidFill>
                        <a:srgbClr val="11576A"/>
                      </a:solidFill>
                      <a:latin typeface="微软雅黑" pitchFamily="34" charset="-122"/>
                      <a:ea typeface="微软雅黑" pitchFamily="34" charset="-122"/>
                    </a:rPr>
                    <a:t>寄存器</a:t>
                  </a:r>
                </a:p>
              </p:txBody>
            </p:sp>
          </p:grpSp>
          <p:grpSp>
            <p:nvGrpSpPr>
              <p:cNvPr id="45" name="组合 64">
                <a:extLst>
                  <a:ext uri="{FF2B5EF4-FFF2-40B4-BE49-F238E27FC236}">
                    <a16:creationId xmlns:a16="http://schemas.microsoft.com/office/drawing/2014/main" id="{3E08DEA1-FC0B-4EFA-88A3-81D85DAC27B4}"/>
                  </a:ext>
                </a:extLst>
              </p:cNvPr>
              <p:cNvGrpSpPr>
                <a:grpSpLocks/>
              </p:cNvGrpSpPr>
              <p:nvPr/>
            </p:nvGrpSpPr>
            <p:grpSpPr bwMode="auto">
              <a:xfrm>
                <a:off x="5318009" y="1949692"/>
                <a:ext cx="539780" cy="276999"/>
                <a:chOff x="2480296" y="2143687"/>
                <a:chExt cx="540000" cy="276821"/>
              </a:xfrm>
            </p:grpSpPr>
            <p:sp>
              <p:nvSpPr>
                <p:cNvPr id="71" name="矩形 65">
                  <a:extLst>
                    <a:ext uri="{FF2B5EF4-FFF2-40B4-BE49-F238E27FC236}">
                      <a16:creationId xmlns:a16="http://schemas.microsoft.com/office/drawing/2014/main" id="{D16218BE-4167-4DFE-9481-70B269AA9018}"/>
                    </a:ext>
                  </a:extLst>
                </p:cNvPr>
                <p:cNvSpPr>
                  <a:spLocks noChangeArrowheads="1"/>
                </p:cNvSpPr>
                <p:nvPr/>
              </p:nvSpPr>
              <p:spPr bwMode="auto">
                <a:xfrm>
                  <a:off x="2480296" y="2181222"/>
                  <a:ext cx="540000" cy="216000"/>
                </a:xfrm>
                <a:prstGeom prst="rect">
                  <a:avLst/>
                </a:prstGeom>
                <a:solidFill>
                  <a:schemeClr val="bg1"/>
                </a:solidFill>
                <a:ln w="28575" algn="ctr">
                  <a:solidFill>
                    <a:srgbClr val="005072"/>
                  </a:solidFill>
                  <a:round/>
                  <a:headEnd/>
                  <a:tailEnd/>
                </a:ln>
              </p:spPr>
              <p:txBody>
                <a:bodyPr/>
                <a:lstStyle/>
                <a:p>
                  <a:endParaRPr lang="zh-CN" altLang="en-US"/>
                </a:p>
              </p:txBody>
            </p:sp>
            <p:sp>
              <p:nvSpPr>
                <p:cNvPr id="72" name="TextBox 66">
                  <a:extLst>
                    <a:ext uri="{FF2B5EF4-FFF2-40B4-BE49-F238E27FC236}">
                      <a16:creationId xmlns:a16="http://schemas.microsoft.com/office/drawing/2014/main" id="{BB179854-56A5-4CCA-B01E-D40F41A13710}"/>
                    </a:ext>
                  </a:extLst>
                </p:cNvPr>
                <p:cNvSpPr txBox="1">
                  <a:spLocks noChangeArrowheads="1"/>
                </p:cNvSpPr>
                <p:nvPr/>
              </p:nvSpPr>
              <p:spPr bwMode="auto">
                <a:xfrm>
                  <a:off x="2494680" y="2143687"/>
                  <a:ext cx="492643" cy="276821"/>
                </a:xfrm>
                <a:prstGeom prst="rect">
                  <a:avLst/>
                </a:prstGeom>
                <a:noFill/>
                <a:ln w="9525">
                  <a:noFill/>
                  <a:miter lim="800000"/>
                  <a:headEnd/>
                  <a:tailEnd/>
                </a:ln>
              </p:spPr>
              <p:txBody>
                <a:bodyPr wrap="none">
                  <a:spAutoFit/>
                </a:bodyPr>
                <a:lstStyle/>
                <a:p>
                  <a:r>
                    <a:rPr lang="zh-CN" altLang="en-US" sz="1200" b="1" dirty="0">
                      <a:solidFill>
                        <a:srgbClr val="11576A"/>
                      </a:solidFill>
                      <a:latin typeface="微软雅黑" pitchFamily="34" charset="-122"/>
                      <a:ea typeface="微软雅黑" pitchFamily="34" charset="-122"/>
                    </a:rPr>
                    <a:t>堆栈</a:t>
                  </a:r>
                </a:p>
              </p:txBody>
            </p:sp>
          </p:grpSp>
          <p:grpSp>
            <p:nvGrpSpPr>
              <p:cNvPr id="46" name="组合 57">
                <a:extLst>
                  <a:ext uri="{FF2B5EF4-FFF2-40B4-BE49-F238E27FC236}">
                    <a16:creationId xmlns:a16="http://schemas.microsoft.com/office/drawing/2014/main" id="{0126E45F-18D0-48CF-BF97-9EA618EFA174}"/>
                  </a:ext>
                </a:extLst>
              </p:cNvPr>
              <p:cNvGrpSpPr>
                <a:grpSpLocks/>
              </p:cNvGrpSpPr>
              <p:nvPr/>
            </p:nvGrpSpPr>
            <p:grpSpPr bwMode="auto">
              <a:xfrm>
                <a:off x="3815490" y="1956820"/>
                <a:ext cx="539780" cy="276999"/>
                <a:chOff x="2480296" y="2150810"/>
                <a:chExt cx="540000" cy="276821"/>
              </a:xfrm>
            </p:grpSpPr>
            <p:sp>
              <p:nvSpPr>
                <p:cNvPr id="69" name="矩形 58">
                  <a:extLst>
                    <a:ext uri="{FF2B5EF4-FFF2-40B4-BE49-F238E27FC236}">
                      <a16:creationId xmlns:a16="http://schemas.microsoft.com/office/drawing/2014/main" id="{A791D839-7D4F-457C-95E8-D37ECE6AD311}"/>
                    </a:ext>
                  </a:extLst>
                </p:cNvPr>
                <p:cNvSpPr>
                  <a:spLocks noChangeArrowheads="1"/>
                </p:cNvSpPr>
                <p:nvPr/>
              </p:nvSpPr>
              <p:spPr bwMode="auto">
                <a:xfrm>
                  <a:off x="2480296" y="2181222"/>
                  <a:ext cx="540000" cy="216000"/>
                </a:xfrm>
                <a:prstGeom prst="rect">
                  <a:avLst/>
                </a:prstGeom>
                <a:solidFill>
                  <a:schemeClr val="bg1"/>
                </a:solidFill>
                <a:ln w="28575" algn="ctr">
                  <a:solidFill>
                    <a:srgbClr val="005072"/>
                  </a:solidFill>
                  <a:round/>
                  <a:headEnd/>
                  <a:tailEnd/>
                </a:ln>
              </p:spPr>
              <p:txBody>
                <a:bodyPr/>
                <a:lstStyle/>
                <a:p>
                  <a:endParaRPr lang="zh-CN" altLang="en-US"/>
                </a:p>
              </p:txBody>
            </p:sp>
            <p:sp>
              <p:nvSpPr>
                <p:cNvPr id="70" name="TextBox 59">
                  <a:extLst>
                    <a:ext uri="{FF2B5EF4-FFF2-40B4-BE49-F238E27FC236}">
                      <a16:creationId xmlns:a16="http://schemas.microsoft.com/office/drawing/2014/main" id="{FFC0C735-0923-40B6-B0CB-D005F4C61A42}"/>
                    </a:ext>
                  </a:extLst>
                </p:cNvPr>
                <p:cNvSpPr txBox="1">
                  <a:spLocks noChangeArrowheads="1"/>
                </p:cNvSpPr>
                <p:nvPr/>
              </p:nvSpPr>
              <p:spPr bwMode="auto">
                <a:xfrm>
                  <a:off x="2494882" y="2150810"/>
                  <a:ext cx="492643" cy="276821"/>
                </a:xfrm>
                <a:prstGeom prst="rect">
                  <a:avLst/>
                </a:prstGeom>
                <a:noFill/>
                <a:ln w="9525">
                  <a:noFill/>
                  <a:miter lim="800000"/>
                  <a:headEnd/>
                  <a:tailEnd/>
                </a:ln>
              </p:spPr>
              <p:txBody>
                <a:bodyPr wrap="none">
                  <a:spAutoFit/>
                </a:bodyPr>
                <a:lstStyle/>
                <a:p>
                  <a:r>
                    <a:rPr lang="zh-CN" altLang="en-US" sz="1200" b="1" dirty="0">
                      <a:solidFill>
                        <a:srgbClr val="11576A"/>
                      </a:solidFill>
                      <a:latin typeface="微软雅黑" pitchFamily="34" charset="-122"/>
                      <a:ea typeface="微软雅黑" pitchFamily="34" charset="-122"/>
                    </a:rPr>
                    <a:t>堆栈</a:t>
                  </a:r>
                </a:p>
              </p:txBody>
            </p:sp>
          </p:grpSp>
          <p:grpSp>
            <p:nvGrpSpPr>
              <p:cNvPr id="47" name="组合 67">
                <a:extLst>
                  <a:ext uri="{FF2B5EF4-FFF2-40B4-BE49-F238E27FC236}">
                    <a16:creationId xmlns:a16="http://schemas.microsoft.com/office/drawing/2014/main" id="{BE4556FC-39DD-4DF5-98DC-387E02DAF9A4}"/>
                  </a:ext>
                </a:extLst>
              </p:cNvPr>
              <p:cNvGrpSpPr>
                <a:grpSpLocks/>
              </p:cNvGrpSpPr>
              <p:nvPr/>
            </p:nvGrpSpPr>
            <p:grpSpPr bwMode="auto">
              <a:xfrm>
                <a:off x="4535902" y="1949692"/>
                <a:ext cx="539780" cy="276999"/>
                <a:chOff x="2480296" y="2143687"/>
                <a:chExt cx="540000" cy="276821"/>
              </a:xfrm>
            </p:grpSpPr>
            <p:sp>
              <p:nvSpPr>
                <p:cNvPr id="67" name="矩形 68">
                  <a:extLst>
                    <a:ext uri="{FF2B5EF4-FFF2-40B4-BE49-F238E27FC236}">
                      <a16:creationId xmlns:a16="http://schemas.microsoft.com/office/drawing/2014/main" id="{209A475A-CD63-40ED-A3F5-2CA1C1E7D3F3}"/>
                    </a:ext>
                  </a:extLst>
                </p:cNvPr>
                <p:cNvSpPr>
                  <a:spLocks noChangeArrowheads="1"/>
                </p:cNvSpPr>
                <p:nvPr/>
              </p:nvSpPr>
              <p:spPr bwMode="auto">
                <a:xfrm>
                  <a:off x="2480296" y="2181222"/>
                  <a:ext cx="540000" cy="216000"/>
                </a:xfrm>
                <a:prstGeom prst="rect">
                  <a:avLst/>
                </a:prstGeom>
                <a:solidFill>
                  <a:schemeClr val="bg1"/>
                </a:solidFill>
                <a:ln w="28575" algn="ctr">
                  <a:solidFill>
                    <a:srgbClr val="005072"/>
                  </a:solidFill>
                  <a:round/>
                  <a:headEnd/>
                  <a:tailEnd/>
                </a:ln>
              </p:spPr>
              <p:txBody>
                <a:bodyPr/>
                <a:lstStyle/>
                <a:p>
                  <a:endParaRPr lang="zh-CN" altLang="en-US"/>
                </a:p>
              </p:txBody>
            </p:sp>
            <p:sp>
              <p:nvSpPr>
                <p:cNvPr id="68" name="TextBox 69">
                  <a:extLst>
                    <a:ext uri="{FF2B5EF4-FFF2-40B4-BE49-F238E27FC236}">
                      <a16:creationId xmlns:a16="http://schemas.microsoft.com/office/drawing/2014/main" id="{05A398DA-79D3-4D1A-A136-ED08C84A371F}"/>
                    </a:ext>
                  </a:extLst>
                </p:cNvPr>
                <p:cNvSpPr txBox="1">
                  <a:spLocks noChangeArrowheads="1"/>
                </p:cNvSpPr>
                <p:nvPr/>
              </p:nvSpPr>
              <p:spPr bwMode="auto">
                <a:xfrm>
                  <a:off x="2505925" y="2143687"/>
                  <a:ext cx="492643" cy="276821"/>
                </a:xfrm>
                <a:prstGeom prst="rect">
                  <a:avLst/>
                </a:prstGeom>
                <a:noFill/>
                <a:ln w="9525">
                  <a:noFill/>
                  <a:miter lim="800000"/>
                  <a:headEnd/>
                  <a:tailEnd/>
                </a:ln>
              </p:spPr>
              <p:txBody>
                <a:bodyPr wrap="none">
                  <a:spAutoFit/>
                </a:bodyPr>
                <a:lstStyle/>
                <a:p>
                  <a:r>
                    <a:rPr lang="zh-CN" altLang="en-US" sz="1200" b="1" dirty="0">
                      <a:solidFill>
                        <a:srgbClr val="11576A"/>
                      </a:solidFill>
                      <a:latin typeface="微软雅黑" pitchFamily="34" charset="-122"/>
                      <a:ea typeface="微软雅黑" pitchFamily="34" charset="-122"/>
                    </a:rPr>
                    <a:t>堆栈</a:t>
                  </a:r>
                </a:p>
              </p:txBody>
            </p:sp>
          </p:grpSp>
          <p:grpSp>
            <p:nvGrpSpPr>
              <p:cNvPr id="48" name="组合 75">
                <a:extLst>
                  <a:ext uri="{FF2B5EF4-FFF2-40B4-BE49-F238E27FC236}">
                    <a16:creationId xmlns:a16="http://schemas.microsoft.com/office/drawing/2014/main" id="{DEC69C37-7288-4EEB-933D-72090AC39AB6}"/>
                  </a:ext>
                </a:extLst>
              </p:cNvPr>
              <p:cNvGrpSpPr>
                <a:grpSpLocks/>
              </p:cNvGrpSpPr>
              <p:nvPr/>
            </p:nvGrpSpPr>
            <p:grpSpPr bwMode="auto">
              <a:xfrm>
                <a:off x="4482786" y="1626123"/>
                <a:ext cx="630108" cy="276999"/>
                <a:chOff x="3550415" y="2120453"/>
                <a:chExt cx="629246" cy="276188"/>
              </a:xfrm>
            </p:grpSpPr>
            <p:sp>
              <p:nvSpPr>
                <p:cNvPr id="65" name="矩形 76">
                  <a:extLst>
                    <a:ext uri="{FF2B5EF4-FFF2-40B4-BE49-F238E27FC236}">
                      <a16:creationId xmlns:a16="http://schemas.microsoft.com/office/drawing/2014/main" id="{C3D4301A-35AD-4D10-8ECD-1A4BB23434A8}"/>
                    </a:ext>
                  </a:extLst>
                </p:cNvPr>
                <p:cNvSpPr>
                  <a:spLocks noChangeArrowheads="1"/>
                </p:cNvSpPr>
                <p:nvPr/>
              </p:nvSpPr>
              <p:spPr bwMode="auto">
                <a:xfrm>
                  <a:off x="3567661" y="2158362"/>
                  <a:ext cx="612000" cy="216000"/>
                </a:xfrm>
                <a:prstGeom prst="rect">
                  <a:avLst/>
                </a:prstGeom>
                <a:solidFill>
                  <a:schemeClr val="bg1"/>
                </a:solidFill>
                <a:ln w="28575" algn="ctr">
                  <a:solidFill>
                    <a:srgbClr val="005072"/>
                  </a:solidFill>
                  <a:round/>
                  <a:headEnd/>
                  <a:tailEnd/>
                </a:ln>
              </p:spPr>
              <p:txBody>
                <a:bodyPr/>
                <a:lstStyle/>
                <a:p>
                  <a:endParaRPr lang="zh-CN" altLang="en-US"/>
                </a:p>
              </p:txBody>
            </p:sp>
            <p:sp>
              <p:nvSpPr>
                <p:cNvPr id="66" name="TextBox 49">
                  <a:extLst>
                    <a:ext uri="{FF2B5EF4-FFF2-40B4-BE49-F238E27FC236}">
                      <a16:creationId xmlns:a16="http://schemas.microsoft.com/office/drawing/2014/main" id="{3CE9E1C1-C242-44F8-8DD8-CA77FDADAE77}"/>
                    </a:ext>
                  </a:extLst>
                </p:cNvPr>
                <p:cNvSpPr txBox="1"/>
                <p:nvPr/>
              </p:nvSpPr>
              <p:spPr>
                <a:xfrm>
                  <a:off x="3550415" y="2120453"/>
                  <a:ext cx="607028" cy="276188"/>
                </a:xfrm>
                <a:prstGeom prst="rect">
                  <a:avLst/>
                </a:prstGeom>
                <a:noFill/>
              </p:spPr>
              <p:txBody>
                <a:bodyPr wrap="none">
                  <a:spAutoFit/>
                </a:bodyPr>
                <a:lstStyle/>
                <a:p>
                  <a:pPr>
                    <a:defRPr/>
                  </a:pPr>
                  <a:r>
                    <a:rPr lang="zh-CN" altLang="en-US" sz="1200" b="1" spc="-100" dirty="0">
                      <a:solidFill>
                        <a:srgbClr val="11576A"/>
                      </a:solidFill>
                      <a:latin typeface="微软雅黑" pitchFamily="34" charset="-122"/>
                      <a:ea typeface="微软雅黑" pitchFamily="34" charset="-122"/>
                    </a:rPr>
                    <a:t>寄存器</a:t>
                  </a:r>
                </a:p>
              </p:txBody>
            </p:sp>
          </p:grpSp>
          <p:grpSp>
            <p:nvGrpSpPr>
              <p:cNvPr id="50" name="组合 78">
                <a:extLst>
                  <a:ext uri="{FF2B5EF4-FFF2-40B4-BE49-F238E27FC236}">
                    <a16:creationId xmlns:a16="http://schemas.microsoft.com/office/drawing/2014/main" id="{2303582D-0BDF-42D9-9D8B-6D0147136D8C}"/>
                  </a:ext>
                </a:extLst>
              </p:cNvPr>
              <p:cNvGrpSpPr>
                <a:grpSpLocks/>
              </p:cNvGrpSpPr>
              <p:nvPr/>
            </p:nvGrpSpPr>
            <p:grpSpPr bwMode="auto">
              <a:xfrm>
                <a:off x="5244080" y="1626123"/>
                <a:ext cx="624064" cy="276999"/>
                <a:chOff x="3555116" y="2120453"/>
                <a:chExt cx="624545" cy="276188"/>
              </a:xfrm>
            </p:grpSpPr>
            <p:sp>
              <p:nvSpPr>
                <p:cNvPr id="63" name="矩形 79">
                  <a:extLst>
                    <a:ext uri="{FF2B5EF4-FFF2-40B4-BE49-F238E27FC236}">
                      <a16:creationId xmlns:a16="http://schemas.microsoft.com/office/drawing/2014/main" id="{86C02138-0E3F-48F8-9785-3ED57B363A26}"/>
                    </a:ext>
                  </a:extLst>
                </p:cNvPr>
                <p:cNvSpPr>
                  <a:spLocks noChangeArrowheads="1"/>
                </p:cNvSpPr>
                <p:nvPr/>
              </p:nvSpPr>
              <p:spPr bwMode="auto">
                <a:xfrm>
                  <a:off x="3567661" y="2158362"/>
                  <a:ext cx="612000" cy="216000"/>
                </a:xfrm>
                <a:prstGeom prst="rect">
                  <a:avLst/>
                </a:prstGeom>
                <a:solidFill>
                  <a:schemeClr val="bg1"/>
                </a:solidFill>
                <a:ln w="28575" algn="ctr">
                  <a:solidFill>
                    <a:srgbClr val="005072"/>
                  </a:solidFill>
                  <a:round/>
                  <a:headEnd/>
                  <a:tailEnd/>
                </a:ln>
              </p:spPr>
              <p:txBody>
                <a:bodyPr/>
                <a:lstStyle/>
                <a:p>
                  <a:endParaRPr lang="zh-CN" altLang="en-US"/>
                </a:p>
              </p:txBody>
            </p:sp>
            <p:sp>
              <p:nvSpPr>
                <p:cNvPr id="64" name="TextBox 52">
                  <a:extLst>
                    <a:ext uri="{FF2B5EF4-FFF2-40B4-BE49-F238E27FC236}">
                      <a16:creationId xmlns:a16="http://schemas.microsoft.com/office/drawing/2014/main" id="{1B9A4223-B5B9-403D-BFA8-A2DE21BCE680}"/>
                    </a:ext>
                  </a:extLst>
                </p:cNvPr>
                <p:cNvSpPr txBox="1"/>
                <p:nvPr/>
              </p:nvSpPr>
              <p:spPr>
                <a:xfrm>
                  <a:off x="3555116" y="2120453"/>
                  <a:ext cx="608327" cy="276188"/>
                </a:xfrm>
                <a:prstGeom prst="rect">
                  <a:avLst/>
                </a:prstGeom>
                <a:noFill/>
              </p:spPr>
              <p:txBody>
                <a:bodyPr wrap="none">
                  <a:spAutoFit/>
                </a:bodyPr>
                <a:lstStyle/>
                <a:p>
                  <a:pPr>
                    <a:defRPr/>
                  </a:pPr>
                  <a:r>
                    <a:rPr lang="zh-CN" altLang="en-US" sz="1200" b="1" spc="-100" dirty="0">
                      <a:solidFill>
                        <a:srgbClr val="11576A"/>
                      </a:solidFill>
                      <a:latin typeface="微软雅黑" pitchFamily="34" charset="-122"/>
                      <a:ea typeface="微软雅黑" pitchFamily="34" charset="-122"/>
                    </a:rPr>
                    <a:t>寄存器</a:t>
                  </a:r>
                </a:p>
              </p:txBody>
            </p:sp>
          </p:grpSp>
          <p:sp>
            <p:nvSpPr>
              <p:cNvPr id="51" name="矩形 87">
                <a:extLst>
                  <a:ext uri="{FF2B5EF4-FFF2-40B4-BE49-F238E27FC236}">
                    <a16:creationId xmlns:a16="http://schemas.microsoft.com/office/drawing/2014/main" id="{42635D39-F22B-4B6F-BD54-24C773FBC1D4}"/>
                  </a:ext>
                </a:extLst>
              </p:cNvPr>
              <p:cNvSpPr>
                <a:spLocks noChangeArrowheads="1"/>
              </p:cNvSpPr>
              <p:nvPr/>
            </p:nvSpPr>
            <p:spPr bwMode="auto">
              <a:xfrm>
                <a:off x="3740895" y="2312979"/>
                <a:ext cx="2250310" cy="1440096"/>
              </a:xfrm>
              <a:prstGeom prst="rect">
                <a:avLst/>
              </a:prstGeom>
              <a:noFill/>
              <a:ln w="28575" algn="ctr">
                <a:solidFill>
                  <a:srgbClr val="005072"/>
                </a:solidFill>
                <a:round/>
                <a:headEnd/>
                <a:tailEnd/>
              </a:ln>
            </p:spPr>
            <p:txBody>
              <a:bodyPr/>
              <a:lstStyle/>
              <a:p>
                <a:endParaRPr lang="zh-CN" altLang="en-US" dirty="0"/>
              </a:p>
            </p:txBody>
          </p:sp>
          <p:sp>
            <p:nvSpPr>
              <p:cNvPr id="52" name="矩形 51">
                <a:extLst>
                  <a:ext uri="{FF2B5EF4-FFF2-40B4-BE49-F238E27FC236}">
                    <a16:creationId xmlns:a16="http://schemas.microsoft.com/office/drawing/2014/main" id="{42689283-2CEE-4A20-8DEE-A76B91832FEB}"/>
                  </a:ext>
                </a:extLst>
              </p:cNvPr>
              <p:cNvSpPr/>
              <p:nvPr/>
            </p:nvSpPr>
            <p:spPr>
              <a:xfrm>
                <a:off x="4241999" y="3822924"/>
                <a:ext cx="1536700" cy="338138"/>
              </a:xfrm>
              <a:prstGeom prst="rect">
                <a:avLst/>
              </a:prstGeom>
            </p:spPr>
            <p:txBody>
              <a:bodyPr>
                <a:spAutoFit/>
              </a:bodyPr>
              <a:lstStyle/>
              <a:p>
                <a:pPr>
                  <a:defRPr/>
                </a:pPr>
                <a:r>
                  <a:rPr lang="zh-CN" altLang="en-US" sz="1600" b="1" spc="-100" dirty="0">
                    <a:solidFill>
                      <a:srgbClr val="11576A"/>
                    </a:solidFill>
                    <a:latin typeface="微软雅黑" pitchFamily="34" charset="-122"/>
                    <a:ea typeface="微软雅黑" pitchFamily="34" charset="-122"/>
                  </a:rPr>
                  <a:t>多线程进程</a:t>
                </a:r>
              </a:p>
            </p:txBody>
          </p:sp>
          <p:sp>
            <p:nvSpPr>
              <p:cNvPr id="53" name="矩形 52">
                <a:extLst>
                  <a:ext uri="{FF2B5EF4-FFF2-40B4-BE49-F238E27FC236}">
                    <a16:creationId xmlns:a16="http://schemas.microsoft.com/office/drawing/2014/main" id="{89695B9E-EB28-4D92-897C-C2F51AC622D4}"/>
                  </a:ext>
                </a:extLst>
              </p:cNvPr>
              <p:cNvSpPr/>
              <p:nvPr/>
            </p:nvSpPr>
            <p:spPr bwMode="auto">
              <a:xfrm>
                <a:off x="3735045" y="1211579"/>
                <a:ext cx="2256160" cy="360363"/>
              </a:xfrm>
              <a:prstGeom prst="rect">
                <a:avLst/>
              </a:prstGeom>
              <a:gradFill>
                <a:gsLst>
                  <a:gs pos="100000">
                    <a:srgbClr val="005072"/>
                  </a:gs>
                  <a:gs pos="0">
                    <a:srgbClr val="0EB1C8"/>
                  </a:gs>
                  <a:gs pos="100000">
                    <a:schemeClr val="accent1">
                      <a:tint val="23500"/>
                      <a:satMod val="160000"/>
                    </a:schemeClr>
                  </a:gs>
                </a:gsLst>
                <a:lin ang="5400000" scaled="0"/>
              </a:gradFill>
              <a:ln w="28575" cap="flat" cmpd="sng" algn="ctr">
                <a:solidFill>
                  <a:srgbClr val="11576A"/>
                </a:solidFill>
                <a:prstDash val="solid"/>
                <a:round/>
                <a:headEnd type="none" w="med" len="med"/>
                <a:tailEnd type="none" w="med" len="med"/>
              </a:ln>
              <a:effectLst/>
            </p:spPr>
            <p:txBody>
              <a:bodyPr/>
              <a:lstStyle/>
              <a:p>
                <a:pPr>
                  <a:defRPr/>
                </a:pPr>
                <a:endParaRPr lang="zh-CN" altLang="en-US"/>
              </a:p>
            </p:txBody>
          </p:sp>
          <p:grpSp>
            <p:nvGrpSpPr>
              <p:cNvPr id="54" name="组合 27">
                <a:extLst>
                  <a:ext uri="{FF2B5EF4-FFF2-40B4-BE49-F238E27FC236}">
                    <a16:creationId xmlns:a16="http://schemas.microsoft.com/office/drawing/2014/main" id="{C1CEC8DC-E8F9-4AEB-9CE5-51F61DE2AB00}"/>
                  </a:ext>
                </a:extLst>
              </p:cNvPr>
              <p:cNvGrpSpPr>
                <a:grpSpLocks/>
              </p:cNvGrpSpPr>
              <p:nvPr/>
            </p:nvGrpSpPr>
            <p:grpSpPr bwMode="auto">
              <a:xfrm>
                <a:off x="3805135" y="1260797"/>
                <a:ext cx="540039" cy="276999"/>
                <a:chOff x="1187347" y="1763072"/>
                <a:chExt cx="540000" cy="278255"/>
              </a:xfrm>
            </p:grpSpPr>
            <p:sp>
              <p:nvSpPr>
                <p:cNvPr id="61" name="矩形 15">
                  <a:extLst>
                    <a:ext uri="{FF2B5EF4-FFF2-40B4-BE49-F238E27FC236}">
                      <a16:creationId xmlns:a16="http://schemas.microsoft.com/office/drawing/2014/main" id="{C43BE90B-7297-44AC-A6EE-7898115A4910}"/>
                    </a:ext>
                  </a:extLst>
                </p:cNvPr>
                <p:cNvSpPr>
                  <a:spLocks noChangeArrowheads="1"/>
                </p:cNvSpPr>
                <p:nvPr/>
              </p:nvSpPr>
              <p:spPr bwMode="auto">
                <a:xfrm>
                  <a:off x="1187347" y="1793966"/>
                  <a:ext cx="540000" cy="216000"/>
                </a:xfrm>
                <a:prstGeom prst="rect">
                  <a:avLst/>
                </a:prstGeom>
                <a:solidFill>
                  <a:schemeClr val="bg1"/>
                </a:solidFill>
                <a:ln w="28575" algn="ctr">
                  <a:solidFill>
                    <a:srgbClr val="005072"/>
                  </a:solidFill>
                  <a:round/>
                  <a:headEnd/>
                  <a:tailEnd/>
                </a:ln>
              </p:spPr>
              <p:txBody>
                <a:bodyPr/>
                <a:lstStyle/>
                <a:p>
                  <a:endParaRPr lang="zh-CN" altLang="en-US" sz="1600"/>
                </a:p>
              </p:txBody>
            </p:sp>
            <p:sp>
              <p:nvSpPr>
                <p:cNvPr id="62" name="TextBox 18">
                  <a:extLst>
                    <a:ext uri="{FF2B5EF4-FFF2-40B4-BE49-F238E27FC236}">
                      <a16:creationId xmlns:a16="http://schemas.microsoft.com/office/drawing/2014/main" id="{14D65A98-D827-44B3-952E-167890323854}"/>
                    </a:ext>
                  </a:extLst>
                </p:cNvPr>
                <p:cNvSpPr txBox="1">
                  <a:spLocks noChangeArrowheads="1"/>
                </p:cNvSpPr>
                <p:nvPr/>
              </p:nvSpPr>
              <p:spPr bwMode="auto">
                <a:xfrm>
                  <a:off x="1208362" y="1763072"/>
                  <a:ext cx="492407" cy="278255"/>
                </a:xfrm>
                <a:prstGeom prst="rect">
                  <a:avLst/>
                </a:prstGeom>
                <a:noFill/>
                <a:ln w="9525">
                  <a:noFill/>
                  <a:miter lim="800000"/>
                  <a:headEnd/>
                  <a:tailEnd/>
                </a:ln>
              </p:spPr>
              <p:txBody>
                <a:bodyPr wrap="none">
                  <a:spAutoFit/>
                </a:bodyPr>
                <a:lstStyle/>
                <a:p>
                  <a:r>
                    <a:rPr lang="zh-CN" altLang="en-US" sz="1200" b="1" dirty="0">
                      <a:solidFill>
                        <a:srgbClr val="11576A"/>
                      </a:solidFill>
                      <a:latin typeface="微软雅黑" pitchFamily="34" charset="-122"/>
                      <a:ea typeface="微软雅黑" pitchFamily="34" charset="-122"/>
                    </a:rPr>
                    <a:t>代码</a:t>
                  </a:r>
                </a:p>
              </p:txBody>
            </p:sp>
          </p:grpSp>
          <p:grpSp>
            <p:nvGrpSpPr>
              <p:cNvPr id="55" name="组合 29">
                <a:extLst>
                  <a:ext uri="{FF2B5EF4-FFF2-40B4-BE49-F238E27FC236}">
                    <a16:creationId xmlns:a16="http://schemas.microsoft.com/office/drawing/2014/main" id="{913E7C42-214A-4AD1-ADC3-7927883E3299}"/>
                  </a:ext>
                </a:extLst>
              </p:cNvPr>
              <p:cNvGrpSpPr>
                <a:grpSpLocks/>
              </p:cNvGrpSpPr>
              <p:nvPr/>
            </p:nvGrpSpPr>
            <p:grpSpPr bwMode="auto">
              <a:xfrm>
                <a:off x="4515728" y="1260797"/>
                <a:ext cx="540342" cy="276999"/>
                <a:chOff x="1830289" y="1763072"/>
                <a:chExt cx="540000" cy="278255"/>
              </a:xfrm>
            </p:grpSpPr>
            <p:sp>
              <p:nvSpPr>
                <p:cNvPr id="59" name="矩形 16">
                  <a:extLst>
                    <a:ext uri="{FF2B5EF4-FFF2-40B4-BE49-F238E27FC236}">
                      <a16:creationId xmlns:a16="http://schemas.microsoft.com/office/drawing/2014/main" id="{1A9CE5E6-56E9-4154-BA0F-E20E03A3CE23}"/>
                    </a:ext>
                  </a:extLst>
                </p:cNvPr>
                <p:cNvSpPr>
                  <a:spLocks noChangeArrowheads="1"/>
                </p:cNvSpPr>
                <p:nvPr/>
              </p:nvSpPr>
              <p:spPr bwMode="auto">
                <a:xfrm>
                  <a:off x="1830289" y="1793966"/>
                  <a:ext cx="540000" cy="216000"/>
                </a:xfrm>
                <a:prstGeom prst="rect">
                  <a:avLst/>
                </a:prstGeom>
                <a:solidFill>
                  <a:schemeClr val="bg1"/>
                </a:solidFill>
                <a:ln w="28575" algn="ctr">
                  <a:solidFill>
                    <a:srgbClr val="005072"/>
                  </a:solidFill>
                  <a:round/>
                  <a:headEnd/>
                  <a:tailEnd/>
                </a:ln>
              </p:spPr>
              <p:txBody>
                <a:bodyPr/>
                <a:lstStyle/>
                <a:p>
                  <a:endParaRPr lang="zh-CN" altLang="en-US" sz="1600"/>
                </a:p>
              </p:txBody>
            </p:sp>
            <p:sp>
              <p:nvSpPr>
                <p:cNvPr id="60" name="TextBox 19">
                  <a:extLst>
                    <a:ext uri="{FF2B5EF4-FFF2-40B4-BE49-F238E27FC236}">
                      <a16:creationId xmlns:a16="http://schemas.microsoft.com/office/drawing/2014/main" id="{D44F11C7-0B65-49AA-A9C1-01F51AEE948E}"/>
                    </a:ext>
                  </a:extLst>
                </p:cNvPr>
                <p:cNvSpPr txBox="1">
                  <a:spLocks noChangeArrowheads="1"/>
                </p:cNvSpPr>
                <p:nvPr/>
              </p:nvSpPr>
              <p:spPr bwMode="auto">
                <a:xfrm>
                  <a:off x="1844496" y="1763072"/>
                  <a:ext cx="492131" cy="278255"/>
                </a:xfrm>
                <a:prstGeom prst="rect">
                  <a:avLst/>
                </a:prstGeom>
                <a:noFill/>
                <a:ln w="9525">
                  <a:noFill/>
                  <a:miter lim="800000"/>
                  <a:headEnd/>
                  <a:tailEnd/>
                </a:ln>
              </p:spPr>
              <p:txBody>
                <a:bodyPr wrap="none">
                  <a:spAutoFit/>
                </a:bodyPr>
                <a:lstStyle/>
                <a:p>
                  <a:r>
                    <a:rPr lang="zh-CN" altLang="en-US" sz="1200" b="1" dirty="0">
                      <a:solidFill>
                        <a:srgbClr val="11576A"/>
                      </a:solidFill>
                      <a:latin typeface="微软雅黑" pitchFamily="34" charset="-122"/>
                      <a:ea typeface="微软雅黑" pitchFamily="34" charset="-122"/>
                    </a:rPr>
                    <a:t>数据</a:t>
                  </a:r>
                </a:p>
              </p:txBody>
            </p:sp>
          </p:grpSp>
          <p:grpSp>
            <p:nvGrpSpPr>
              <p:cNvPr id="56" name="组合 28">
                <a:extLst>
                  <a:ext uri="{FF2B5EF4-FFF2-40B4-BE49-F238E27FC236}">
                    <a16:creationId xmlns:a16="http://schemas.microsoft.com/office/drawing/2014/main" id="{FB7F4321-7D54-41B1-9B18-64B2848D5156}"/>
                  </a:ext>
                </a:extLst>
              </p:cNvPr>
              <p:cNvGrpSpPr>
                <a:grpSpLocks/>
              </p:cNvGrpSpPr>
              <p:nvPr/>
            </p:nvGrpSpPr>
            <p:grpSpPr bwMode="auto">
              <a:xfrm>
                <a:off x="5190985" y="1253260"/>
                <a:ext cx="800219" cy="276999"/>
                <a:chOff x="2444905" y="1755501"/>
                <a:chExt cx="798822" cy="278255"/>
              </a:xfrm>
            </p:grpSpPr>
            <p:sp>
              <p:nvSpPr>
                <p:cNvPr id="57" name="矩形 17">
                  <a:extLst>
                    <a:ext uri="{FF2B5EF4-FFF2-40B4-BE49-F238E27FC236}">
                      <a16:creationId xmlns:a16="http://schemas.microsoft.com/office/drawing/2014/main" id="{536A019A-34AF-40C0-A71A-96C914F66544}"/>
                    </a:ext>
                  </a:extLst>
                </p:cNvPr>
                <p:cNvSpPr>
                  <a:spLocks noChangeArrowheads="1"/>
                </p:cNvSpPr>
                <p:nvPr/>
              </p:nvSpPr>
              <p:spPr bwMode="auto">
                <a:xfrm>
                  <a:off x="2473231" y="1793966"/>
                  <a:ext cx="718891" cy="215998"/>
                </a:xfrm>
                <a:prstGeom prst="rect">
                  <a:avLst/>
                </a:prstGeom>
                <a:solidFill>
                  <a:schemeClr val="bg1"/>
                </a:solidFill>
                <a:ln w="28575" algn="ctr">
                  <a:solidFill>
                    <a:srgbClr val="005072"/>
                  </a:solidFill>
                  <a:round/>
                  <a:headEnd/>
                  <a:tailEnd/>
                </a:ln>
              </p:spPr>
              <p:txBody>
                <a:bodyPr/>
                <a:lstStyle/>
                <a:p>
                  <a:endParaRPr lang="zh-CN" altLang="en-US" sz="1600"/>
                </a:p>
              </p:txBody>
            </p:sp>
            <p:sp>
              <p:nvSpPr>
                <p:cNvPr id="58" name="TextBox 20">
                  <a:extLst>
                    <a:ext uri="{FF2B5EF4-FFF2-40B4-BE49-F238E27FC236}">
                      <a16:creationId xmlns:a16="http://schemas.microsoft.com/office/drawing/2014/main" id="{0D1D386D-FE2D-4E2A-A5F0-6BFFFDD31749}"/>
                    </a:ext>
                  </a:extLst>
                </p:cNvPr>
                <p:cNvSpPr txBox="1">
                  <a:spLocks noChangeArrowheads="1"/>
                </p:cNvSpPr>
                <p:nvPr/>
              </p:nvSpPr>
              <p:spPr bwMode="auto">
                <a:xfrm>
                  <a:off x="2444905" y="1755501"/>
                  <a:ext cx="798822" cy="278255"/>
                </a:xfrm>
                <a:prstGeom prst="rect">
                  <a:avLst/>
                </a:prstGeom>
                <a:noFill/>
                <a:ln w="9525">
                  <a:noFill/>
                  <a:miter lim="800000"/>
                  <a:headEnd/>
                  <a:tailEnd/>
                </a:ln>
              </p:spPr>
              <p:txBody>
                <a:bodyPr wrap="none">
                  <a:spAutoFit/>
                </a:bodyPr>
                <a:lstStyle/>
                <a:p>
                  <a:r>
                    <a:rPr lang="zh-CN" altLang="en-US" sz="1200" b="1" dirty="0">
                      <a:solidFill>
                        <a:srgbClr val="11576A"/>
                      </a:solidFill>
                      <a:latin typeface="微软雅黑" pitchFamily="34" charset="-122"/>
                      <a:ea typeface="微软雅黑" pitchFamily="34" charset="-122"/>
                    </a:rPr>
                    <a:t>打开文件</a:t>
                  </a:r>
                </a:p>
              </p:txBody>
            </p:sp>
          </p:grpSp>
        </p:grpSp>
        <p:cxnSp>
          <p:nvCxnSpPr>
            <p:cNvPr id="36" name="直接连接符 35">
              <a:extLst>
                <a:ext uri="{FF2B5EF4-FFF2-40B4-BE49-F238E27FC236}">
                  <a16:creationId xmlns:a16="http://schemas.microsoft.com/office/drawing/2014/main" id="{E0F3544C-6418-445A-9754-2A39722F3254}"/>
                </a:ext>
              </a:extLst>
            </p:cNvPr>
            <p:cNvCxnSpPr>
              <a:cxnSpLocks/>
            </p:cNvCxnSpPr>
            <p:nvPr/>
          </p:nvCxnSpPr>
          <p:spPr>
            <a:xfrm>
              <a:off x="4455484" y="1597713"/>
              <a:ext cx="0" cy="2155362"/>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1A9FDAD-0DAC-4739-9EE2-00F3622CFB47}"/>
                </a:ext>
              </a:extLst>
            </p:cNvPr>
            <p:cNvCxnSpPr>
              <a:cxnSpLocks/>
            </p:cNvCxnSpPr>
            <p:nvPr/>
          </p:nvCxnSpPr>
          <p:spPr>
            <a:xfrm>
              <a:off x="5190985" y="1583192"/>
              <a:ext cx="0" cy="2169883"/>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90" name="组合 89">
            <a:extLst>
              <a:ext uri="{FF2B5EF4-FFF2-40B4-BE49-F238E27FC236}">
                <a16:creationId xmlns:a16="http://schemas.microsoft.com/office/drawing/2014/main" id="{FC9B0E09-7E34-4927-8387-C498C79F75DD}"/>
              </a:ext>
            </a:extLst>
          </p:cNvPr>
          <p:cNvGrpSpPr/>
          <p:nvPr/>
        </p:nvGrpSpPr>
        <p:grpSpPr>
          <a:xfrm>
            <a:off x="1260561" y="1783939"/>
            <a:ext cx="5941898" cy="414330"/>
            <a:chOff x="842710" y="998766"/>
            <a:chExt cx="5941898" cy="414330"/>
          </a:xfrm>
        </p:grpSpPr>
        <p:sp>
          <p:nvSpPr>
            <p:cNvPr id="91" name="Rectangle 3">
              <a:extLst>
                <a:ext uri="{FF2B5EF4-FFF2-40B4-BE49-F238E27FC236}">
                  <a16:creationId xmlns:a16="http://schemas.microsoft.com/office/drawing/2014/main" id="{1E44A1C8-4A99-473F-9C9E-3AC61DFF7078}"/>
                </a:ext>
              </a:extLst>
            </p:cNvPr>
            <p:cNvSpPr>
              <a:spLocks noChangeArrowheads="1"/>
            </p:cNvSpPr>
            <p:nvPr/>
          </p:nvSpPr>
          <p:spPr bwMode="auto">
            <a:xfrm>
              <a:off x="1171352" y="998766"/>
              <a:ext cx="5613256" cy="414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spcBef>
                  <a:spcPct val="20000"/>
                </a:spcBef>
                <a:buClr>
                  <a:schemeClr val="tx2"/>
                </a:buClr>
                <a:buSzPct val="75000"/>
              </a:pPr>
              <a:r>
                <a:rPr lang="zh-CN" altLang="en-US" sz="2000" b="1" dirty="0">
                  <a:effectLst>
                    <a:outerShdw blurRad="38100" dist="38100" dir="2700000" algn="tl">
                      <a:srgbClr val="DDDDDD"/>
                    </a:outerShdw>
                  </a:effectLst>
                  <a:latin typeface="+mj-ea"/>
                  <a:ea typeface="+mj-ea"/>
                </a:rPr>
                <a:t>进程是资源分配单位，线程是</a:t>
              </a:r>
              <a:r>
                <a:rPr lang="en-US" altLang="en-US" sz="2000" b="1" dirty="0">
                  <a:effectLst>
                    <a:outerShdw blurRad="38100" dist="38100" dir="2700000" algn="tl">
                      <a:srgbClr val="DDDDDD"/>
                    </a:outerShdw>
                  </a:effectLst>
                  <a:latin typeface="+mj-ea"/>
                  <a:ea typeface="+mj-ea"/>
                </a:rPr>
                <a:t>CPU</a:t>
              </a:r>
              <a:r>
                <a:rPr lang="zh-CN" altLang="en-US" sz="2000" b="1" dirty="0">
                  <a:effectLst>
                    <a:outerShdw blurRad="38100" dist="38100" dir="2700000" algn="tl">
                      <a:srgbClr val="DDDDDD"/>
                    </a:outerShdw>
                  </a:effectLst>
                  <a:latin typeface="+mj-ea"/>
                  <a:ea typeface="+mj-ea"/>
                </a:rPr>
                <a:t>调度单位</a:t>
              </a:r>
              <a:endParaRPr lang="en-US" altLang="zh-CN" sz="2000" b="1" dirty="0">
                <a:effectLst>
                  <a:outerShdw blurRad="38100" dist="38100" dir="2700000" algn="tl">
                    <a:srgbClr val="DDDDDD"/>
                  </a:outerShdw>
                </a:effectLst>
                <a:latin typeface="+mj-ea"/>
                <a:ea typeface="+mj-ea"/>
              </a:endParaRPr>
            </a:p>
          </p:txBody>
        </p:sp>
        <p:sp>
          <p:nvSpPr>
            <p:cNvPr id="92" name="TextBox 5">
              <a:extLst>
                <a:ext uri="{FF2B5EF4-FFF2-40B4-BE49-F238E27FC236}">
                  <a16:creationId xmlns:a16="http://schemas.microsoft.com/office/drawing/2014/main" id="{373D830E-B07F-414A-AA07-20F37BBE7B53}"/>
                </a:ext>
              </a:extLst>
            </p:cNvPr>
            <p:cNvSpPr txBox="1"/>
            <p:nvPr/>
          </p:nvSpPr>
          <p:spPr>
            <a:xfrm>
              <a:off x="842710" y="1012986"/>
              <a:ext cx="403482" cy="400110"/>
            </a:xfrm>
            <a:prstGeom prst="rect">
              <a:avLst/>
            </a:prstGeom>
            <a:noFill/>
            <a:effectLst/>
          </p:spPr>
          <p:txBody>
            <a:bodyPr wrap="square" rtlCol="0">
              <a:spAutoFit/>
            </a:bodyPr>
            <a:lstStyle/>
            <a:p>
              <a:pPr marL="342900" indent="-342900">
                <a:spcBef>
                  <a:spcPct val="20000"/>
                </a:spcBef>
              </a:pPr>
              <a:r>
                <a:rPr lang="zh-CN" altLang="en-US" sz="2000" b="1" dirty="0">
                  <a:latin typeface="+mj-ea"/>
                  <a:ea typeface="+mj-ea"/>
                </a:rPr>
                <a:t>■</a:t>
              </a:r>
            </a:p>
          </p:txBody>
        </p:sp>
      </p:grpSp>
      <p:grpSp>
        <p:nvGrpSpPr>
          <p:cNvPr id="93" name="组合 92">
            <a:extLst>
              <a:ext uri="{FF2B5EF4-FFF2-40B4-BE49-F238E27FC236}">
                <a16:creationId xmlns:a16="http://schemas.microsoft.com/office/drawing/2014/main" id="{2274F933-6004-4CBA-95A6-D8408B9723D6}"/>
              </a:ext>
            </a:extLst>
          </p:cNvPr>
          <p:cNvGrpSpPr/>
          <p:nvPr/>
        </p:nvGrpSpPr>
        <p:grpSpPr>
          <a:xfrm>
            <a:off x="1242504" y="3342034"/>
            <a:ext cx="5601498" cy="707886"/>
            <a:chOff x="842710" y="1998604"/>
            <a:chExt cx="5601498" cy="707886"/>
          </a:xfrm>
        </p:grpSpPr>
        <p:sp>
          <p:nvSpPr>
            <p:cNvPr id="94" name="TextBox 6">
              <a:extLst>
                <a:ext uri="{FF2B5EF4-FFF2-40B4-BE49-F238E27FC236}">
                  <a16:creationId xmlns:a16="http://schemas.microsoft.com/office/drawing/2014/main" id="{44C2B4AB-4F5C-4670-B99A-63B0D73CFC73}"/>
                </a:ext>
              </a:extLst>
            </p:cNvPr>
            <p:cNvSpPr txBox="1"/>
            <p:nvPr/>
          </p:nvSpPr>
          <p:spPr>
            <a:xfrm>
              <a:off x="842710" y="1998604"/>
              <a:ext cx="403482" cy="400110"/>
            </a:xfrm>
            <a:prstGeom prst="rect">
              <a:avLst/>
            </a:prstGeom>
            <a:noFill/>
            <a:effectLst/>
          </p:spPr>
          <p:txBody>
            <a:bodyPr wrap="square" rtlCol="0">
              <a:spAutoFit/>
            </a:bodyPr>
            <a:lstStyle/>
            <a:p>
              <a:pPr marL="342900" indent="-342900">
                <a:spcBef>
                  <a:spcPct val="20000"/>
                </a:spcBef>
              </a:pPr>
              <a:r>
                <a:rPr lang="zh-CN" altLang="en-US" sz="2000" b="1" dirty="0">
                  <a:latin typeface="+mj-ea"/>
                  <a:ea typeface="+mj-ea"/>
                </a:rPr>
                <a:t>■</a:t>
              </a:r>
            </a:p>
          </p:txBody>
        </p:sp>
        <p:sp>
          <p:nvSpPr>
            <p:cNvPr id="95" name="矩形 94">
              <a:extLst>
                <a:ext uri="{FF2B5EF4-FFF2-40B4-BE49-F238E27FC236}">
                  <a16:creationId xmlns:a16="http://schemas.microsoft.com/office/drawing/2014/main" id="{C95AB818-1928-4771-B02C-232EF903C13E}"/>
                </a:ext>
              </a:extLst>
            </p:cNvPr>
            <p:cNvSpPr/>
            <p:nvPr/>
          </p:nvSpPr>
          <p:spPr>
            <a:xfrm>
              <a:off x="1199900" y="1998604"/>
              <a:ext cx="5244308" cy="707886"/>
            </a:xfrm>
            <a:prstGeom prst="rect">
              <a:avLst/>
            </a:prstGeom>
          </p:spPr>
          <p:txBody>
            <a:bodyPr wrap="square">
              <a:spAutoFit/>
            </a:bodyPr>
            <a:lstStyle/>
            <a:p>
              <a:pPr>
                <a:spcBef>
                  <a:spcPct val="20000"/>
                </a:spcBef>
                <a:buClr>
                  <a:schemeClr val="tx2"/>
                </a:buClr>
                <a:buSzPct val="75000"/>
              </a:pPr>
              <a:r>
                <a:rPr lang="zh-CN" altLang="en-US" sz="2000" b="1" dirty="0">
                  <a:effectLst>
                    <a:outerShdw blurRad="38100" dist="38100" dir="2700000" algn="tl">
                      <a:srgbClr val="DDDDDD"/>
                    </a:outerShdw>
                  </a:effectLst>
                  <a:latin typeface="+mj-ea"/>
                  <a:ea typeface="+mj-ea"/>
                </a:rPr>
                <a:t>线程具有就绪、等待和运行三种基本状态和状态间的转换关系</a:t>
              </a:r>
              <a:endParaRPr lang="en-US" altLang="zh-CN" sz="2000" b="1" dirty="0">
                <a:effectLst>
                  <a:outerShdw blurRad="38100" dist="38100" dir="2700000" algn="tl">
                    <a:srgbClr val="DDDDDD"/>
                  </a:outerShdw>
                </a:effectLst>
                <a:latin typeface="+mj-ea"/>
                <a:ea typeface="+mj-ea"/>
              </a:endParaRPr>
            </a:p>
          </p:txBody>
        </p:sp>
      </p:grpSp>
      <p:grpSp>
        <p:nvGrpSpPr>
          <p:cNvPr id="96" name="组合 95">
            <a:extLst>
              <a:ext uri="{FF2B5EF4-FFF2-40B4-BE49-F238E27FC236}">
                <a16:creationId xmlns:a16="http://schemas.microsoft.com/office/drawing/2014/main" id="{A0ACD165-FAF3-46C8-AFF4-C01E651759EE}"/>
              </a:ext>
            </a:extLst>
          </p:cNvPr>
          <p:cNvGrpSpPr/>
          <p:nvPr/>
        </p:nvGrpSpPr>
        <p:grpSpPr>
          <a:xfrm>
            <a:off x="1242504" y="2370007"/>
            <a:ext cx="5941898" cy="761890"/>
            <a:chOff x="842710" y="1341658"/>
            <a:chExt cx="5941898" cy="761890"/>
          </a:xfrm>
        </p:grpSpPr>
        <p:sp>
          <p:nvSpPr>
            <p:cNvPr id="97" name="Rectangle 3">
              <a:extLst>
                <a:ext uri="{FF2B5EF4-FFF2-40B4-BE49-F238E27FC236}">
                  <a16:creationId xmlns:a16="http://schemas.microsoft.com/office/drawing/2014/main" id="{AB9EF04E-D9F6-4F4C-A737-5BD8586ACB12}"/>
                </a:ext>
              </a:extLst>
            </p:cNvPr>
            <p:cNvSpPr>
              <a:spLocks noChangeArrowheads="1"/>
            </p:cNvSpPr>
            <p:nvPr/>
          </p:nvSpPr>
          <p:spPr bwMode="auto">
            <a:xfrm>
              <a:off x="1171352" y="1341658"/>
              <a:ext cx="5613256" cy="7618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spcBef>
                  <a:spcPct val="20000"/>
                </a:spcBef>
                <a:buClr>
                  <a:schemeClr val="tx2"/>
                </a:buClr>
                <a:buSzPct val="75000"/>
              </a:pPr>
              <a:r>
                <a:rPr lang="zh-CN" altLang="en-US" sz="2000" b="1" dirty="0">
                  <a:effectLst>
                    <a:outerShdw blurRad="38100" dist="38100" dir="2700000" algn="tl">
                      <a:srgbClr val="DDDDDD"/>
                    </a:outerShdw>
                  </a:effectLst>
                  <a:latin typeface="+mj-ea"/>
                  <a:ea typeface="+mj-ea"/>
                </a:rPr>
                <a:t>进程拥有一个完整的资源平台，而线程只独享指令流执行的必要资源，如寄存器和栈</a:t>
              </a:r>
              <a:endParaRPr lang="en-US" altLang="zh-CN" sz="2000" b="1" dirty="0">
                <a:effectLst>
                  <a:outerShdw blurRad="38100" dist="38100" dir="2700000" algn="tl">
                    <a:srgbClr val="DDDDDD"/>
                  </a:outerShdw>
                </a:effectLst>
                <a:latin typeface="+mj-ea"/>
                <a:ea typeface="+mj-ea"/>
              </a:endParaRPr>
            </a:p>
          </p:txBody>
        </p:sp>
        <p:sp>
          <p:nvSpPr>
            <p:cNvPr id="98" name="TextBox 21">
              <a:extLst>
                <a:ext uri="{FF2B5EF4-FFF2-40B4-BE49-F238E27FC236}">
                  <a16:creationId xmlns:a16="http://schemas.microsoft.com/office/drawing/2014/main" id="{6C433B4C-5534-4600-8A1C-C98B93623DB7}"/>
                </a:ext>
              </a:extLst>
            </p:cNvPr>
            <p:cNvSpPr txBox="1"/>
            <p:nvPr/>
          </p:nvSpPr>
          <p:spPr>
            <a:xfrm>
              <a:off x="842710" y="1355878"/>
              <a:ext cx="403482" cy="400110"/>
            </a:xfrm>
            <a:prstGeom prst="rect">
              <a:avLst/>
            </a:prstGeom>
            <a:noFill/>
            <a:effectLst/>
          </p:spPr>
          <p:txBody>
            <a:bodyPr wrap="square" rtlCol="0">
              <a:spAutoFit/>
            </a:bodyPr>
            <a:lstStyle/>
            <a:p>
              <a:pPr marL="342900" indent="-342900">
                <a:spcBef>
                  <a:spcPct val="20000"/>
                </a:spcBef>
              </a:pPr>
              <a:r>
                <a:rPr lang="zh-CN" altLang="en-US" sz="2000" b="1" dirty="0">
                  <a:latin typeface="+mj-ea"/>
                  <a:ea typeface="+mj-ea"/>
                </a:rPr>
                <a:t>■</a:t>
              </a:r>
            </a:p>
          </p:txBody>
        </p:sp>
      </p:grpSp>
      <p:grpSp>
        <p:nvGrpSpPr>
          <p:cNvPr id="99" name="组合 98">
            <a:extLst>
              <a:ext uri="{FF2B5EF4-FFF2-40B4-BE49-F238E27FC236}">
                <a16:creationId xmlns:a16="http://schemas.microsoft.com/office/drawing/2014/main" id="{8BA8211B-CDB0-4058-A1DF-3E439EAE6297}"/>
              </a:ext>
            </a:extLst>
          </p:cNvPr>
          <p:cNvGrpSpPr/>
          <p:nvPr/>
        </p:nvGrpSpPr>
        <p:grpSpPr>
          <a:xfrm>
            <a:off x="1242504" y="4260057"/>
            <a:ext cx="5963510" cy="2065208"/>
            <a:chOff x="842710" y="2627542"/>
            <a:chExt cx="5963510" cy="2065208"/>
          </a:xfrm>
        </p:grpSpPr>
        <p:sp>
          <p:nvSpPr>
            <p:cNvPr id="100" name="TextBox 7">
              <a:extLst>
                <a:ext uri="{FF2B5EF4-FFF2-40B4-BE49-F238E27FC236}">
                  <a16:creationId xmlns:a16="http://schemas.microsoft.com/office/drawing/2014/main" id="{5CF012D2-1B7D-417F-A242-34FF9E51A647}"/>
                </a:ext>
              </a:extLst>
            </p:cNvPr>
            <p:cNvSpPr txBox="1"/>
            <p:nvPr/>
          </p:nvSpPr>
          <p:spPr>
            <a:xfrm>
              <a:off x="842710" y="2627542"/>
              <a:ext cx="403482" cy="400110"/>
            </a:xfrm>
            <a:prstGeom prst="rect">
              <a:avLst/>
            </a:prstGeom>
            <a:noFill/>
            <a:effectLst/>
          </p:spPr>
          <p:txBody>
            <a:bodyPr wrap="square" rtlCol="0">
              <a:spAutoFit/>
            </a:bodyPr>
            <a:lstStyle/>
            <a:p>
              <a:pPr marL="342900" indent="-342900">
                <a:spcBef>
                  <a:spcPct val="20000"/>
                </a:spcBef>
              </a:pPr>
              <a:r>
                <a:rPr lang="zh-CN" altLang="en-US" sz="2000" b="1" dirty="0">
                  <a:latin typeface="+mj-ea"/>
                  <a:ea typeface="+mj-ea"/>
                </a:rPr>
                <a:t>■</a:t>
              </a:r>
            </a:p>
          </p:txBody>
        </p:sp>
        <p:pic>
          <p:nvPicPr>
            <p:cNvPr id="101" name="图片 100" descr="小点1.png">
              <a:extLst>
                <a:ext uri="{FF2B5EF4-FFF2-40B4-BE49-F238E27FC236}">
                  <a16:creationId xmlns:a16="http://schemas.microsoft.com/office/drawing/2014/main" id="{5689375F-8283-4AE1-8979-5FF76103518E}"/>
                </a:ext>
              </a:extLst>
            </p:cNvPr>
            <p:cNvPicPr>
              <a:picLocks noChangeAspect="1"/>
            </p:cNvPicPr>
            <p:nvPr/>
          </p:nvPicPr>
          <p:blipFill>
            <a:blip r:embed="rId3" cstate="print"/>
            <a:stretch>
              <a:fillRect/>
            </a:stretch>
          </p:blipFill>
          <p:spPr>
            <a:xfrm>
              <a:off x="1355026" y="3113094"/>
              <a:ext cx="140641" cy="148997"/>
            </a:xfrm>
            <a:prstGeom prst="rect">
              <a:avLst/>
            </a:prstGeom>
            <a:effectLst/>
          </p:spPr>
        </p:pic>
        <p:sp>
          <p:nvSpPr>
            <p:cNvPr id="102" name="矩形 101">
              <a:extLst>
                <a:ext uri="{FF2B5EF4-FFF2-40B4-BE49-F238E27FC236}">
                  <a16:creationId xmlns:a16="http://schemas.microsoft.com/office/drawing/2014/main" id="{60C652F3-65CF-4846-BDC3-09B61EC5013B}"/>
                </a:ext>
              </a:extLst>
            </p:cNvPr>
            <p:cNvSpPr/>
            <p:nvPr/>
          </p:nvSpPr>
          <p:spPr>
            <a:xfrm>
              <a:off x="1199900" y="2627542"/>
              <a:ext cx="5586678" cy="400110"/>
            </a:xfrm>
            <a:prstGeom prst="rect">
              <a:avLst/>
            </a:prstGeom>
          </p:spPr>
          <p:txBody>
            <a:bodyPr wrap="square">
              <a:spAutoFit/>
            </a:bodyPr>
            <a:lstStyle/>
            <a:p>
              <a:pPr marL="342900" indent="-342900">
                <a:spcBef>
                  <a:spcPct val="20000"/>
                </a:spcBef>
                <a:buClr>
                  <a:schemeClr val="tx2"/>
                </a:buClr>
                <a:buSzPct val="75000"/>
              </a:pPr>
              <a:r>
                <a:rPr lang="zh-CN" altLang="en-US" sz="2000" b="1">
                  <a:effectLst>
                    <a:outerShdw blurRad="38100" dist="38100" dir="2700000" algn="tl">
                      <a:srgbClr val="DDDDDD"/>
                    </a:outerShdw>
                  </a:effectLst>
                  <a:latin typeface="+mj-ea"/>
                  <a:ea typeface="+mj-ea"/>
                </a:rPr>
                <a:t>线程能减少并发执行的时间和空间开销</a:t>
              </a:r>
              <a:endParaRPr lang="en-US" altLang="zh-CN" sz="2000" b="1" dirty="0">
                <a:effectLst>
                  <a:outerShdw blurRad="38100" dist="38100" dir="2700000" algn="tl">
                    <a:srgbClr val="DDDDDD"/>
                  </a:outerShdw>
                </a:effectLst>
                <a:latin typeface="+mj-ea"/>
                <a:ea typeface="+mj-ea"/>
              </a:endParaRPr>
            </a:p>
          </p:txBody>
        </p:sp>
        <p:sp>
          <p:nvSpPr>
            <p:cNvPr id="103" name="矩形 102">
              <a:extLst>
                <a:ext uri="{FF2B5EF4-FFF2-40B4-BE49-F238E27FC236}">
                  <a16:creationId xmlns:a16="http://schemas.microsoft.com/office/drawing/2014/main" id="{F8FDA25E-41C0-4BEE-B735-99FEA4D1A1FC}"/>
                </a:ext>
              </a:extLst>
            </p:cNvPr>
            <p:cNvSpPr/>
            <p:nvPr/>
          </p:nvSpPr>
          <p:spPr>
            <a:xfrm>
              <a:off x="1484520" y="2970218"/>
              <a:ext cx="3126933" cy="400110"/>
            </a:xfrm>
            <a:prstGeom prst="rect">
              <a:avLst/>
            </a:prstGeom>
          </p:spPr>
          <p:txBody>
            <a:bodyPr wrap="square">
              <a:spAutoFit/>
            </a:bodyPr>
            <a:lstStyle/>
            <a:p>
              <a:pPr marL="0" lvl="1">
                <a:spcBef>
                  <a:spcPct val="20000"/>
                </a:spcBef>
                <a:buClr>
                  <a:schemeClr val="tx2"/>
                </a:buClr>
                <a:buSzPct val="75000"/>
              </a:pPr>
              <a:r>
                <a:rPr lang="zh-CN" altLang="en-US" sz="2000" b="1" dirty="0">
                  <a:effectLst>
                    <a:outerShdw blurRad="38100" dist="38100" dir="2700000" algn="tl">
                      <a:srgbClr val="DDDDDD"/>
                    </a:outerShdw>
                  </a:effectLst>
                  <a:latin typeface="+mj-ea"/>
                  <a:ea typeface="+mj-ea"/>
                </a:rPr>
                <a:t>线程的创建时间比进程短</a:t>
              </a:r>
              <a:endParaRPr lang="zh-CN" altLang="en-US" sz="2000" b="1" dirty="0">
                <a:latin typeface="+mj-ea"/>
                <a:ea typeface="+mj-ea"/>
              </a:endParaRPr>
            </a:p>
          </p:txBody>
        </p:sp>
        <p:pic>
          <p:nvPicPr>
            <p:cNvPr id="104" name="图片 103" descr="小点1.png">
              <a:extLst>
                <a:ext uri="{FF2B5EF4-FFF2-40B4-BE49-F238E27FC236}">
                  <a16:creationId xmlns:a16="http://schemas.microsoft.com/office/drawing/2014/main" id="{24605EBC-8708-4D4E-8774-B76A78BE6FBF}"/>
                </a:ext>
              </a:extLst>
            </p:cNvPr>
            <p:cNvPicPr>
              <a:picLocks noChangeAspect="1"/>
            </p:cNvPicPr>
            <p:nvPr/>
          </p:nvPicPr>
          <p:blipFill>
            <a:blip r:embed="rId3" cstate="print"/>
            <a:stretch>
              <a:fillRect/>
            </a:stretch>
          </p:blipFill>
          <p:spPr>
            <a:xfrm>
              <a:off x="1355026" y="3442388"/>
              <a:ext cx="140641" cy="148997"/>
            </a:xfrm>
            <a:prstGeom prst="rect">
              <a:avLst/>
            </a:prstGeom>
            <a:effectLst/>
          </p:spPr>
        </p:pic>
        <p:sp>
          <p:nvSpPr>
            <p:cNvPr id="105" name="矩形 104">
              <a:extLst>
                <a:ext uri="{FF2B5EF4-FFF2-40B4-BE49-F238E27FC236}">
                  <a16:creationId xmlns:a16="http://schemas.microsoft.com/office/drawing/2014/main" id="{CA4CFB88-4FC0-4F89-AAD2-DE4A7D39A1B8}"/>
                </a:ext>
              </a:extLst>
            </p:cNvPr>
            <p:cNvSpPr/>
            <p:nvPr/>
          </p:nvSpPr>
          <p:spPr>
            <a:xfrm>
              <a:off x="1484520" y="3299512"/>
              <a:ext cx="3126933" cy="400110"/>
            </a:xfrm>
            <a:prstGeom prst="rect">
              <a:avLst/>
            </a:prstGeom>
          </p:spPr>
          <p:txBody>
            <a:bodyPr wrap="square">
              <a:spAutoFit/>
            </a:bodyPr>
            <a:lstStyle/>
            <a:p>
              <a:pPr marL="0" lvl="1">
                <a:spcBef>
                  <a:spcPct val="20000"/>
                </a:spcBef>
                <a:buClr>
                  <a:schemeClr val="tx2"/>
                </a:buClr>
                <a:buSzPct val="75000"/>
              </a:pPr>
              <a:r>
                <a:rPr lang="zh-CN" altLang="en-US" sz="2000" b="1" dirty="0">
                  <a:effectLst>
                    <a:outerShdw blurRad="38100" dist="38100" dir="2700000" algn="tl">
                      <a:srgbClr val="DDDDDD"/>
                    </a:outerShdw>
                  </a:effectLst>
                  <a:latin typeface="+mj-ea"/>
                  <a:ea typeface="+mj-ea"/>
                </a:rPr>
                <a:t>线程的终止时间比进程短</a:t>
              </a:r>
              <a:endParaRPr lang="zh-CN" altLang="en-US" sz="2000" b="1" dirty="0">
                <a:latin typeface="+mj-ea"/>
                <a:ea typeface="+mj-ea"/>
              </a:endParaRPr>
            </a:p>
          </p:txBody>
        </p:sp>
        <p:pic>
          <p:nvPicPr>
            <p:cNvPr id="106" name="图片 105" descr="小点1.png">
              <a:extLst>
                <a:ext uri="{FF2B5EF4-FFF2-40B4-BE49-F238E27FC236}">
                  <a16:creationId xmlns:a16="http://schemas.microsoft.com/office/drawing/2014/main" id="{DDB7794C-674F-44F8-AA7D-D4301AC11C3B}"/>
                </a:ext>
              </a:extLst>
            </p:cNvPr>
            <p:cNvPicPr>
              <a:picLocks noChangeAspect="1"/>
            </p:cNvPicPr>
            <p:nvPr/>
          </p:nvPicPr>
          <p:blipFill>
            <a:blip r:embed="rId3" cstate="print"/>
            <a:stretch>
              <a:fillRect/>
            </a:stretch>
          </p:blipFill>
          <p:spPr>
            <a:xfrm>
              <a:off x="1355026" y="3770550"/>
              <a:ext cx="140641" cy="148997"/>
            </a:xfrm>
            <a:prstGeom prst="rect">
              <a:avLst/>
            </a:prstGeom>
            <a:effectLst/>
          </p:spPr>
        </p:pic>
        <p:sp>
          <p:nvSpPr>
            <p:cNvPr id="107" name="矩形 106">
              <a:extLst>
                <a:ext uri="{FF2B5EF4-FFF2-40B4-BE49-F238E27FC236}">
                  <a16:creationId xmlns:a16="http://schemas.microsoft.com/office/drawing/2014/main" id="{A5563669-EDFF-49AB-8312-1D386732C213}"/>
                </a:ext>
              </a:extLst>
            </p:cNvPr>
            <p:cNvSpPr/>
            <p:nvPr/>
          </p:nvSpPr>
          <p:spPr>
            <a:xfrm>
              <a:off x="1484520" y="3627674"/>
              <a:ext cx="4671656" cy="400110"/>
            </a:xfrm>
            <a:prstGeom prst="rect">
              <a:avLst/>
            </a:prstGeom>
          </p:spPr>
          <p:txBody>
            <a:bodyPr wrap="square">
              <a:spAutoFit/>
            </a:bodyPr>
            <a:lstStyle/>
            <a:p>
              <a:pPr marL="0" lvl="1">
                <a:spcBef>
                  <a:spcPct val="20000"/>
                </a:spcBef>
                <a:buClr>
                  <a:schemeClr val="tx2"/>
                </a:buClr>
                <a:buSzPct val="75000"/>
              </a:pPr>
              <a:r>
                <a:rPr lang="zh-CN" altLang="en-US" sz="2000" b="1" dirty="0">
                  <a:effectLst>
                    <a:outerShdw blurRad="38100" dist="38100" dir="2700000" algn="tl">
                      <a:srgbClr val="DDDDDD"/>
                    </a:outerShdw>
                  </a:effectLst>
                  <a:latin typeface="+mj-ea"/>
                  <a:ea typeface="+mj-ea"/>
                </a:rPr>
                <a:t>同一进程内的线程切换时间比进程短</a:t>
              </a:r>
              <a:endParaRPr lang="zh-CN" altLang="en-US" sz="2000" b="1" dirty="0">
                <a:latin typeface="+mj-ea"/>
                <a:ea typeface="+mj-ea"/>
              </a:endParaRPr>
            </a:p>
          </p:txBody>
        </p:sp>
        <p:pic>
          <p:nvPicPr>
            <p:cNvPr id="108" name="图片 107" descr="小点1.png">
              <a:extLst>
                <a:ext uri="{FF2B5EF4-FFF2-40B4-BE49-F238E27FC236}">
                  <a16:creationId xmlns:a16="http://schemas.microsoft.com/office/drawing/2014/main" id="{DEDF6758-3F00-46A3-B57E-63796CC9E4EA}"/>
                </a:ext>
              </a:extLst>
            </p:cNvPr>
            <p:cNvPicPr>
              <a:picLocks noChangeAspect="1"/>
            </p:cNvPicPr>
            <p:nvPr/>
          </p:nvPicPr>
          <p:blipFill>
            <a:blip r:embed="rId3" cstate="print"/>
            <a:stretch>
              <a:fillRect/>
            </a:stretch>
          </p:blipFill>
          <p:spPr>
            <a:xfrm>
              <a:off x="1355026" y="4127740"/>
              <a:ext cx="140641" cy="148997"/>
            </a:xfrm>
            <a:prstGeom prst="rect">
              <a:avLst/>
            </a:prstGeom>
            <a:effectLst/>
          </p:spPr>
        </p:pic>
        <p:sp>
          <p:nvSpPr>
            <p:cNvPr id="109" name="矩形 108">
              <a:extLst>
                <a:ext uri="{FF2B5EF4-FFF2-40B4-BE49-F238E27FC236}">
                  <a16:creationId xmlns:a16="http://schemas.microsoft.com/office/drawing/2014/main" id="{5B59BD90-8779-42BE-B260-E8069E687D54}"/>
                </a:ext>
              </a:extLst>
            </p:cNvPr>
            <p:cNvSpPr/>
            <p:nvPr/>
          </p:nvSpPr>
          <p:spPr>
            <a:xfrm>
              <a:off x="1484520" y="3984864"/>
              <a:ext cx="5321700" cy="707886"/>
            </a:xfrm>
            <a:prstGeom prst="rect">
              <a:avLst/>
            </a:prstGeom>
          </p:spPr>
          <p:txBody>
            <a:bodyPr wrap="square">
              <a:spAutoFit/>
            </a:bodyPr>
            <a:lstStyle/>
            <a:p>
              <a:pPr marL="0" lvl="1">
                <a:spcBef>
                  <a:spcPct val="20000"/>
                </a:spcBef>
                <a:buClr>
                  <a:schemeClr val="tx2"/>
                </a:buClr>
                <a:buSzPct val="75000"/>
              </a:pPr>
              <a:r>
                <a:rPr lang="zh-CN" altLang="en-US" sz="2000" b="1" dirty="0">
                  <a:effectLst>
                    <a:outerShdw blurRad="38100" dist="38100" dir="2700000" algn="tl">
                      <a:srgbClr val="DDDDDD"/>
                    </a:outerShdw>
                  </a:effectLst>
                  <a:latin typeface="+mj-ea"/>
                  <a:ea typeface="+mj-ea"/>
                </a:rPr>
                <a:t>由于同一进程的各线程间共享内存和文件资源，可不通过内核进行直接通信</a:t>
              </a:r>
              <a:endParaRPr lang="zh-CN" altLang="en-US" sz="2000" b="1" dirty="0">
                <a:latin typeface="+mj-ea"/>
                <a:ea typeface="+mj-ea"/>
              </a:endParaRPr>
            </a:p>
          </p:txBody>
        </p:sp>
      </p:grpSp>
    </p:spTree>
    <p:extLst>
      <p:ext uri="{BB962C8B-B14F-4D97-AF65-F5344CB8AC3E}">
        <p14:creationId xmlns:p14="http://schemas.microsoft.com/office/powerpoint/2010/main" val="193865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wipe(left)">
                                      <p:cBhvr>
                                        <p:cTn id="12" dur="500"/>
                                        <p:tgtEl>
                                          <p:spTgt spid="9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wipe(left)">
                                      <p:cBhvr>
                                        <p:cTn id="17" dur="500"/>
                                        <p:tgtEl>
                                          <p:spTgt spid="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wipe(left)">
                                      <p:cBhvr>
                                        <p:cTn id="22"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none" rtlCol="0">
            <a:spAutoFit/>
          </a:bodyPr>
          <a:lstStyle/>
          <a:p>
            <a:pPr algn="ctr"/>
            <a:r>
              <a:rPr lang="en-US" altLang="zh-CN" dirty="0"/>
              <a:t>04 </a:t>
            </a:r>
            <a:r>
              <a:rPr lang="zh-CN" altLang="en-US"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a:noFill/>
        </p:spPr>
        <p:txBody>
          <a:bodyPr wrap="square" rtlCol="0">
            <a:spAutoFit/>
          </a:bodyPr>
          <a:lstStyle/>
          <a:p>
            <a:pPr algn="ctr"/>
            <a:r>
              <a:rPr lang="en-US" altLang="zh-CN" dirty="0">
                <a:solidFill>
                  <a:schemeClr val="bg1"/>
                </a:solidFill>
              </a:rPr>
              <a:t>05 </a:t>
            </a:r>
            <a:r>
              <a:rPr lang="zh-CN" altLang="en-US" dirty="0">
                <a:solidFill>
                  <a:schemeClr val="bg1"/>
                </a:solidFill>
              </a:rPr>
              <a:t>线程</a:t>
            </a:r>
          </a:p>
        </p:txBody>
      </p:sp>
      <p:sp>
        <p:nvSpPr>
          <p:cNvPr id="49" name="文本框 48">
            <a:extLst>
              <a:ext uri="{FF2B5EF4-FFF2-40B4-BE49-F238E27FC236}">
                <a16:creationId xmlns:a16="http://schemas.microsoft.com/office/drawing/2014/main" id="{748510DC-0C0E-42E6-9D5E-38246445DCDE}"/>
              </a:ext>
            </a:extLst>
          </p:cNvPr>
          <p:cNvSpPr txBox="1"/>
          <p:nvPr/>
        </p:nvSpPr>
        <p:spPr>
          <a:xfrm>
            <a:off x="1461302" y="868477"/>
            <a:ext cx="3877985" cy="461665"/>
          </a:xfrm>
          <a:prstGeom prst="rect">
            <a:avLst/>
          </a:prstGeom>
          <a:noFill/>
        </p:spPr>
        <p:txBody>
          <a:bodyPr wrap="none" rtlCol="0">
            <a:spAutoFit/>
          </a:bodyPr>
          <a:lstStyle/>
          <a:p>
            <a:r>
              <a:rPr lang="zh-CN" altLang="en-US" sz="2400" b="1" dirty="0">
                <a:solidFill>
                  <a:srgbClr val="FF0000"/>
                </a:solidFill>
              </a:rPr>
              <a:t>不同操作系统对线程的支持</a:t>
            </a:r>
            <a:endParaRPr lang="en-US" altLang="zh-CN" sz="2400" b="1" dirty="0">
              <a:solidFill>
                <a:srgbClr val="FF0000"/>
              </a:solidFill>
            </a:endParaRPr>
          </a:p>
        </p:txBody>
      </p:sp>
      <p:grpSp>
        <p:nvGrpSpPr>
          <p:cNvPr id="80" name="组合 79">
            <a:extLst>
              <a:ext uri="{FF2B5EF4-FFF2-40B4-BE49-F238E27FC236}">
                <a16:creationId xmlns:a16="http://schemas.microsoft.com/office/drawing/2014/main" id="{DDAB78BE-74E8-42D8-B457-EDB17E6A498B}"/>
              </a:ext>
            </a:extLst>
          </p:cNvPr>
          <p:cNvGrpSpPr/>
          <p:nvPr/>
        </p:nvGrpSpPr>
        <p:grpSpPr>
          <a:xfrm>
            <a:off x="837732" y="1644162"/>
            <a:ext cx="2714205" cy="2267230"/>
            <a:chOff x="837732" y="1644162"/>
            <a:chExt cx="2714205" cy="2267230"/>
          </a:xfrm>
        </p:grpSpPr>
        <p:sp>
          <p:nvSpPr>
            <p:cNvPr id="7" name="矩形 6">
              <a:extLst>
                <a:ext uri="{FF2B5EF4-FFF2-40B4-BE49-F238E27FC236}">
                  <a16:creationId xmlns:a16="http://schemas.microsoft.com/office/drawing/2014/main" id="{401204F9-2BDA-4F48-9FD3-A02A32F26A4B}"/>
                </a:ext>
              </a:extLst>
            </p:cNvPr>
            <p:cNvSpPr/>
            <p:nvPr/>
          </p:nvSpPr>
          <p:spPr>
            <a:xfrm>
              <a:off x="1461302" y="1644162"/>
              <a:ext cx="1467068" cy="178483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10" name="任意多边形 38">
              <a:extLst>
                <a:ext uri="{FF2B5EF4-FFF2-40B4-BE49-F238E27FC236}">
                  <a16:creationId xmlns:a16="http://schemas.microsoft.com/office/drawing/2014/main" id="{9732625E-F017-4D7B-AE54-5CD18129F06B}"/>
                </a:ext>
              </a:extLst>
            </p:cNvPr>
            <p:cNvSpPr>
              <a:spLocks noChangeArrowheads="1"/>
            </p:cNvSpPr>
            <p:nvPr/>
          </p:nvSpPr>
          <p:spPr bwMode="auto">
            <a:xfrm>
              <a:off x="2097872" y="2059614"/>
              <a:ext cx="193927" cy="903394"/>
            </a:xfrm>
            <a:custGeom>
              <a:avLst/>
              <a:gdLst>
                <a:gd name="T0" fmla="*/ 42862 w 104775"/>
                <a:gd name="T1" fmla="*/ 0 h 514350"/>
                <a:gd name="T2" fmla="*/ 14287 w 104775"/>
                <a:gd name="T3" fmla="*/ 52387 h 514350"/>
                <a:gd name="T4" fmla="*/ 104775 w 104775"/>
                <a:gd name="T5" fmla="*/ 157162 h 514350"/>
                <a:gd name="T6" fmla="*/ 14287 w 104775"/>
                <a:gd name="T7" fmla="*/ 252412 h 514350"/>
                <a:gd name="T8" fmla="*/ 100012 w 104775"/>
                <a:gd name="T9" fmla="*/ 371475 h 514350"/>
                <a:gd name="T10" fmla="*/ 9525 w 104775"/>
                <a:gd name="T11" fmla="*/ 466725 h 514350"/>
                <a:gd name="T12" fmla="*/ 42862 w 104775"/>
                <a:gd name="T13" fmla="*/ 514350 h 514350"/>
                <a:gd name="T14" fmla="*/ 0 60000 65536"/>
                <a:gd name="T15" fmla="*/ 0 60000 65536"/>
                <a:gd name="T16" fmla="*/ 0 60000 65536"/>
                <a:gd name="T17" fmla="*/ 0 60000 65536"/>
                <a:gd name="T18" fmla="*/ 0 60000 65536"/>
                <a:gd name="T19" fmla="*/ 0 60000 65536"/>
                <a:gd name="T20" fmla="*/ 0 60000 65536"/>
                <a:gd name="T21" fmla="*/ 0 w 104775"/>
                <a:gd name="T22" fmla="*/ 0 h 514350"/>
                <a:gd name="T23" fmla="*/ 104775 w 104775"/>
                <a:gd name="T24" fmla="*/ 514350 h 514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775" h="514350">
                  <a:moveTo>
                    <a:pt x="42862" y="0"/>
                  </a:moveTo>
                  <a:cubicBezTo>
                    <a:pt x="23415" y="13096"/>
                    <a:pt x="3968" y="26193"/>
                    <a:pt x="14287" y="52387"/>
                  </a:cubicBezTo>
                  <a:cubicBezTo>
                    <a:pt x="24606" y="78581"/>
                    <a:pt x="104775" y="123825"/>
                    <a:pt x="104775" y="157162"/>
                  </a:cubicBezTo>
                  <a:cubicBezTo>
                    <a:pt x="104775" y="190499"/>
                    <a:pt x="15081" y="216693"/>
                    <a:pt x="14287" y="252412"/>
                  </a:cubicBezTo>
                  <a:cubicBezTo>
                    <a:pt x="13493" y="288131"/>
                    <a:pt x="100806" y="335756"/>
                    <a:pt x="100012" y="371475"/>
                  </a:cubicBezTo>
                  <a:cubicBezTo>
                    <a:pt x="99218" y="407194"/>
                    <a:pt x="19050" y="442913"/>
                    <a:pt x="9525" y="466725"/>
                  </a:cubicBezTo>
                  <a:cubicBezTo>
                    <a:pt x="0" y="490538"/>
                    <a:pt x="21431" y="502444"/>
                    <a:pt x="42862" y="514350"/>
                  </a:cubicBezTo>
                </a:path>
              </a:pathLst>
            </a:custGeom>
            <a:noFill/>
            <a:ln w="28575" algn="ctr">
              <a:solidFill>
                <a:srgbClr val="FFFF00"/>
              </a:solidFill>
              <a:round/>
              <a:headEnd/>
              <a:tailEnd/>
            </a:ln>
          </p:spPr>
          <p:txBody>
            <a:bodyPr/>
            <a:lstStyle/>
            <a:p>
              <a:endParaRPr lang="zh-CN" altLang="en-US"/>
            </a:p>
          </p:txBody>
        </p:sp>
        <p:sp>
          <p:nvSpPr>
            <p:cNvPr id="75" name="文本框 74">
              <a:extLst>
                <a:ext uri="{FF2B5EF4-FFF2-40B4-BE49-F238E27FC236}">
                  <a16:creationId xmlns:a16="http://schemas.microsoft.com/office/drawing/2014/main" id="{2F2248CB-B98B-4552-ACF4-51CF674F0AD6}"/>
                </a:ext>
              </a:extLst>
            </p:cNvPr>
            <p:cNvSpPr txBox="1"/>
            <p:nvPr/>
          </p:nvSpPr>
          <p:spPr>
            <a:xfrm>
              <a:off x="837732" y="3412601"/>
              <a:ext cx="2714205" cy="498791"/>
            </a:xfrm>
            <a:prstGeom prst="rect">
              <a:avLst/>
            </a:prstGeom>
            <a:noFill/>
          </p:spPr>
          <p:txBody>
            <a:bodyPr wrap="none" rtlCol="0">
              <a:spAutoFit/>
            </a:bodyPr>
            <a:lstStyle/>
            <a:p>
              <a:pPr algn="ctr">
                <a:lnSpc>
                  <a:spcPct val="150000"/>
                </a:lnSpc>
              </a:pPr>
              <a:r>
                <a:rPr lang="zh-CN" altLang="en-US" sz="2000" dirty="0"/>
                <a:t>单进程系统：</a:t>
              </a:r>
              <a:r>
                <a:rPr lang="en-US" altLang="zh-CN" sz="2000" dirty="0"/>
                <a:t>MS-DOS</a:t>
              </a:r>
              <a:endParaRPr lang="zh-CN" altLang="en-US" sz="2000" dirty="0"/>
            </a:p>
          </p:txBody>
        </p:sp>
      </p:grpSp>
      <p:grpSp>
        <p:nvGrpSpPr>
          <p:cNvPr id="82" name="组合 81">
            <a:extLst>
              <a:ext uri="{FF2B5EF4-FFF2-40B4-BE49-F238E27FC236}">
                <a16:creationId xmlns:a16="http://schemas.microsoft.com/office/drawing/2014/main" id="{E67BE5CB-0339-4C72-A625-335920A683C6}"/>
              </a:ext>
            </a:extLst>
          </p:cNvPr>
          <p:cNvGrpSpPr/>
          <p:nvPr/>
        </p:nvGrpSpPr>
        <p:grpSpPr>
          <a:xfrm>
            <a:off x="577576" y="4346336"/>
            <a:ext cx="3234516" cy="1784838"/>
            <a:chOff x="630804" y="4460632"/>
            <a:chExt cx="3234516" cy="1784838"/>
          </a:xfrm>
        </p:grpSpPr>
        <p:sp>
          <p:nvSpPr>
            <p:cNvPr id="111" name="矩形 110">
              <a:extLst>
                <a:ext uri="{FF2B5EF4-FFF2-40B4-BE49-F238E27FC236}">
                  <a16:creationId xmlns:a16="http://schemas.microsoft.com/office/drawing/2014/main" id="{60944DE4-A2BE-46B4-8F8E-20AF285B27FF}"/>
                </a:ext>
              </a:extLst>
            </p:cNvPr>
            <p:cNvSpPr/>
            <p:nvPr/>
          </p:nvSpPr>
          <p:spPr>
            <a:xfrm>
              <a:off x="630804" y="4460632"/>
              <a:ext cx="1467068" cy="178483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12" name="任意多边形 38">
              <a:extLst>
                <a:ext uri="{FF2B5EF4-FFF2-40B4-BE49-F238E27FC236}">
                  <a16:creationId xmlns:a16="http://schemas.microsoft.com/office/drawing/2014/main" id="{FFF8C2D3-1F3F-45A9-9B5B-F283B98BFD22}"/>
                </a:ext>
              </a:extLst>
            </p:cNvPr>
            <p:cNvSpPr>
              <a:spLocks noChangeArrowheads="1"/>
            </p:cNvSpPr>
            <p:nvPr/>
          </p:nvSpPr>
          <p:spPr bwMode="auto">
            <a:xfrm>
              <a:off x="1267374" y="4876084"/>
              <a:ext cx="193927" cy="903394"/>
            </a:xfrm>
            <a:custGeom>
              <a:avLst/>
              <a:gdLst>
                <a:gd name="T0" fmla="*/ 42862 w 104775"/>
                <a:gd name="T1" fmla="*/ 0 h 514350"/>
                <a:gd name="T2" fmla="*/ 14287 w 104775"/>
                <a:gd name="T3" fmla="*/ 52387 h 514350"/>
                <a:gd name="T4" fmla="*/ 104775 w 104775"/>
                <a:gd name="T5" fmla="*/ 157162 h 514350"/>
                <a:gd name="T6" fmla="*/ 14287 w 104775"/>
                <a:gd name="T7" fmla="*/ 252412 h 514350"/>
                <a:gd name="T8" fmla="*/ 100012 w 104775"/>
                <a:gd name="T9" fmla="*/ 371475 h 514350"/>
                <a:gd name="T10" fmla="*/ 9525 w 104775"/>
                <a:gd name="T11" fmla="*/ 466725 h 514350"/>
                <a:gd name="T12" fmla="*/ 42862 w 104775"/>
                <a:gd name="T13" fmla="*/ 514350 h 514350"/>
                <a:gd name="T14" fmla="*/ 0 60000 65536"/>
                <a:gd name="T15" fmla="*/ 0 60000 65536"/>
                <a:gd name="T16" fmla="*/ 0 60000 65536"/>
                <a:gd name="T17" fmla="*/ 0 60000 65536"/>
                <a:gd name="T18" fmla="*/ 0 60000 65536"/>
                <a:gd name="T19" fmla="*/ 0 60000 65536"/>
                <a:gd name="T20" fmla="*/ 0 60000 65536"/>
                <a:gd name="T21" fmla="*/ 0 w 104775"/>
                <a:gd name="T22" fmla="*/ 0 h 514350"/>
                <a:gd name="T23" fmla="*/ 104775 w 104775"/>
                <a:gd name="T24" fmla="*/ 514350 h 514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775" h="514350">
                  <a:moveTo>
                    <a:pt x="42862" y="0"/>
                  </a:moveTo>
                  <a:cubicBezTo>
                    <a:pt x="23415" y="13096"/>
                    <a:pt x="3968" y="26193"/>
                    <a:pt x="14287" y="52387"/>
                  </a:cubicBezTo>
                  <a:cubicBezTo>
                    <a:pt x="24606" y="78581"/>
                    <a:pt x="104775" y="123825"/>
                    <a:pt x="104775" y="157162"/>
                  </a:cubicBezTo>
                  <a:cubicBezTo>
                    <a:pt x="104775" y="190499"/>
                    <a:pt x="15081" y="216693"/>
                    <a:pt x="14287" y="252412"/>
                  </a:cubicBezTo>
                  <a:cubicBezTo>
                    <a:pt x="13493" y="288131"/>
                    <a:pt x="100806" y="335756"/>
                    <a:pt x="100012" y="371475"/>
                  </a:cubicBezTo>
                  <a:cubicBezTo>
                    <a:pt x="99218" y="407194"/>
                    <a:pt x="19050" y="442913"/>
                    <a:pt x="9525" y="466725"/>
                  </a:cubicBezTo>
                  <a:cubicBezTo>
                    <a:pt x="0" y="490538"/>
                    <a:pt x="21431" y="502444"/>
                    <a:pt x="42862" y="514350"/>
                  </a:cubicBezTo>
                </a:path>
              </a:pathLst>
            </a:custGeom>
            <a:noFill/>
            <a:ln w="28575" algn="ctr">
              <a:solidFill>
                <a:srgbClr val="FFFF00"/>
              </a:solidFill>
              <a:round/>
              <a:headEnd/>
              <a:tailEnd/>
            </a:ln>
          </p:spPr>
          <p:txBody>
            <a:bodyPr/>
            <a:lstStyle/>
            <a:p>
              <a:endParaRPr lang="zh-CN" altLang="en-US"/>
            </a:p>
          </p:txBody>
        </p:sp>
        <p:sp>
          <p:nvSpPr>
            <p:cNvPr id="113" name="矩形 112">
              <a:extLst>
                <a:ext uri="{FF2B5EF4-FFF2-40B4-BE49-F238E27FC236}">
                  <a16:creationId xmlns:a16="http://schemas.microsoft.com/office/drawing/2014/main" id="{9465069F-DCC6-40CB-9BF2-3B05DE4CDC61}"/>
                </a:ext>
              </a:extLst>
            </p:cNvPr>
            <p:cNvSpPr/>
            <p:nvPr/>
          </p:nvSpPr>
          <p:spPr>
            <a:xfrm>
              <a:off x="2398252" y="4460632"/>
              <a:ext cx="1467068" cy="178483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14" name="任意多边形 38">
              <a:extLst>
                <a:ext uri="{FF2B5EF4-FFF2-40B4-BE49-F238E27FC236}">
                  <a16:creationId xmlns:a16="http://schemas.microsoft.com/office/drawing/2014/main" id="{7E33EA8B-62FC-4530-BDFB-DCD0352D98E1}"/>
                </a:ext>
              </a:extLst>
            </p:cNvPr>
            <p:cNvSpPr>
              <a:spLocks noChangeArrowheads="1"/>
            </p:cNvSpPr>
            <p:nvPr/>
          </p:nvSpPr>
          <p:spPr bwMode="auto">
            <a:xfrm>
              <a:off x="3034822" y="4876084"/>
              <a:ext cx="193927" cy="903394"/>
            </a:xfrm>
            <a:custGeom>
              <a:avLst/>
              <a:gdLst>
                <a:gd name="T0" fmla="*/ 42862 w 104775"/>
                <a:gd name="T1" fmla="*/ 0 h 514350"/>
                <a:gd name="T2" fmla="*/ 14287 w 104775"/>
                <a:gd name="T3" fmla="*/ 52387 h 514350"/>
                <a:gd name="T4" fmla="*/ 104775 w 104775"/>
                <a:gd name="T5" fmla="*/ 157162 h 514350"/>
                <a:gd name="T6" fmla="*/ 14287 w 104775"/>
                <a:gd name="T7" fmla="*/ 252412 h 514350"/>
                <a:gd name="T8" fmla="*/ 100012 w 104775"/>
                <a:gd name="T9" fmla="*/ 371475 h 514350"/>
                <a:gd name="T10" fmla="*/ 9525 w 104775"/>
                <a:gd name="T11" fmla="*/ 466725 h 514350"/>
                <a:gd name="T12" fmla="*/ 42862 w 104775"/>
                <a:gd name="T13" fmla="*/ 514350 h 514350"/>
                <a:gd name="T14" fmla="*/ 0 60000 65536"/>
                <a:gd name="T15" fmla="*/ 0 60000 65536"/>
                <a:gd name="T16" fmla="*/ 0 60000 65536"/>
                <a:gd name="T17" fmla="*/ 0 60000 65536"/>
                <a:gd name="T18" fmla="*/ 0 60000 65536"/>
                <a:gd name="T19" fmla="*/ 0 60000 65536"/>
                <a:gd name="T20" fmla="*/ 0 60000 65536"/>
                <a:gd name="T21" fmla="*/ 0 w 104775"/>
                <a:gd name="T22" fmla="*/ 0 h 514350"/>
                <a:gd name="T23" fmla="*/ 104775 w 104775"/>
                <a:gd name="T24" fmla="*/ 514350 h 514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775" h="514350">
                  <a:moveTo>
                    <a:pt x="42862" y="0"/>
                  </a:moveTo>
                  <a:cubicBezTo>
                    <a:pt x="23415" y="13096"/>
                    <a:pt x="3968" y="26193"/>
                    <a:pt x="14287" y="52387"/>
                  </a:cubicBezTo>
                  <a:cubicBezTo>
                    <a:pt x="24606" y="78581"/>
                    <a:pt x="104775" y="123825"/>
                    <a:pt x="104775" y="157162"/>
                  </a:cubicBezTo>
                  <a:cubicBezTo>
                    <a:pt x="104775" y="190499"/>
                    <a:pt x="15081" y="216693"/>
                    <a:pt x="14287" y="252412"/>
                  </a:cubicBezTo>
                  <a:cubicBezTo>
                    <a:pt x="13493" y="288131"/>
                    <a:pt x="100806" y="335756"/>
                    <a:pt x="100012" y="371475"/>
                  </a:cubicBezTo>
                  <a:cubicBezTo>
                    <a:pt x="99218" y="407194"/>
                    <a:pt x="19050" y="442913"/>
                    <a:pt x="9525" y="466725"/>
                  </a:cubicBezTo>
                  <a:cubicBezTo>
                    <a:pt x="0" y="490538"/>
                    <a:pt x="21431" y="502444"/>
                    <a:pt x="42862" y="514350"/>
                  </a:cubicBezTo>
                </a:path>
              </a:pathLst>
            </a:custGeom>
            <a:noFill/>
            <a:ln w="28575" algn="ctr">
              <a:solidFill>
                <a:srgbClr val="FFFF00"/>
              </a:solidFill>
              <a:round/>
              <a:headEnd/>
              <a:tailEnd/>
            </a:ln>
          </p:spPr>
          <p:txBody>
            <a:bodyPr/>
            <a:lstStyle/>
            <a:p>
              <a:endParaRPr lang="zh-CN" altLang="en-US"/>
            </a:p>
          </p:txBody>
        </p:sp>
      </p:grpSp>
      <p:sp>
        <p:nvSpPr>
          <p:cNvPr id="115" name="文本框 114">
            <a:extLst>
              <a:ext uri="{FF2B5EF4-FFF2-40B4-BE49-F238E27FC236}">
                <a16:creationId xmlns:a16="http://schemas.microsoft.com/office/drawing/2014/main" id="{04D080CD-9DFB-41CF-9843-3A105B3D48E9}"/>
              </a:ext>
            </a:extLst>
          </p:cNvPr>
          <p:cNvSpPr txBox="1"/>
          <p:nvPr/>
        </p:nvSpPr>
        <p:spPr>
          <a:xfrm>
            <a:off x="791244" y="6171247"/>
            <a:ext cx="2807180" cy="498791"/>
          </a:xfrm>
          <a:prstGeom prst="rect">
            <a:avLst/>
          </a:prstGeom>
          <a:noFill/>
        </p:spPr>
        <p:txBody>
          <a:bodyPr wrap="none" rtlCol="0">
            <a:spAutoFit/>
          </a:bodyPr>
          <a:lstStyle/>
          <a:p>
            <a:pPr algn="ctr">
              <a:lnSpc>
                <a:spcPct val="150000"/>
              </a:lnSpc>
            </a:pPr>
            <a:r>
              <a:rPr lang="zh-CN" altLang="en-US" sz="2000" dirty="0"/>
              <a:t>多进程系统：传统</a:t>
            </a:r>
            <a:r>
              <a:rPr lang="en-US" altLang="zh-CN" sz="2000" dirty="0"/>
              <a:t>UNIX</a:t>
            </a:r>
            <a:endParaRPr lang="zh-CN" altLang="en-US" sz="2000" dirty="0"/>
          </a:p>
        </p:txBody>
      </p:sp>
      <p:sp>
        <p:nvSpPr>
          <p:cNvPr id="120" name="文本框 119">
            <a:extLst>
              <a:ext uri="{FF2B5EF4-FFF2-40B4-BE49-F238E27FC236}">
                <a16:creationId xmlns:a16="http://schemas.microsoft.com/office/drawing/2014/main" id="{D3D58504-7185-43FE-BDA9-709DEA955BB7}"/>
              </a:ext>
            </a:extLst>
          </p:cNvPr>
          <p:cNvSpPr txBox="1"/>
          <p:nvPr/>
        </p:nvSpPr>
        <p:spPr>
          <a:xfrm>
            <a:off x="6348277" y="6195798"/>
            <a:ext cx="2807180" cy="498791"/>
          </a:xfrm>
          <a:prstGeom prst="rect">
            <a:avLst/>
          </a:prstGeom>
          <a:noFill/>
        </p:spPr>
        <p:txBody>
          <a:bodyPr wrap="none" rtlCol="0">
            <a:spAutoFit/>
          </a:bodyPr>
          <a:lstStyle/>
          <a:p>
            <a:pPr algn="ctr">
              <a:lnSpc>
                <a:spcPct val="150000"/>
              </a:lnSpc>
            </a:pPr>
            <a:r>
              <a:rPr lang="zh-CN" altLang="en-US" sz="2000" dirty="0"/>
              <a:t>多线程系统：现代</a:t>
            </a:r>
            <a:r>
              <a:rPr lang="en-US" altLang="zh-CN" sz="2000" dirty="0"/>
              <a:t>UNIX</a:t>
            </a:r>
            <a:endParaRPr lang="zh-CN" altLang="en-US" sz="2000" dirty="0"/>
          </a:p>
        </p:txBody>
      </p:sp>
      <p:grpSp>
        <p:nvGrpSpPr>
          <p:cNvPr id="83" name="组合 82">
            <a:extLst>
              <a:ext uri="{FF2B5EF4-FFF2-40B4-BE49-F238E27FC236}">
                <a16:creationId xmlns:a16="http://schemas.microsoft.com/office/drawing/2014/main" id="{E8823AD0-20D4-4343-9A54-F3436FB8127A}"/>
              </a:ext>
            </a:extLst>
          </p:cNvPr>
          <p:cNvGrpSpPr/>
          <p:nvPr/>
        </p:nvGrpSpPr>
        <p:grpSpPr>
          <a:xfrm>
            <a:off x="6139884" y="4346336"/>
            <a:ext cx="3234516" cy="1784838"/>
            <a:chOff x="6092595" y="4460632"/>
            <a:chExt cx="3234516" cy="1784838"/>
          </a:xfrm>
        </p:grpSpPr>
        <p:sp>
          <p:nvSpPr>
            <p:cNvPr id="116" name="矩形 115">
              <a:extLst>
                <a:ext uri="{FF2B5EF4-FFF2-40B4-BE49-F238E27FC236}">
                  <a16:creationId xmlns:a16="http://schemas.microsoft.com/office/drawing/2014/main" id="{8C8B3F16-F44B-4053-AFB9-0070E340C22C}"/>
                </a:ext>
              </a:extLst>
            </p:cNvPr>
            <p:cNvSpPr/>
            <p:nvPr/>
          </p:nvSpPr>
          <p:spPr>
            <a:xfrm>
              <a:off x="6092595" y="4460632"/>
              <a:ext cx="1467068" cy="178483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17" name="任意多边形 38">
              <a:extLst>
                <a:ext uri="{FF2B5EF4-FFF2-40B4-BE49-F238E27FC236}">
                  <a16:creationId xmlns:a16="http://schemas.microsoft.com/office/drawing/2014/main" id="{4419DFD1-14F6-4B3B-A340-B6ABE9294DF8}"/>
                </a:ext>
              </a:extLst>
            </p:cNvPr>
            <p:cNvSpPr>
              <a:spLocks noChangeArrowheads="1"/>
            </p:cNvSpPr>
            <p:nvPr/>
          </p:nvSpPr>
          <p:spPr bwMode="auto">
            <a:xfrm>
              <a:off x="6729165" y="4876084"/>
              <a:ext cx="193927" cy="903394"/>
            </a:xfrm>
            <a:custGeom>
              <a:avLst/>
              <a:gdLst>
                <a:gd name="T0" fmla="*/ 42862 w 104775"/>
                <a:gd name="T1" fmla="*/ 0 h 514350"/>
                <a:gd name="T2" fmla="*/ 14287 w 104775"/>
                <a:gd name="T3" fmla="*/ 52387 h 514350"/>
                <a:gd name="T4" fmla="*/ 104775 w 104775"/>
                <a:gd name="T5" fmla="*/ 157162 h 514350"/>
                <a:gd name="T6" fmla="*/ 14287 w 104775"/>
                <a:gd name="T7" fmla="*/ 252412 h 514350"/>
                <a:gd name="T8" fmla="*/ 100012 w 104775"/>
                <a:gd name="T9" fmla="*/ 371475 h 514350"/>
                <a:gd name="T10" fmla="*/ 9525 w 104775"/>
                <a:gd name="T11" fmla="*/ 466725 h 514350"/>
                <a:gd name="T12" fmla="*/ 42862 w 104775"/>
                <a:gd name="T13" fmla="*/ 514350 h 514350"/>
                <a:gd name="T14" fmla="*/ 0 60000 65536"/>
                <a:gd name="T15" fmla="*/ 0 60000 65536"/>
                <a:gd name="T16" fmla="*/ 0 60000 65536"/>
                <a:gd name="T17" fmla="*/ 0 60000 65536"/>
                <a:gd name="T18" fmla="*/ 0 60000 65536"/>
                <a:gd name="T19" fmla="*/ 0 60000 65536"/>
                <a:gd name="T20" fmla="*/ 0 60000 65536"/>
                <a:gd name="T21" fmla="*/ 0 w 104775"/>
                <a:gd name="T22" fmla="*/ 0 h 514350"/>
                <a:gd name="T23" fmla="*/ 104775 w 104775"/>
                <a:gd name="T24" fmla="*/ 514350 h 514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775" h="514350">
                  <a:moveTo>
                    <a:pt x="42862" y="0"/>
                  </a:moveTo>
                  <a:cubicBezTo>
                    <a:pt x="23415" y="13096"/>
                    <a:pt x="3968" y="26193"/>
                    <a:pt x="14287" y="52387"/>
                  </a:cubicBezTo>
                  <a:cubicBezTo>
                    <a:pt x="24606" y="78581"/>
                    <a:pt x="104775" y="123825"/>
                    <a:pt x="104775" y="157162"/>
                  </a:cubicBezTo>
                  <a:cubicBezTo>
                    <a:pt x="104775" y="190499"/>
                    <a:pt x="15081" y="216693"/>
                    <a:pt x="14287" y="252412"/>
                  </a:cubicBezTo>
                  <a:cubicBezTo>
                    <a:pt x="13493" y="288131"/>
                    <a:pt x="100806" y="335756"/>
                    <a:pt x="100012" y="371475"/>
                  </a:cubicBezTo>
                  <a:cubicBezTo>
                    <a:pt x="99218" y="407194"/>
                    <a:pt x="19050" y="442913"/>
                    <a:pt x="9525" y="466725"/>
                  </a:cubicBezTo>
                  <a:cubicBezTo>
                    <a:pt x="0" y="490538"/>
                    <a:pt x="21431" y="502444"/>
                    <a:pt x="42862" y="514350"/>
                  </a:cubicBezTo>
                </a:path>
              </a:pathLst>
            </a:custGeom>
            <a:noFill/>
            <a:ln w="28575" algn="ctr">
              <a:solidFill>
                <a:srgbClr val="FFFF00"/>
              </a:solidFill>
              <a:round/>
              <a:headEnd/>
              <a:tailEnd/>
            </a:ln>
          </p:spPr>
          <p:txBody>
            <a:bodyPr/>
            <a:lstStyle/>
            <a:p>
              <a:endParaRPr lang="zh-CN" altLang="en-US"/>
            </a:p>
          </p:txBody>
        </p:sp>
        <p:sp>
          <p:nvSpPr>
            <p:cNvPr id="118" name="矩形 117">
              <a:extLst>
                <a:ext uri="{FF2B5EF4-FFF2-40B4-BE49-F238E27FC236}">
                  <a16:creationId xmlns:a16="http://schemas.microsoft.com/office/drawing/2014/main" id="{E0BD3988-5E92-4C65-AF7C-E3A7FC7ABACC}"/>
                </a:ext>
              </a:extLst>
            </p:cNvPr>
            <p:cNvSpPr/>
            <p:nvPr/>
          </p:nvSpPr>
          <p:spPr>
            <a:xfrm>
              <a:off x="7860043" y="4460632"/>
              <a:ext cx="1467068" cy="178483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19" name="任意多边形 38">
              <a:extLst>
                <a:ext uri="{FF2B5EF4-FFF2-40B4-BE49-F238E27FC236}">
                  <a16:creationId xmlns:a16="http://schemas.microsoft.com/office/drawing/2014/main" id="{F7E59E29-3C17-4579-95F8-D179D9E1D4F8}"/>
                </a:ext>
              </a:extLst>
            </p:cNvPr>
            <p:cNvSpPr>
              <a:spLocks noChangeArrowheads="1"/>
            </p:cNvSpPr>
            <p:nvPr/>
          </p:nvSpPr>
          <p:spPr bwMode="auto">
            <a:xfrm>
              <a:off x="8496613" y="4876084"/>
              <a:ext cx="193927" cy="903394"/>
            </a:xfrm>
            <a:custGeom>
              <a:avLst/>
              <a:gdLst>
                <a:gd name="T0" fmla="*/ 42862 w 104775"/>
                <a:gd name="T1" fmla="*/ 0 h 514350"/>
                <a:gd name="T2" fmla="*/ 14287 w 104775"/>
                <a:gd name="T3" fmla="*/ 52387 h 514350"/>
                <a:gd name="T4" fmla="*/ 104775 w 104775"/>
                <a:gd name="T5" fmla="*/ 157162 h 514350"/>
                <a:gd name="T6" fmla="*/ 14287 w 104775"/>
                <a:gd name="T7" fmla="*/ 252412 h 514350"/>
                <a:gd name="T8" fmla="*/ 100012 w 104775"/>
                <a:gd name="T9" fmla="*/ 371475 h 514350"/>
                <a:gd name="T10" fmla="*/ 9525 w 104775"/>
                <a:gd name="T11" fmla="*/ 466725 h 514350"/>
                <a:gd name="T12" fmla="*/ 42862 w 104775"/>
                <a:gd name="T13" fmla="*/ 514350 h 514350"/>
                <a:gd name="T14" fmla="*/ 0 60000 65536"/>
                <a:gd name="T15" fmla="*/ 0 60000 65536"/>
                <a:gd name="T16" fmla="*/ 0 60000 65536"/>
                <a:gd name="T17" fmla="*/ 0 60000 65536"/>
                <a:gd name="T18" fmla="*/ 0 60000 65536"/>
                <a:gd name="T19" fmla="*/ 0 60000 65536"/>
                <a:gd name="T20" fmla="*/ 0 60000 65536"/>
                <a:gd name="T21" fmla="*/ 0 w 104775"/>
                <a:gd name="T22" fmla="*/ 0 h 514350"/>
                <a:gd name="T23" fmla="*/ 104775 w 104775"/>
                <a:gd name="T24" fmla="*/ 514350 h 514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775" h="514350">
                  <a:moveTo>
                    <a:pt x="42862" y="0"/>
                  </a:moveTo>
                  <a:cubicBezTo>
                    <a:pt x="23415" y="13096"/>
                    <a:pt x="3968" y="26193"/>
                    <a:pt x="14287" y="52387"/>
                  </a:cubicBezTo>
                  <a:cubicBezTo>
                    <a:pt x="24606" y="78581"/>
                    <a:pt x="104775" y="123825"/>
                    <a:pt x="104775" y="157162"/>
                  </a:cubicBezTo>
                  <a:cubicBezTo>
                    <a:pt x="104775" y="190499"/>
                    <a:pt x="15081" y="216693"/>
                    <a:pt x="14287" y="252412"/>
                  </a:cubicBezTo>
                  <a:cubicBezTo>
                    <a:pt x="13493" y="288131"/>
                    <a:pt x="100806" y="335756"/>
                    <a:pt x="100012" y="371475"/>
                  </a:cubicBezTo>
                  <a:cubicBezTo>
                    <a:pt x="99218" y="407194"/>
                    <a:pt x="19050" y="442913"/>
                    <a:pt x="9525" y="466725"/>
                  </a:cubicBezTo>
                  <a:cubicBezTo>
                    <a:pt x="0" y="490538"/>
                    <a:pt x="21431" y="502444"/>
                    <a:pt x="42862" y="514350"/>
                  </a:cubicBezTo>
                </a:path>
              </a:pathLst>
            </a:custGeom>
            <a:noFill/>
            <a:ln w="28575" algn="ctr">
              <a:solidFill>
                <a:srgbClr val="FFFF00"/>
              </a:solidFill>
              <a:round/>
              <a:headEnd/>
              <a:tailEnd/>
            </a:ln>
          </p:spPr>
          <p:txBody>
            <a:bodyPr/>
            <a:lstStyle/>
            <a:p>
              <a:endParaRPr lang="zh-CN" altLang="en-US"/>
            </a:p>
          </p:txBody>
        </p:sp>
        <p:sp>
          <p:nvSpPr>
            <p:cNvPr id="121" name="任意多边形 38">
              <a:extLst>
                <a:ext uri="{FF2B5EF4-FFF2-40B4-BE49-F238E27FC236}">
                  <a16:creationId xmlns:a16="http://schemas.microsoft.com/office/drawing/2014/main" id="{75CC0C09-CE8C-4ED8-AF3A-108AC78CD21A}"/>
                </a:ext>
              </a:extLst>
            </p:cNvPr>
            <p:cNvSpPr>
              <a:spLocks noChangeArrowheads="1"/>
            </p:cNvSpPr>
            <p:nvPr/>
          </p:nvSpPr>
          <p:spPr bwMode="auto">
            <a:xfrm>
              <a:off x="6446043" y="4876084"/>
              <a:ext cx="193927" cy="903394"/>
            </a:xfrm>
            <a:custGeom>
              <a:avLst/>
              <a:gdLst>
                <a:gd name="T0" fmla="*/ 42862 w 104775"/>
                <a:gd name="T1" fmla="*/ 0 h 514350"/>
                <a:gd name="T2" fmla="*/ 14287 w 104775"/>
                <a:gd name="T3" fmla="*/ 52387 h 514350"/>
                <a:gd name="T4" fmla="*/ 104775 w 104775"/>
                <a:gd name="T5" fmla="*/ 157162 h 514350"/>
                <a:gd name="T6" fmla="*/ 14287 w 104775"/>
                <a:gd name="T7" fmla="*/ 252412 h 514350"/>
                <a:gd name="T8" fmla="*/ 100012 w 104775"/>
                <a:gd name="T9" fmla="*/ 371475 h 514350"/>
                <a:gd name="T10" fmla="*/ 9525 w 104775"/>
                <a:gd name="T11" fmla="*/ 466725 h 514350"/>
                <a:gd name="T12" fmla="*/ 42862 w 104775"/>
                <a:gd name="T13" fmla="*/ 514350 h 514350"/>
                <a:gd name="T14" fmla="*/ 0 60000 65536"/>
                <a:gd name="T15" fmla="*/ 0 60000 65536"/>
                <a:gd name="T16" fmla="*/ 0 60000 65536"/>
                <a:gd name="T17" fmla="*/ 0 60000 65536"/>
                <a:gd name="T18" fmla="*/ 0 60000 65536"/>
                <a:gd name="T19" fmla="*/ 0 60000 65536"/>
                <a:gd name="T20" fmla="*/ 0 60000 65536"/>
                <a:gd name="T21" fmla="*/ 0 w 104775"/>
                <a:gd name="T22" fmla="*/ 0 h 514350"/>
                <a:gd name="T23" fmla="*/ 104775 w 104775"/>
                <a:gd name="T24" fmla="*/ 514350 h 514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775" h="514350">
                  <a:moveTo>
                    <a:pt x="42862" y="0"/>
                  </a:moveTo>
                  <a:cubicBezTo>
                    <a:pt x="23415" y="13096"/>
                    <a:pt x="3968" y="26193"/>
                    <a:pt x="14287" y="52387"/>
                  </a:cubicBezTo>
                  <a:cubicBezTo>
                    <a:pt x="24606" y="78581"/>
                    <a:pt x="104775" y="123825"/>
                    <a:pt x="104775" y="157162"/>
                  </a:cubicBezTo>
                  <a:cubicBezTo>
                    <a:pt x="104775" y="190499"/>
                    <a:pt x="15081" y="216693"/>
                    <a:pt x="14287" y="252412"/>
                  </a:cubicBezTo>
                  <a:cubicBezTo>
                    <a:pt x="13493" y="288131"/>
                    <a:pt x="100806" y="335756"/>
                    <a:pt x="100012" y="371475"/>
                  </a:cubicBezTo>
                  <a:cubicBezTo>
                    <a:pt x="99218" y="407194"/>
                    <a:pt x="19050" y="442913"/>
                    <a:pt x="9525" y="466725"/>
                  </a:cubicBezTo>
                  <a:cubicBezTo>
                    <a:pt x="0" y="490538"/>
                    <a:pt x="21431" y="502444"/>
                    <a:pt x="42862" y="514350"/>
                  </a:cubicBezTo>
                </a:path>
              </a:pathLst>
            </a:custGeom>
            <a:noFill/>
            <a:ln w="28575" algn="ctr">
              <a:solidFill>
                <a:srgbClr val="FFFF00"/>
              </a:solidFill>
              <a:round/>
              <a:headEnd/>
              <a:tailEnd/>
            </a:ln>
          </p:spPr>
          <p:txBody>
            <a:bodyPr/>
            <a:lstStyle/>
            <a:p>
              <a:endParaRPr lang="zh-CN" altLang="en-US"/>
            </a:p>
          </p:txBody>
        </p:sp>
        <p:sp>
          <p:nvSpPr>
            <p:cNvPr id="122" name="任意多边形 38">
              <a:extLst>
                <a:ext uri="{FF2B5EF4-FFF2-40B4-BE49-F238E27FC236}">
                  <a16:creationId xmlns:a16="http://schemas.microsoft.com/office/drawing/2014/main" id="{63AF297E-BC00-4BDC-AC88-A5DDECAE3C64}"/>
                </a:ext>
              </a:extLst>
            </p:cNvPr>
            <p:cNvSpPr>
              <a:spLocks noChangeArrowheads="1"/>
            </p:cNvSpPr>
            <p:nvPr/>
          </p:nvSpPr>
          <p:spPr bwMode="auto">
            <a:xfrm>
              <a:off x="8213491" y="4876084"/>
              <a:ext cx="193927" cy="903394"/>
            </a:xfrm>
            <a:custGeom>
              <a:avLst/>
              <a:gdLst>
                <a:gd name="T0" fmla="*/ 42862 w 104775"/>
                <a:gd name="T1" fmla="*/ 0 h 514350"/>
                <a:gd name="T2" fmla="*/ 14287 w 104775"/>
                <a:gd name="T3" fmla="*/ 52387 h 514350"/>
                <a:gd name="T4" fmla="*/ 104775 w 104775"/>
                <a:gd name="T5" fmla="*/ 157162 h 514350"/>
                <a:gd name="T6" fmla="*/ 14287 w 104775"/>
                <a:gd name="T7" fmla="*/ 252412 h 514350"/>
                <a:gd name="T8" fmla="*/ 100012 w 104775"/>
                <a:gd name="T9" fmla="*/ 371475 h 514350"/>
                <a:gd name="T10" fmla="*/ 9525 w 104775"/>
                <a:gd name="T11" fmla="*/ 466725 h 514350"/>
                <a:gd name="T12" fmla="*/ 42862 w 104775"/>
                <a:gd name="T13" fmla="*/ 514350 h 514350"/>
                <a:gd name="T14" fmla="*/ 0 60000 65536"/>
                <a:gd name="T15" fmla="*/ 0 60000 65536"/>
                <a:gd name="T16" fmla="*/ 0 60000 65536"/>
                <a:gd name="T17" fmla="*/ 0 60000 65536"/>
                <a:gd name="T18" fmla="*/ 0 60000 65536"/>
                <a:gd name="T19" fmla="*/ 0 60000 65536"/>
                <a:gd name="T20" fmla="*/ 0 60000 65536"/>
                <a:gd name="T21" fmla="*/ 0 w 104775"/>
                <a:gd name="T22" fmla="*/ 0 h 514350"/>
                <a:gd name="T23" fmla="*/ 104775 w 104775"/>
                <a:gd name="T24" fmla="*/ 514350 h 514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775" h="514350">
                  <a:moveTo>
                    <a:pt x="42862" y="0"/>
                  </a:moveTo>
                  <a:cubicBezTo>
                    <a:pt x="23415" y="13096"/>
                    <a:pt x="3968" y="26193"/>
                    <a:pt x="14287" y="52387"/>
                  </a:cubicBezTo>
                  <a:cubicBezTo>
                    <a:pt x="24606" y="78581"/>
                    <a:pt x="104775" y="123825"/>
                    <a:pt x="104775" y="157162"/>
                  </a:cubicBezTo>
                  <a:cubicBezTo>
                    <a:pt x="104775" y="190499"/>
                    <a:pt x="15081" y="216693"/>
                    <a:pt x="14287" y="252412"/>
                  </a:cubicBezTo>
                  <a:cubicBezTo>
                    <a:pt x="13493" y="288131"/>
                    <a:pt x="100806" y="335756"/>
                    <a:pt x="100012" y="371475"/>
                  </a:cubicBezTo>
                  <a:cubicBezTo>
                    <a:pt x="99218" y="407194"/>
                    <a:pt x="19050" y="442913"/>
                    <a:pt x="9525" y="466725"/>
                  </a:cubicBezTo>
                  <a:cubicBezTo>
                    <a:pt x="0" y="490538"/>
                    <a:pt x="21431" y="502444"/>
                    <a:pt x="42862" y="514350"/>
                  </a:cubicBezTo>
                </a:path>
              </a:pathLst>
            </a:custGeom>
            <a:noFill/>
            <a:ln w="28575" algn="ctr">
              <a:solidFill>
                <a:srgbClr val="FFFF00"/>
              </a:solidFill>
              <a:round/>
              <a:headEnd/>
              <a:tailEnd/>
            </a:ln>
          </p:spPr>
          <p:txBody>
            <a:bodyPr/>
            <a:lstStyle/>
            <a:p>
              <a:endParaRPr lang="zh-CN" altLang="en-US"/>
            </a:p>
          </p:txBody>
        </p:sp>
        <p:sp>
          <p:nvSpPr>
            <p:cNvPr id="123" name="任意多边形 38">
              <a:extLst>
                <a:ext uri="{FF2B5EF4-FFF2-40B4-BE49-F238E27FC236}">
                  <a16:creationId xmlns:a16="http://schemas.microsoft.com/office/drawing/2014/main" id="{6A99E99D-1939-4312-B236-0C635993D7C7}"/>
                </a:ext>
              </a:extLst>
            </p:cNvPr>
            <p:cNvSpPr>
              <a:spLocks noChangeArrowheads="1"/>
            </p:cNvSpPr>
            <p:nvPr/>
          </p:nvSpPr>
          <p:spPr bwMode="auto">
            <a:xfrm>
              <a:off x="7012287" y="4876084"/>
              <a:ext cx="193927" cy="903394"/>
            </a:xfrm>
            <a:custGeom>
              <a:avLst/>
              <a:gdLst>
                <a:gd name="T0" fmla="*/ 42862 w 104775"/>
                <a:gd name="T1" fmla="*/ 0 h 514350"/>
                <a:gd name="T2" fmla="*/ 14287 w 104775"/>
                <a:gd name="T3" fmla="*/ 52387 h 514350"/>
                <a:gd name="T4" fmla="*/ 104775 w 104775"/>
                <a:gd name="T5" fmla="*/ 157162 h 514350"/>
                <a:gd name="T6" fmla="*/ 14287 w 104775"/>
                <a:gd name="T7" fmla="*/ 252412 h 514350"/>
                <a:gd name="T8" fmla="*/ 100012 w 104775"/>
                <a:gd name="T9" fmla="*/ 371475 h 514350"/>
                <a:gd name="T10" fmla="*/ 9525 w 104775"/>
                <a:gd name="T11" fmla="*/ 466725 h 514350"/>
                <a:gd name="T12" fmla="*/ 42862 w 104775"/>
                <a:gd name="T13" fmla="*/ 514350 h 514350"/>
                <a:gd name="T14" fmla="*/ 0 60000 65536"/>
                <a:gd name="T15" fmla="*/ 0 60000 65536"/>
                <a:gd name="T16" fmla="*/ 0 60000 65536"/>
                <a:gd name="T17" fmla="*/ 0 60000 65536"/>
                <a:gd name="T18" fmla="*/ 0 60000 65536"/>
                <a:gd name="T19" fmla="*/ 0 60000 65536"/>
                <a:gd name="T20" fmla="*/ 0 60000 65536"/>
                <a:gd name="T21" fmla="*/ 0 w 104775"/>
                <a:gd name="T22" fmla="*/ 0 h 514350"/>
                <a:gd name="T23" fmla="*/ 104775 w 104775"/>
                <a:gd name="T24" fmla="*/ 514350 h 514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775" h="514350">
                  <a:moveTo>
                    <a:pt x="42862" y="0"/>
                  </a:moveTo>
                  <a:cubicBezTo>
                    <a:pt x="23415" y="13096"/>
                    <a:pt x="3968" y="26193"/>
                    <a:pt x="14287" y="52387"/>
                  </a:cubicBezTo>
                  <a:cubicBezTo>
                    <a:pt x="24606" y="78581"/>
                    <a:pt x="104775" y="123825"/>
                    <a:pt x="104775" y="157162"/>
                  </a:cubicBezTo>
                  <a:cubicBezTo>
                    <a:pt x="104775" y="190499"/>
                    <a:pt x="15081" y="216693"/>
                    <a:pt x="14287" y="252412"/>
                  </a:cubicBezTo>
                  <a:cubicBezTo>
                    <a:pt x="13493" y="288131"/>
                    <a:pt x="100806" y="335756"/>
                    <a:pt x="100012" y="371475"/>
                  </a:cubicBezTo>
                  <a:cubicBezTo>
                    <a:pt x="99218" y="407194"/>
                    <a:pt x="19050" y="442913"/>
                    <a:pt x="9525" y="466725"/>
                  </a:cubicBezTo>
                  <a:cubicBezTo>
                    <a:pt x="0" y="490538"/>
                    <a:pt x="21431" y="502444"/>
                    <a:pt x="42862" y="514350"/>
                  </a:cubicBezTo>
                </a:path>
              </a:pathLst>
            </a:custGeom>
            <a:noFill/>
            <a:ln w="28575" algn="ctr">
              <a:solidFill>
                <a:srgbClr val="FFFF00"/>
              </a:solidFill>
              <a:round/>
              <a:headEnd/>
              <a:tailEnd/>
            </a:ln>
          </p:spPr>
          <p:txBody>
            <a:bodyPr/>
            <a:lstStyle/>
            <a:p>
              <a:endParaRPr lang="zh-CN" altLang="en-US"/>
            </a:p>
          </p:txBody>
        </p:sp>
        <p:sp>
          <p:nvSpPr>
            <p:cNvPr id="124" name="任意多边形 38">
              <a:extLst>
                <a:ext uri="{FF2B5EF4-FFF2-40B4-BE49-F238E27FC236}">
                  <a16:creationId xmlns:a16="http://schemas.microsoft.com/office/drawing/2014/main" id="{709934FA-F17A-4DB0-9677-E941F23FEDC2}"/>
                </a:ext>
              </a:extLst>
            </p:cNvPr>
            <p:cNvSpPr>
              <a:spLocks noChangeArrowheads="1"/>
            </p:cNvSpPr>
            <p:nvPr/>
          </p:nvSpPr>
          <p:spPr bwMode="auto">
            <a:xfrm>
              <a:off x="8779735" y="4876084"/>
              <a:ext cx="193927" cy="903394"/>
            </a:xfrm>
            <a:custGeom>
              <a:avLst/>
              <a:gdLst>
                <a:gd name="T0" fmla="*/ 42862 w 104775"/>
                <a:gd name="T1" fmla="*/ 0 h 514350"/>
                <a:gd name="T2" fmla="*/ 14287 w 104775"/>
                <a:gd name="T3" fmla="*/ 52387 h 514350"/>
                <a:gd name="T4" fmla="*/ 104775 w 104775"/>
                <a:gd name="T5" fmla="*/ 157162 h 514350"/>
                <a:gd name="T6" fmla="*/ 14287 w 104775"/>
                <a:gd name="T7" fmla="*/ 252412 h 514350"/>
                <a:gd name="T8" fmla="*/ 100012 w 104775"/>
                <a:gd name="T9" fmla="*/ 371475 h 514350"/>
                <a:gd name="T10" fmla="*/ 9525 w 104775"/>
                <a:gd name="T11" fmla="*/ 466725 h 514350"/>
                <a:gd name="T12" fmla="*/ 42862 w 104775"/>
                <a:gd name="T13" fmla="*/ 514350 h 514350"/>
                <a:gd name="T14" fmla="*/ 0 60000 65536"/>
                <a:gd name="T15" fmla="*/ 0 60000 65536"/>
                <a:gd name="T16" fmla="*/ 0 60000 65536"/>
                <a:gd name="T17" fmla="*/ 0 60000 65536"/>
                <a:gd name="T18" fmla="*/ 0 60000 65536"/>
                <a:gd name="T19" fmla="*/ 0 60000 65536"/>
                <a:gd name="T20" fmla="*/ 0 60000 65536"/>
                <a:gd name="T21" fmla="*/ 0 w 104775"/>
                <a:gd name="T22" fmla="*/ 0 h 514350"/>
                <a:gd name="T23" fmla="*/ 104775 w 104775"/>
                <a:gd name="T24" fmla="*/ 514350 h 514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775" h="514350">
                  <a:moveTo>
                    <a:pt x="42862" y="0"/>
                  </a:moveTo>
                  <a:cubicBezTo>
                    <a:pt x="23415" y="13096"/>
                    <a:pt x="3968" y="26193"/>
                    <a:pt x="14287" y="52387"/>
                  </a:cubicBezTo>
                  <a:cubicBezTo>
                    <a:pt x="24606" y="78581"/>
                    <a:pt x="104775" y="123825"/>
                    <a:pt x="104775" y="157162"/>
                  </a:cubicBezTo>
                  <a:cubicBezTo>
                    <a:pt x="104775" y="190499"/>
                    <a:pt x="15081" y="216693"/>
                    <a:pt x="14287" y="252412"/>
                  </a:cubicBezTo>
                  <a:cubicBezTo>
                    <a:pt x="13493" y="288131"/>
                    <a:pt x="100806" y="335756"/>
                    <a:pt x="100012" y="371475"/>
                  </a:cubicBezTo>
                  <a:cubicBezTo>
                    <a:pt x="99218" y="407194"/>
                    <a:pt x="19050" y="442913"/>
                    <a:pt x="9525" y="466725"/>
                  </a:cubicBezTo>
                  <a:cubicBezTo>
                    <a:pt x="0" y="490538"/>
                    <a:pt x="21431" y="502444"/>
                    <a:pt x="42862" y="514350"/>
                  </a:cubicBezTo>
                </a:path>
              </a:pathLst>
            </a:custGeom>
            <a:noFill/>
            <a:ln w="28575" algn="ctr">
              <a:solidFill>
                <a:srgbClr val="FFFF00"/>
              </a:solidFill>
              <a:round/>
              <a:headEnd/>
              <a:tailEnd/>
            </a:ln>
          </p:spPr>
          <p:txBody>
            <a:bodyPr/>
            <a:lstStyle/>
            <a:p>
              <a:endParaRPr lang="zh-CN" altLang="en-US"/>
            </a:p>
          </p:txBody>
        </p:sp>
      </p:grpSp>
      <p:grpSp>
        <p:nvGrpSpPr>
          <p:cNvPr id="81" name="组合 80">
            <a:extLst>
              <a:ext uri="{FF2B5EF4-FFF2-40B4-BE49-F238E27FC236}">
                <a16:creationId xmlns:a16="http://schemas.microsoft.com/office/drawing/2014/main" id="{4B57499A-990A-49B7-A2D2-B3A337FF41F3}"/>
              </a:ext>
            </a:extLst>
          </p:cNvPr>
          <p:cNvGrpSpPr/>
          <p:nvPr/>
        </p:nvGrpSpPr>
        <p:grpSpPr>
          <a:xfrm>
            <a:off x="6081396" y="1644162"/>
            <a:ext cx="3147015" cy="2359349"/>
            <a:chOff x="6081396" y="1644162"/>
            <a:chExt cx="3147015" cy="2359349"/>
          </a:xfrm>
        </p:grpSpPr>
        <p:sp>
          <p:nvSpPr>
            <p:cNvPr id="125" name="矩形 124">
              <a:extLst>
                <a:ext uri="{FF2B5EF4-FFF2-40B4-BE49-F238E27FC236}">
                  <a16:creationId xmlns:a16="http://schemas.microsoft.com/office/drawing/2014/main" id="{8C404CB5-D076-4A68-B3A2-8BC4F1B3EB87}"/>
                </a:ext>
              </a:extLst>
            </p:cNvPr>
            <p:cNvSpPr/>
            <p:nvPr/>
          </p:nvSpPr>
          <p:spPr>
            <a:xfrm>
              <a:off x="6921370" y="1644162"/>
              <a:ext cx="1467068" cy="178483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26" name="任意多边形 38">
              <a:extLst>
                <a:ext uri="{FF2B5EF4-FFF2-40B4-BE49-F238E27FC236}">
                  <a16:creationId xmlns:a16="http://schemas.microsoft.com/office/drawing/2014/main" id="{61B55D47-BBB8-479D-B1ED-6A29060779D2}"/>
                </a:ext>
              </a:extLst>
            </p:cNvPr>
            <p:cNvSpPr>
              <a:spLocks noChangeArrowheads="1"/>
            </p:cNvSpPr>
            <p:nvPr/>
          </p:nvSpPr>
          <p:spPr bwMode="auto">
            <a:xfrm>
              <a:off x="7557940" y="2059614"/>
              <a:ext cx="193927" cy="903394"/>
            </a:xfrm>
            <a:custGeom>
              <a:avLst/>
              <a:gdLst>
                <a:gd name="T0" fmla="*/ 42862 w 104775"/>
                <a:gd name="T1" fmla="*/ 0 h 514350"/>
                <a:gd name="T2" fmla="*/ 14287 w 104775"/>
                <a:gd name="T3" fmla="*/ 52387 h 514350"/>
                <a:gd name="T4" fmla="*/ 104775 w 104775"/>
                <a:gd name="T5" fmla="*/ 157162 h 514350"/>
                <a:gd name="T6" fmla="*/ 14287 w 104775"/>
                <a:gd name="T7" fmla="*/ 252412 h 514350"/>
                <a:gd name="T8" fmla="*/ 100012 w 104775"/>
                <a:gd name="T9" fmla="*/ 371475 h 514350"/>
                <a:gd name="T10" fmla="*/ 9525 w 104775"/>
                <a:gd name="T11" fmla="*/ 466725 h 514350"/>
                <a:gd name="T12" fmla="*/ 42862 w 104775"/>
                <a:gd name="T13" fmla="*/ 514350 h 514350"/>
                <a:gd name="T14" fmla="*/ 0 60000 65536"/>
                <a:gd name="T15" fmla="*/ 0 60000 65536"/>
                <a:gd name="T16" fmla="*/ 0 60000 65536"/>
                <a:gd name="T17" fmla="*/ 0 60000 65536"/>
                <a:gd name="T18" fmla="*/ 0 60000 65536"/>
                <a:gd name="T19" fmla="*/ 0 60000 65536"/>
                <a:gd name="T20" fmla="*/ 0 60000 65536"/>
                <a:gd name="T21" fmla="*/ 0 w 104775"/>
                <a:gd name="T22" fmla="*/ 0 h 514350"/>
                <a:gd name="T23" fmla="*/ 104775 w 104775"/>
                <a:gd name="T24" fmla="*/ 514350 h 514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775" h="514350">
                  <a:moveTo>
                    <a:pt x="42862" y="0"/>
                  </a:moveTo>
                  <a:cubicBezTo>
                    <a:pt x="23415" y="13096"/>
                    <a:pt x="3968" y="26193"/>
                    <a:pt x="14287" y="52387"/>
                  </a:cubicBezTo>
                  <a:cubicBezTo>
                    <a:pt x="24606" y="78581"/>
                    <a:pt x="104775" y="123825"/>
                    <a:pt x="104775" y="157162"/>
                  </a:cubicBezTo>
                  <a:cubicBezTo>
                    <a:pt x="104775" y="190499"/>
                    <a:pt x="15081" y="216693"/>
                    <a:pt x="14287" y="252412"/>
                  </a:cubicBezTo>
                  <a:cubicBezTo>
                    <a:pt x="13493" y="288131"/>
                    <a:pt x="100806" y="335756"/>
                    <a:pt x="100012" y="371475"/>
                  </a:cubicBezTo>
                  <a:cubicBezTo>
                    <a:pt x="99218" y="407194"/>
                    <a:pt x="19050" y="442913"/>
                    <a:pt x="9525" y="466725"/>
                  </a:cubicBezTo>
                  <a:cubicBezTo>
                    <a:pt x="0" y="490538"/>
                    <a:pt x="21431" y="502444"/>
                    <a:pt x="42862" y="514350"/>
                  </a:cubicBezTo>
                </a:path>
              </a:pathLst>
            </a:custGeom>
            <a:noFill/>
            <a:ln w="28575" algn="ctr">
              <a:solidFill>
                <a:srgbClr val="FFFF00"/>
              </a:solidFill>
              <a:round/>
              <a:headEnd/>
              <a:tailEnd/>
            </a:ln>
          </p:spPr>
          <p:txBody>
            <a:bodyPr/>
            <a:lstStyle/>
            <a:p>
              <a:endParaRPr lang="zh-CN" altLang="en-US"/>
            </a:p>
          </p:txBody>
        </p:sp>
        <p:sp>
          <p:nvSpPr>
            <p:cNvPr id="127" name="任意多边形 38">
              <a:extLst>
                <a:ext uri="{FF2B5EF4-FFF2-40B4-BE49-F238E27FC236}">
                  <a16:creationId xmlns:a16="http://schemas.microsoft.com/office/drawing/2014/main" id="{A0342A19-609D-46BE-AC03-F79AFB72B351}"/>
                </a:ext>
              </a:extLst>
            </p:cNvPr>
            <p:cNvSpPr>
              <a:spLocks noChangeArrowheads="1"/>
            </p:cNvSpPr>
            <p:nvPr/>
          </p:nvSpPr>
          <p:spPr bwMode="auto">
            <a:xfrm>
              <a:off x="7274818" y="2059614"/>
              <a:ext cx="193927" cy="903394"/>
            </a:xfrm>
            <a:custGeom>
              <a:avLst/>
              <a:gdLst>
                <a:gd name="T0" fmla="*/ 42862 w 104775"/>
                <a:gd name="T1" fmla="*/ 0 h 514350"/>
                <a:gd name="T2" fmla="*/ 14287 w 104775"/>
                <a:gd name="T3" fmla="*/ 52387 h 514350"/>
                <a:gd name="T4" fmla="*/ 104775 w 104775"/>
                <a:gd name="T5" fmla="*/ 157162 h 514350"/>
                <a:gd name="T6" fmla="*/ 14287 w 104775"/>
                <a:gd name="T7" fmla="*/ 252412 h 514350"/>
                <a:gd name="T8" fmla="*/ 100012 w 104775"/>
                <a:gd name="T9" fmla="*/ 371475 h 514350"/>
                <a:gd name="T10" fmla="*/ 9525 w 104775"/>
                <a:gd name="T11" fmla="*/ 466725 h 514350"/>
                <a:gd name="T12" fmla="*/ 42862 w 104775"/>
                <a:gd name="T13" fmla="*/ 514350 h 514350"/>
                <a:gd name="T14" fmla="*/ 0 60000 65536"/>
                <a:gd name="T15" fmla="*/ 0 60000 65536"/>
                <a:gd name="T16" fmla="*/ 0 60000 65536"/>
                <a:gd name="T17" fmla="*/ 0 60000 65536"/>
                <a:gd name="T18" fmla="*/ 0 60000 65536"/>
                <a:gd name="T19" fmla="*/ 0 60000 65536"/>
                <a:gd name="T20" fmla="*/ 0 60000 65536"/>
                <a:gd name="T21" fmla="*/ 0 w 104775"/>
                <a:gd name="T22" fmla="*/ 0 h 514350"/>
                <a:gd name="T23" fmla="*/ 104775 w 104775"/>
                <a:gd name="T24" fmla="*/ 514350 h 514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775" h="514350">
                  <a:moveTo>
                    <a:pt x="42862" y="0"/>
                  </a:moveTo>
                  <a:cubicBezTo>
                    <a:pt x="23415" y="13096"/>
                    <a:pt x="3968" y="26193"/>
                    <a:pt x="14287" y="52387"/>
                  </a:cubicBezTo>
                  <a:cubicBezTo>
                    <a:pt x="24606" y="78581"/>
                    <a:pt x="104775" y="123825"/>
                    <a:pt x="104775" y="157162"/>
                  </a:cubicBezTo>
                  <a:cubicBezTo>
                    <a:pt x="104775" y="190499"/>
                    <a:pt x="15081" y="216693"/>
                    <a:pt x="14287" y="252412"/>
                  </a:cubicBezTo>
                  <a:cubicBezTo>
                    <a:pt x="13493" y="288131"/>
                    <a:pt x="100806" y="335756"/>
                    <a:pt x="100012" y="371475"/>
                  </a:cubicBezTo>
                  <a:cubicBezTo>
                    <a:pt x="99218" y="407194"/>
                    <a:pt x="19050" y="442913"/>
                    <a:pt x="9525" y="466725"/>
                  </a:cubicBezTo>
                  <a:cubicBezTo>
                    <a:pt x="0" y="490538"/>
                    <a:pt x="21431" y="502444"/>
                    <a:pt x="42862" y="514350"/>
                  </a:cubicBezTo>
                </a:path>
              </a:pathLst>
            </a:custGeom>
            <a:noFill/>
            <a:ln w="28575" algn="ctr">
              <a:solidFill>
                <a:srgbClr val="FFFF00"/>
              </a:solidFill>
              <a:round/>
              <a:headEnd/>
              <a:tailEnd/>
            </a:ln>
          </p:spPr>
          <p:txBody>
            <a:bodyPr/>
            <a:lstStyle/>
            <a:p>
              <a:endParaRPr lang="zh-CN" altLang="en-US"/>
            </a:p>
          </p:txBody>
        </p:sp>
        <p:sp>
          <p:nvSpPr>
            <p:cNvPr id="128" name="任意多边形 38">
              <a:extLst>
                <a:ext uri="{FF2B5EF4-FFF2-40B4-BE49-F238E27FC236}">
                  <a16:creationId xmlns:a16="http://schemas.microsoft.com/office/drawing/2014/main" id="{02F02148-DC80-4DB7-9E39-AC8118FBC8F3}"/>
                </a:ext>
              </a:extLst>
            </p:cNvPr>
            <p:cNvSpPr>
              <a:spLocks noChangeArrowheads="1"/>
            </p:cNvSpPr>
            <p:nvPr/>
          </p:nvSpPr>
          <p:spPr bwMode="auto">
            <a:xfrm>
              <a:off x="7841062" y="2059614"/>
              <a:ext cx="193927" cy="903394"/>
            </a:xfrm>
            <a:custGeom>
              <a:avLst/>
              <a:gdLst>
                <a:gd name="T0" fmla="*/ 42862 w 104775"/>
                <a:gd name="T1" fmla="*/ 0 h 514350"/>
                <a:gd name="T2" fmla="*/ 14287 w 104775"/>
                <a:gd name="T3" fmla="*/ 52387 h 514350"/>
                <a:gd name="T4" fmla="*/ 104775 w 104775"/>
                <a:gd name="T5" fmla="*/ 157162 h 514350"/>
                <a:gd name="T6" fmla="*/ 14287 w 104775"/>
                <a:gd name="T7" fmla="*/ 252412 h 514350"/>
                <a:gd name="T8" fmla="*/ 100012 w 104775"/>
                <a:gd name="T9" fmla="*/ 371475 h 514350"/>
                <a:gd name="T10" fmla="*/ 9525 w 104775"/>
                <a:gd name="T11" fmla="*/ 466725 h 514350"/>
                <a:gd name="T12" fmla="*/ 42862 w 104775"/>
                <a:gd name="T13" fmla="*/ 514350 h 514350"/>
                <a:gd name="T14" fmla="*/ 0 60000 65536"/>
                <a:gd name="T15" fmla="*/ 0 60000 65536"/>
                <a:gd name="T16" fmla="*/ 0 60000 65536"/>
                <a:gd name="T17" fmla="*/ 0 60000 65536"/>
                <a:gd name="T18" fmla="*/ 0 60000 65536"/>
                <a:gd name="T19" fmla="*/ 0 60000 65536"/>
                <a:gd name="T20" fmla="*/ 0 60000 65536"/>
                <a:gd name="T21" fmla="*/ 0 w 104775"/>
                <a:gd name="T22" fmla="*/ 0 h 514350"/>
                <a:gd name="T23" fmla="*/ 104775 w 104775"/>
                <a:gd name="T24" fmla="*/ 514350 h 514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775" h="514350">
                  <a:moveTo>
                    <a:pt x="42862" y="0"/>
                  </a:moveTo>
                  <a:cubicBezTo>
                    <a:pt x="23415" y="13096"/>
                    <a:pt x="3968" y="26193"/>
                    <a:pt x="14287" y="52387"/>
                  </a:cubicBezTo>
                  <a:cubicBezTo>
                    <a:pt x="24606" y="78581"/>
                    <a:pt x="104775" y="123825"/>
                    <a:pt x="104775" y="157162"/>
                  </a:cubicBezTo>
                  <a:cubicBezTo>
                    <a:pt x="104775" y="190499"/>
                    <a:pt x="15081" y="216693"/>
                    <a:pt x="14287" y="252412"/>
                  </a:cubicBezTo>
                  <a:cubicBezTo>
                    <a:pt x="13493" y="288131"/>
                    <a:pt x="100806" y="335756"/>
                    <a:pt x="100012" y="371475"/>
                  </a:cubicBezTo>
                  <a:cubicBezTo>
                    <a:pt x="99218" y="407194"/>
                    <a:pt x="19050" y="442913"/>
                    <a:pt x="9525" y="466725"/>
                  </a:cubicBezTo>
                  <a:cubicBezTo>
                    <a:pt x="0" y="490538"/>
                    <a:pt x="21431" y="502444"/>
                    <a:pt x="42862" y="514350"/>
                  </a:cubicBezTo>
                </a:path>
              </a:pathLst>
            </a:custGeom>
            <a:noFill/>
            <a:ln w="28575" algn="ctr">
              <a:solidFill>
                <a:srgbClr val="FFFF00"/>
              </a:solidFill>
              <a:round/>
              <a:headEnd/>
              <a:tailEnd/>
            </a:ln>
          </p:spPr>
          <p:txBody>
            <a:bodyPr/>
            <a:lstStyle/>
            <a:p>
              <a:endParaRPr lang="zh-CN" altLang="en-US"/>
            </a:p>
          </p:txBody>
        </p:sp>
        <p:sp>
          <p:nvSpPr>
            <p:cNvPr id="129" name="文本框 128">
              <a:extLst>
                <a:ext uri="{FF2B5EF4-FFF2-40B4-BE49-F238E27FC236}">
                  <a16:creationId xmlns:a16="http://schemas.microsoft.com/office/drawing/2014/main" id="{71281705-92F2-4030-9095-9C70E86BB1DE}"/>
                </a:ext>
              </a:extLst>
            </p:cNvPr>
            <p:cNvSpPr txBox="1"/>
            <p:nvPr/>
          </p:nvSpPr>
          <p:spPr>
            <a:xfrm>
              <a:off x="6081396" y="3504720"/>
              <a:ext cx="3147015" cy="498791"/>
            </a:xfrm>
            <a:prstGeom prst="rect">
              <a:avLst/>
            </a:prstGeom>
            <a:noFill/>
          </p:spPr>
          <p:txBody>
            <a:bodyPr wrap="none" rtlCol="0">
              <a:spAutoFit/>
            </a:bodyPr>
            <a:lstStyle/>
            <a:p>
              <a:pPr algn="ctr">
                <a:lnSpc>
                  <a:spcPct val="150000"/>
                </a:lnSpc>
              </a:pPr>
              <a:r>
                <a:rPr lang="zh-CN" altLang="en-US" sz="2000" dirty="0"/>
                <a:t>单进程多线程系统：</a:t>
              </a:r>
              <a:r>
                <a:rPr lang="en-US" altLang="zh-CN" sz="2000" dirty="0" err="1"/>
                <a:t>pSOS</a:t>
              </a:r>
              <a:endParaRPr lang="zh-CN" altLang="en-US" sz="2000" dirty="0"/>
            </a:p>
          </p:txBody>
        </p:sp>
      </p:grpSp>
      <p:cxnSp>
        <p:nvCxnSpPr>
          <p:cNvPr id="77" name="直接连接符 76">
            <a:extLst>
              <a:ext uri="{FF2B5EF4-FFF2-40B4-BE49-F238E27FC236}">
                <a16:creationId xmlns:a16="http://schemas.microsoft.com/office/drawing/2014/main" id="{A23B1D95-12CB-4216-AE1B-5AFA6D48448A}"/>
              </a:ext>
            </a:extLst>
          </p:cNvPr>
          <p:cNvCxnSpPr/>
          <p:nvPr/>
        </p:nvCxnSpPr>
        <p:spPr>
          <a:xfrm>
            <a:off x="254977" y="4003511"/>
            <a:ext cx="10304585" cy="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9" name="直接连接符 78">
            <a:extLst>
              <a:ext uri="{FF2B5EF4-FFF2-40B4-BE49-F238E27FC236}">
                <a16:creationId xmlns:a16="http://schemas.microsoft.com/office/drawing/2014/main" id="{6C27E961-7D18-4A38-924E-1F8E54F1E220}"/>
              </a:ext>
            </a:extLst>
          </p:cNvPr>
          <p:cNvCxnSpPr/>
          <p:nvPr/>
        </p:nvCxnSpPr>
        <p:spPr>
          <a:xfrm>
            <a:off x="4954721" y="1644162"/>
            <a:ext cx="0" cy="516472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157355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none" rtlCol="0">
            <a:spAutoFit/>
          </a:bodyPr>
          <a:lstStyle/>
          <a:p>
            <a:pPr algn="ctr"/>
            <a:r>
              <a:rPr lang="en-US" altLang="zh-CN" dirty="0"/>
              <a:t>04 </a:t>
            </a:r>
            <a:r>
              <a:rPr lang="zh-CN" altLang="en-US"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a:noFill/>
        </p:spPr>
        <p:txBody>
          <a:bodyPr wrap="square" rtlCol="0">
            <a:spAutoFit/>
          </a:bodyPr>
          <a:lstStyle/>
          <a:p>
            <a:pPr algn="ctr"/>
            <a:r>
              <a:rPr lang="en-US" altLang="zh-CN" dirty="0">
                <a:solidFill>
                  <a:schemeClr val="bg1"/>
                </a:solidFill>
              </a:rPr>
              <a:t>05 </a:t>
            </a:r>
            <a:r>
              <a:rPr lang="zh-CN" altLang="en-US" dirty="0">
                <a:solidFill>
                  <a:schemeClr val="bg1"/>
                </a:solidFill>
              </a:rPr>
              <a:t>线程</a:t>
            </a:r>
          </a:p>
        </p:txBody>
      </p:sp>
      <p:sp>
        <p:nvSpPr>
          <p:cNvPr id="49" name="文本框 48">
            <a:extLst>
              <a:ext uri="{FF2B5EF4-FFF2-40B4-BE49-F238E27FC236}">
                <a16:creationId xmlns:a16="http://schemas.microsoft.com/office/drawing/2014/main" id="{748510DC-0C0E-42E6-9D5E-38246445DCDE}"/>
              </a:ext>
            </a:extLst>
          </p:cNvPr>
          <p:cNvSpPr txBox="1"/>
          <p:nvPr/>
        </p:nvSpPr>
        <p:spPr>
          <a:xfrm>
            <a:off x="1461302" y="868477"/>
            <a:ext cx="1723549" cy="461665"/>
          </a:xfrm>
          <a:prstGeom prst="rect">
            <a:avLst/>
          </a:prstGeom>
          <a:noFill/>
        </p:spPr>
        <p:txBody>
          <a:bodyPr wrap="none" rtlCol="0">
            <a:spAutoFit/>
          </a:bodyPr>
          <a:lstStyle/>
          <a:p>
            <a:r>
              <a:rPr lang="zh-CN" altLang="en-US" sz="2400" b="1" dirty="0">
                <a:solidFill>
                  <a:srgbClr val="FF0000"/>
                </a:solidFill>
              </a:rPr>
              <a:t>用户级线程</a:t>
            </a:r>
            <a:endParaRPr lang="en-US" altLang="zh-CN" sz="2400" b="1" dirty="0">
              <a:solidFill>
                <a:srgbClr val="FF0000"/>
              </a:solidFill>
            </a:endParaRPr>
          </a:p>
        </p:txBody>
      </p:sp>
      <p:grpSp>
        <p:nvGrpSpPr>
          <p:cNvPr id="110" name="组合 109">
            <a:extLst>
              <a:ext uri="{FF2B5EF4-FFF2-40B4-BE49-F238E27FC236}">
                <a16:creationId xmlns:a16="http://schemas.microsoft.com/office/drawing/2014/main" id="{78BA0D86-68D3-4A5C-9F12-F9D09081E3B6}"/>
              </a:ext>
            </a:extLst>
          </p:cNvPr>
          <p:cNvGrpSpPr/>
          <p:nvPr/>
        </p:nvGrpSpPr>
        <p:grpSpPr>
          <a:xfrm>
            <a:off x="6169907" y="2348171"/>
            <a:ext cx="5169186" cy="3535943"/>
            <a:chOff x="971600" y="1484079"/>
            <a:chExt cx="5169186" cy="3535943"/>
          </a:xfrm>
        </p:grpSpPr>
        <p:sp>
          <p:nvSpPr>
            <p:cNvPr id="111" name="矩形 110">
              <a:extLst>
                <a:ext uri="{FF2B5EF4-FFF2-40B4-BE49-F238E27FC236}">
                  <a16:creationId xmlns:a16="http://schemas.microsoft.com/office/drawing/2014/main" id="{2DDF1E3F-1932-4678-A50F-CC82E8B9230E}"/>
                </a:ext>
              </a:extLst>
            </p:cNvPr>
            <p:cNvSpPr/>
            <p:nvPr/>
          </p:nvSpPr>
          <p:spPr>
            <a:xfrm>
              <a:off x="2354572" y="2073995"/>
              <a:ext cx="3786214" cy="2143140"/>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2" name="任意多边形 10">
              <a:extLst>
                <a:ext uri="{FF2B5EF4-FFF2-40B4-BE49-F238E27FC236}">
                  <a16:creationId xmlns:a16="http://schemas.microsoft.com/office/drawing/2014/main" id="{99595214-9CCF-4882-BA1B-511D62FD120C}"/>
                </a:ext>
              </a:extLst>
            </p:cNvPr>
            <p:cNvSpPr/>
            <p:nvPr/>
          </p:nvSpPr>
          <p:spPr>
            <a:xfrm>
              <a:off x="3072770" y="2429475"/>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C5D6A8D7-AFE4-4AE2-AEFC-D0F730EC1F02}"/>
                </a:ext>
              </a:extLst>
            </p:cNvPr>
            <p:cNvSpPr/>
            <p:nvPr/>
          </p:nvSpPr>
          <p:spPr>
            <a:xfrm>
              <a:off x="2568886" y="2359747"/>
              <a:ext cx="1643074" cy="1143008"/>
            </a:xfrm>
            <a:prstGeom prst="ellipse">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4" name="任意多边形 18">
              <a:extLst>
                <a:ext uri="{FF2B5EF4-FFF2-40B4-BE49-F238E27FC236}">
                  <a16:creationId xmlns:a16="http://schemas.microsoft.com/office/drawing/2014/main" id="{C01AD651-4BD2-41F0-A9BD-B802C47A3AC3}"/>
                </a:ext>
              </a:extLst>
            </p:cNvPr>
            <p:cNvSpPr/>
            <p:nvPr/>
          </p:nvSpPr>
          <p:spPr>
            <a:xfrm>
              <a:off x="3354704" y="2429475"/>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5" name="任意多边形 19">
              <a:extLst>
                <a:ext uri="{FF2B5EF4-FFF2-40B4-BE49-F238E27FC236}">
                  <a16:creationId xmlns:a16="http://schemas.microsoft.com/office/drawing/2014/main" id="{8454EB8E-16A1-4F76-9B88-A2C1176D2259}"/>
                </a:ext>
              </a:extLst>
            </p:cNvPr>
            <p:cNvSpPr/>
            <p:nvPr/>
          </p:nvSpPr>
          <p:spPr>
            <a:xfrm>
              <a:off x="3640456" y="2429475"/>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BF030598-3FF8-43CA-9E72-9BFF4D8D7344}"/>
                </a:ext>
              </a:extLst>
            </p:cNvPr>
            <p:cNvSpPr/>
            <p:nvPr/>
          </p:nvSpPr>
          <p:spPr>
            <a:xfrm>
              <a:off x="2854638" y="3032725"/>
              <a:ext cx="1071570" cy="252000"/>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E203E4A0-045A-4E72-9FDC-60AF0A99871D}"/>
                </a:ext>
              </a:extLst>
            </p:cNvPr>
            <p:cNvSpPr/>
            <p:nvPr/>
          </p:nvSpPr>
          <p:spPr>
            <a:xfrm>
              <a:off x="4640588" y="3032725"/>
              <a:ext cx="1071570" cy="252000"/>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8" name="直接箭头连接符 117">
              <a:extLst>
                <a:ext uri="{FF2B5EF4-FFF2-40B4-BE49-F238E27FC236}">
                  <a16:creationId xmlns:a16="http://schemas.microsoft.com/office/drawing/2014/main" id="{344E095A-A2FC-46AB-9E5D-9DF439C86CDA}"/>
                </a:ext>
              </a:extLst>
            </p:cNvPr>
            <p:cNvCxnSpPr/>
            <p:nvPr/>
          </p:nvCxnSpPr>
          <p:spPr>
            <a:xfrm rot="5400000">
              <a:off x="3676175" y="1895400"/>
              <a:ext cx="785818" cy="571504"/>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F4E66F78-6719-48D1-86E9-06ED3196B406}"/>
                </a:ext>
              </a:extLst>
            </p:cNvPr>
            <p:cNvCxnSpPr/>
            <p:nvPr/>
          </p:nvCxnSpPr>
          <p:spPr>
            <a:xfrm rot="16200000" flipH="1">
              <a:off x="2783200" y="1931119"/>
              <a:ext cx="500066" cy="214314"/>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DB17DF5B-7546-414C-B3C0-559CE998F6B9}"/>
                </a:ext>
              </a:extLst>
            </p:cNvPr>
            <p:cNvCxnSpPr/>
            <p:nvPr/>
          </p:nvCxnSpPr>
          <p:spPr>
            <a:xfrm rot="5400000" flipH="1" flipV="1">
              <a:off x="2318853" y="3609912"/>
              <a:ext cx="1000132" cy="500066"/>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sp>
          <p:nvSpPr>
            <p:cNvPr id="121" name="矩形 120">
              <a:extLst>
                <a:ext uri="{FF2B5EF4-FFF2-40B4-BE49-F238E27FC236}">
                  <a16:creationId xmlns:a16="http://schemas.microsoft.com/office/drawing/2014/main" id="{588BAA5C-4C88-4642-94C9-577E375811E4}"/>
                </a:ext>
              </a:extLst>
            </p:cNvPr>
            <p:cNvSpPr/>
            <p:nvPr/>
          </p:nvSpPr>
          <p:spPr>
            <a:xfrm>
              <a:off x="3131840" y="3785776"/>
              <a:ext cx="651492" cy="22323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2" name="左大括号 121">
              <a:extLst>
                <a:ext uri="{FF2B5EF4-FFF2-40B4-BE49-F238E27FC236}">
                  <a16:creationId xmlns:a16="http://schemas.microsoft.com/office/drawing/2014/main" id="{F69B78B6-A54A-4C62-B259-C8AA965C3753}"/>
                </a:ext>
              </a:extLst>
            </p:cNvPr>
            <p:cNvSpPr/>
            <p:nvPr/>
          </p:nvSpPr>
          <p:spPr>
            <a:xfrm>
              <a:off x="2068820" y="2073995"/>
              <a:ext cx="142876" cy="1500198"/>
            </a:xfrm>
            <a:prstGeom prst="leftBrace">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3" name="左大括号 122">
              <a:extLst>
                <a:ext uri="{FF2B5EF4-FFF2-40B4-BE49-F238E27FC236}">
                  <a16:creationId xmlns:a16="http://schemas.microsoft.com/office/drawing/2014/main" id="{035B332E-C5B2-4015-8ECB-A924B61B8270}"/>
                </a:ext>
              </a:extLst>
            </p:cNvPr>
            <p:cNvSpPr/>
            <p:nvPr/>
          </p:nvSpPr>
          <p:spPr>
            <a:xfrm>
              <a:off x="2068820" y="3645631"/>
              <a:ext cx="142876" cy="500066"/>
            </a:xfrm>
            <a:prstGeom prst="leftBrace">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24" name="直接连接符 123">
              <a:extLst>
                <a:ext uri="{FF2B5EF4-FFF2-40B4-BE49-F238E27FC236}">
                  <a16:creationId xmlns:a16="http://schemas.microsoft.com/office/drawing/2014/main" id="{5BA98CFC-15A8-4C37-AEC7-EDB4D3342F1E}"/>
                </a:ext>
              </a:extLst>
            </p:cNvPr>
            <p:cNvCxnSpPr/>
            <p:nvPr/>
          </p:nvCxnSpPr>
          <p:spPr>
            <a:xfrm>
              <a:off x="2354572" y="3645631"/>
              <a:ext cx="3786214"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sp>
          <p:nvSpPr>
            <p:cNvPr id="125" name="任意多边形 47">
              <a:extLst>
                <a:ext uri="{FF2B5EF4-FFF2-40B4-BE49-F238E27FC236}">
                  <a16:creationId xmlns:a16="http://schemas.microsoft.com/office/drawing/2014/main" id="{A33E99A2-E552-4260-B29B-4DB029871F24}"/>
                </a:ext>
              </a:extLst>
            </p:cNvPr>
            <p:cNvSpPr/>
            <p:nvPr/>
          </p:nvSpPr>
          <p:spPr>
            <a:xfrm>
              <a:off x="4858720" y="2429475"/>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A27F514-BF23-4587-A5CE-759744F9ECD2}"/>
                </a:ext>
              </a:extLst>
            </p:cNvPr>
            <p:cNvSpPr/>
            <p:nvPr/>
          </p:nvSpPr>
          <p:spPr>
            <a:xfrm>
              <a:off x="4354836" y="2359747"/>
              <a:ext cx="1643074" cy="1143008"/>
            </a:xfrm>
            <a:prstGeom prst="ellipse">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7" name="任意多边形 49">
              <a:extLst>
                <a:ext uri="{FF2B5EF4-FFF2-40B4-BE49-F238E27FC236}">
                  <a16:creationId xmlns:a16="http://schemas.microsoft.com/office/drawing/2014/main" id="{E2F6DD32-A2B1-4820-91AB-4F761F9A4DAE}"/>
                </a:ext>
              </a:extLst>
            </p:cNvPr>
            <p:cNvSpPr/>
            <p:nvPr/>
          </p:nvSpPr>
          <p:spPr>
            <a:xfrm>
              <a:off x="5231151" y="2429475"/>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8" name="任意多边形 50">
              <a:extLst>
                <a:ext uri="{FF2B5EF4-FFF2-40B4-BE49-F238E27FC236}">
                  <a16:creationId xmlns:a16="http://schemas.microsoft.com/office/drawing/2014/main" id="{EDC9FBCB-B521-4F07-A1E8-61A0D6FC138B}"/>
                </a:ext>
              </a:extLst>
            </p:cNvPr>
            <p:cNvSpPr/>
            <p:nvPr/>
          </p:nvSpPr>
          <p:spPr>
            <a:xfrm>
              <a:off x="5426406" y="2429475"/>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9" name="任意多边形 51">
              <a:extLst>
                <a:ext uri="{FF2B5EF4-FFF2-40B4-BE49-F238E27FC236}">
                  <a16:creationId xmlns:a16="http://schemas.microsoft.com/office/drawing/2014/main" id="{9E3C8013-BA61-4559-8B20-AA22991EDA35}"/>
                </a:ext>
              </a:extLst>
            </p:cNvPr>
            <p:cNvSpPr/>
            <p:nvPr/>
          </p:nvSpPr>
          <p:spPr>
            <a:xfrm>
              <a:off x="5031119" y="2429475"/>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0" name="TextBox 52">
              <a:extLst>
                <a:ext uri="{FF2B5EF4-FFF2-40B4-BE49-F238E27FC236}">
                  <a16:creationId xmlns:a16="http://schemas.microsoft.com/office/drawing/2014/main" id="{F389A8AD-9FAA-4DFE-B395-611CA6599788}"/>
                </a:ext>
              </a:extLst>
            </p:cNvPr>
            <p:cNvSpPr txBox="1"/>
            <p:nvPr/>
          </p:nvSpPr>
          <p:spPr>
            <a:xfrm>
              <a:off x="2387910" y="1490349"/>
              <a:ext cx="646331" cy="369332"/>
            </a:xfrm>
            <a:prstGeom prst="rect">
              <a:avLst/>
            </a:prstGeom>
            <a:noFill/>
          </p:spPr>
          <p:txBody>
            <a:bodyPr wrap="none" rtlCol="0">
              <a:spAutoFit/>
            </a:bodyPr>
            <a:lstStyle/>
            <a:p>
              <a:r>
                <a:rPr lang="zh-CN" altLang="en-US" b="1" dirty="0">
                  <a:solidFill>
                    <a:srgbClr val="11576A"/>
                  </a:solidFill>
                  <a:latin typeface="微软雅黑" pitchFamily="34" charset="-122"/>
                  <a:ea typeface="微软雅黑" pitchFamily="34" charset="-122"/>
                </a:rPr>
                <a:t>进程</a:t>
              </a:r>
            </a:p>
          </p:txBody>
        </p:sp>
        <p:sp>
          <p:nvSpPr>
            <p:cNvPr id="131" name="TextBox 53">
              <a:extLst>
                <a:ext uri="{FF2B5EF4-FFF2-40B4-BE49-F238E27FC236}">
                  <a16:creationId xmlns:a16="http://schemas.microsoft.com/office/drawing/2014/main" id="{83244433-3170-4B0B-9D44-10EF7392AD42}"/>
                </a:ext>
              </a:extLst>
            </p:cNvPr>
            <p:cNvSpPr txBox="1"/>
            <p:nvPr/>
          </p:nvSpPr>
          <p:spPr>
            <a:xfrm>
              <a:off x="4069685" y="1484079"/>
              <a:ext cx="646331" cy="369332"/>
            </a:xfrm>
            <a:prstGeom prst="rect">
              <a:avLst/>
            </a:prstGeom>
            <a:noFill/>
          </p:spPr>
          <p:txBody>
            <a:bodyPr wrap="none" rtlCol="0">
              <a:spAutoFit/>
            </a:bodyPr>
            <a:lstStyle/>
            <a:p>
              <a:r>
                <a:rPr lang="zh-CN" altLang="en-US" b="1" dirty="0">
                  <a:solidFill>
                    <a:srgbClr val="11576A"/>
                  </a:solidFill>
                  <a:latin typeface="微软雅黑" pitchFamily="34" charset="-122"/>
                  <a:ea typeface="微软雅黑" pitchFamily="34" charset="-122"/>
                </a:rPr>
                <a:t>线程</a:t>
              </a:r>
            </a:p>
          </p:txBody>
        </p:sp>
        <p:sp>
          <p:nvSpPr>
            <p:cNvPr id="132" name="TextBox 54">
              <a:extLst>
                <a:ext uri="{FF2B5EF4-FFF2-40B4-BE49-F238E27FC236}">
                  <a16:creationId xmlns:a16="http://schemas.microsoft.com/office/drawing/2014/main" id="{61DFD55D-0976-4CE0-9E49-F6EB39E4C9A0}"/>
                </a:ext>
              </a:extLst>
            </p:cNvPr>
            <p:cNvSpPr txBox="1"/>
            <p:nvPr/>
          </p:nvSpPr>
          <p:spPr>
            <a:xfrm>
              <a:off x="3925669" y="3732309"/>
              <a:ext cx="646331" cy="369332"/>
            </a:xfrm>
            <a:prstGeom prst="rect">
              <a:avLst/>
            </a:prstGeom>
            <a:noFill/>
          </p:spPr>
          <p:txBody>
            <a:bodyPr wrap="none" rtlCol="0">
              <a:spAutoFit/>
            </a:bodyPr>
            <a:lstStyle/>
            <a:p>
              <a:r>
                <a:rPr lang="zh-CN" altLang="en-US" b="1" dirty="0">
                  <a:solidFill>
                    <a:srgbClr val="11576A"/>
                  </a:solidFill>
                  <a:latin typeface="微软雅黑" pitchFamily="34" charset="-122"/>
                  <a:ea typeface="微软雅黑" pitchFamily="34" charset="-122"/>
                </a:rPr>
                <a:t>内核</a:t>
              </a:r>
            </a:p>
          </p:txBody>
        </p:sp>
        <p:sp>
          <p:nvSpPr>
            <p:cNvPr id="133" name="TextBox 55">
              <a:extLst>
                <a:ext uri="{FF2B5EF4-FFF2-40B4-BE49-F238E27FC236}">
                  <a16:creationId xmlns:a16="http://schemas.microsoft.com/office/drawing/2014/main" id="{0EE8698E-5FE8-4098-B54D-9E1A32224EA4}"/>
                </a:ext>
              </a:extLst>
            </p:cNvPr>
            <p:cNvSpPr txBox="1"/>
            <p:nvPr/>
          </p:nvSpPr>
          <p:spPr>
            <a:xfrm>
              <a:off x="2051720" y="4373691"/>
              <a:ext cx="1205325" cy="646331"/>
            </a:xfrm>
            <a:prstGeom prst="rect">
              <a:avLst/>
            </a:prstGeom>
            <a:noFill/>
          </p:spPr>
          <p:txBody>
            <a:bodyPr wrap="square" rtlCol="0">
              <a:spAutoFit/>
            </a:bodyPr>
            <a:lstStyle/>
            <a:p>
              <a:r>
                <a:rPr lang="zh-CN" altLang="en-US" b="1" dirty="0">
                  <a:solidFill>
                    <a:srgbClr val="11576A"/>
                  </a:solidFill>
                  <a:latin typeface="微软雅黑" pitchFamily="34" charset="-122"/>
                  <a:ea typeface="微软雅黑" pitchFamily="34" charset="-122"/>
                </a:rPr>
                <a:t>线程库运行时系统</a:t>
              </a:r>
            </a:p>
          </p:txBody>
        </p:sp>
        <p:sp>
          <p:nvSpPr>
            <p:cNvPr id="134" name="TextBox 58">
              <a:extLst>
                <a:ext uri="{FF2B5EF4-FFF2-40B4-BE49-F238E27FC236}">
                  <a16:creationId xmlns:a16="http://schemas.microsoft.com/office/drawing/2014/main" id="{9AC83B59-64E4-4940-B550-3CB0798B6197}"/>
                </a:ext>
              </a:extLst>
            </p:cNvPr>
            <p:cNvSpPr txBox="1"/>
            <p:nvPr/>
          </p:nvSpPr>
          <p:spPr>
            <a:xfrm>
              <a:off x="1096824" y="2356358"/>
              <a:ext cx="1107996" cy="369332"/>
            </a:xfrm>
            <a:prstGeom prst="rect">
              <a:avLst/>
            </a:prstGeom>
            <a:noFill/>
          </p:spPr>
          <p:txBody>
            <a:bodyPr wrap="none" rtlCol="0">
              <a:spAutoFit/>
            </a:bodyPr>
            <a:lstStyle/>
            <a:p>
              <a:pPr algn="ctr"/>
              <a:r>
                <a:rPr lang="zh-CN" altLang="en-US" b="1" dirty="0">
                  <a:solidFill>
                    <a:srgbClr val="11576A"/>
                  </a:solidFill>
                  <a:latin typeface="微软雅黑" pitchFamily="34" charset="-122"/>
                  <a:ea typeface="微软雅黑" pitchFamily="34" charset="-122"/>
                </a:rPr>
                <a:t>用户空间</a:t>
              </a:r>
            </a:p>
          </p:txBody>
        </p:sp>
        <p:sp>
          <p:nvSpPr>
            <p:cNvPr id="135" name="TextBox 59">
              <a:extLst>
                <a:ext uri="{FF2B5EF4-FFF2-40B4-BE49-F238E27FC236}">
                  <a16:creationId xmlns:a16="http://schemas.microsoft.com/office/drawing/2014/main" id="{F15ED2C2-F4B7-49D7-8895-E49E4B0963E1}"/>
                </a:ext>
              </a:extLst>
            </p:cNvPr>
            <p:cNvSpPr txBox="1"/>
            <p:nvPr/>
          </p:nvSpPr>
          <p:spPr>
            <a:xfrm>
              <a:off x="971600" y="3716327"/>
              <a:ext cx="1107996" cy="369332"/>
            </a:xfrm>
            <a:prstGeom prst="rect">
              <a:avLst/>
            </a:prstGeom>
            <a:noFill/>
          </p:spPr>
          <p:txBody>
            <a:bodyPr wrap="none" rtlCol="0">
              <a:spAutoFit/>
            </a:bodyPr>
            <a:lstStyle/>
            <a:p>
              <a:r>
                <a:rPr lang="zh-CN" altLang="en-US" b="1" dirty="0">
                  <a:solidFill>
                    <a:srgbClr val="11576A"/>
                  </a:solidFill>
                  <a:latin typeface="微软雅黑" pitchFamily="34" charset="-122"/>
                  <a:ea typeface="微软雅黑" pitchFamily="34" charset="-122"/>
                </a:rPr>
                <a:t>内核空间</a:t>
              </a:r>
            </a:p>
          </p:txBody>
        </p:sp>
        <p:sp>
          <p:nvSpPr>
            <p:cNvPr id="136" name="矩形 135">
              <a:extLst>
                <a:ext uri="{FF2B5EF4-FFF2-40B4-BE49-F238E27FC236}">
                  <a16:creationId xmlns:a16="http://schemas.microsoft.com/office/drawing/2014/main" id="{437CD1C5-691F-4A02-AB61-320BAC36EC0B}"/>
                </a:ext>
              </a:extLst>
            </p:cNvPr>
            <p:cNvSpPr/>
            <p:nvPr/>
          </p:nvSpPr>
          <p:spPr>
            <a:xfrm>
              <a:off x="4905405" y="3783946"/>
              <a:ext cx="651492" cy="22506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7" name="文本框 136">
              <a:extLst>
                <a:ext uri="{FF2B5EF4-FFF2-40B4-BE49-F238E27FC236}">
                  <a16:creationId xmlns:a16="http://schemas.microsoft.com/office/drawing/2014/main" id="{DF07CF14-7907-475F-879C-5BAE0962023C}"/>
                </a:ext>
              </a:extLst>
            </p:cNvPr>
            <p:cNvSpPr txBox="1"/>
            <p:nvPr/>
          </p:nvSpPr>
          <p:spPr>
            <a:xfrm>
              <a:off x="3090055" y="3726387"/>
              <a:ext cx="724878" cy="338554"/>
            </a:xfrm>
            <a:prstGeom prst="rect">
              <a:avLst/>
            </a:prstGeom>
            <a:noFill/>
          </p:spPr>
          <p:txBody>
            <a:bodyPr wrap="none" rtlCol="0">
              <a:spAutoFit/>
            </a:bodyPr>
            <a:lstStyle/>
            <a:p>
              <a:r>
                <a:rPr kumimoji="1" lang="en-US" altLang="zh-CN" sz="1600" b="1" dirty="0">
                  <a:solidFill>
                    <a:srgbClr val="11576A"/>
                  </a:solidFill>
                  <a:latin typeface="微软雅黑" panose="020B0503020204020204" pitchFamily="34" charset="-122"/>
                  <a:ea typeface="微软雅黑" panose="020B0503020204020204" pitchFamily="34" charset="-122"/>
                </a:rPr>
                <a:t>PCB1</a:t>
              </a:r>
              <a:endParaRPr kumimoji="1" lang="zh-CN" altLang="en-US" sz="1600" b="1" dirty="0">
                <a:solidFill>
                  <a:srgbClr val="11576A"/>
                </a:solidFill>
                <a:latin typeface="微软雅黑" panose="020B0503020204020204" pitchFamily="34" charset="-122"/>
                <a:ea typeface="微软雅黑" panose="020B0503020204020204" pitchFamily="34" charset="-122"/>
              </a:endParaRPr>
            </a:p>
          </p:txBody>
        </p:sp>
        <p:sp>
          <p:nvSpPr>
            <p:cNvPr id="138" name="文本框 137">
              <a:extLst>
                <a:ext uri="{FF2B5EF4-FFF2-40B4-BE49-F238E27FC236}">
                  <a16:creationId xmlns:a16="http://schemas.microsoft.com/office/drawing/2014/main" id="{BB331DE0-EC1B-484A-B7DA-86DF2685F814}"/>
                </a:ext>
              </a:extLst>
            </p:cNvPr>
            <p:cNvSpPr txBox="1"/>
            <p:nvPr/>
          </p:nvSpPr>
          <p:spPr>
            <a:xfrm>
              <a:off x="4868712" y="3722075"/>
              <a:ext cx="724878" cy="338554"/>
            </a:xfrm>
            <a:prstGeom prst="rect">
              <a:avLst/>
            </a:prstGeom>
            <a:noFill/>
          </p:spPr>
          <p:txBody>
            <a:bodyPr wrap="none" rtlCol="0">
              <a:spAutoFit/>
            </a:bodyPr>
            <a:lstStyle/>
            <a:p>
              <a:r>
                <a:rPr kumimoji="1" lang="en-US" altLang="zh-CN" sz="1600" b="1" dirty="0">
                  <a:solidFill>
                    <a:srgbClr val="11576A"/>
                  </a:solidFill>
                  <a:latin typeface="微软雅黑" panose="020B0503020204020204" pitchFamily="34" charset="-122"/>
                  <a:ea typeface="微软雅黑" panose="020B0503020204020204" pitchFamily="34" charset="-122"/>
                </a:rPr>
                <a:t>PCB2</a:t>
              </a:r>
              <a:endParaRPr kumimoji="1" lang="zh-CN" altLang="en-US" sz="1600" b="1" dirty="0">
                <a:solidFill>
                  <a:srgbClr val="11576A"/>
                </a:solidFill>
                <a:latin typeface="微软雅黑" panose="020B0503020204020204" pitchFamily="34" charset="-122"/>
                <a:ea typeface="微软雅黑" panose="020B0503020204020204" pitchFamily="34" charset="-122"/>
              </a:endParaRPr>
            </a:p>
          </p:txBody>
        </p:sp>
        <p:sp>
          <p:nvSpPr>
            <p:cNvPr id="139" name="文本框 138">
              <a:extLst>
                <a:ext uri="{FF2B5EF4-FFF2-40B4-BE49-F238E27FC236}">
                  <a16:creationId xmlns:a16="http://schemas.microsoft.com/office/drawing/2014/main" id="{7D1CC57E-8D10-4A9C-8AFB-51D81FEE8B0E}"/>
                </a:ext>
              </a:extLst>
            </p:cNvPr>
            <p:cNvSpPr txBox="1"/>
            <p:nvPr/>
          </p:nvSpPr>
          <p:spPr>
            <a:xfrm>
              <a:off x="3114821" y="3241467"/>
              <a:ext cx="533544" cy="307777"/>
            </a:xfrm>
            <a:prstGeom prst="rect">
              <a:avLst/>
            </a:prstGeom>
            <a:noFill/>
          </p:spPr>
          <p:txBody>
            <a:bodyPr wrap="none" rtlCol="0">
              <a:spAutoFit/>
            </a:bodyPr>
            <a:lstStyle/>
            <a:p>
              <a:r>
                <a:rPr kumimoji="1" lang="en-US" altLang="zh-CN" sz="1400" b="1" dirty="0">
                  <a:solidFill>
                    <a:srgbClr val="11576A"/>
                  </a:solidFill>
                  <a:latin typeface="微软雅黑" panose="020B0503020204020204" pitchFamily="34" charset="-122"/>
                  <a:ea typeface="微软雅黑" panose="020B0503020204020204" pitchFamily="34" charset="-122"/>
                </a:rPr>
                <a:t>TCB</a:t>
              </a:r>
              <a:endParaRPr kumimoji="1" lang="zh-CN" altLang="en-US" sz="1400" b="1" dirty="0">
                <a:solidFill>
                  <a:srgbClr val="11576A"/>
                </a:solidFill>
                <a:latin typeface="微软雅黑" panose="020B0503020204020204" pitchFamily="34" charset="-122"/>
                <a:ea typeface="微软雅黑" panose="020B0503020204020204" pitchFamily="34" charset="-122"/>
              </a:endParaRPr>
            </a:p>
          </p:txBody>
        </p:sp>
        <p:sp>
          <p:nvSpPr>
            <p:cNvPr id="140" name="文本框 139">
              <a:extLst>
                <a:ext uri="{FF2B5EF4-FFF2-40B4-BE49-F238E27FC236}">
                  <a16:creationId xmlns:a16="http://schemas.microsoft.com/office/drawing/2014/main" id="{44018536-4157-4359-9F7C-986D8E9D1E59}"/>
                </a:ext>
              </a:extLst>
            </p:cNvPr>
            <p:cNvSpPr txBox="1"/>
            <p:nvPr/>
          </p:nvSpPr>
          <p:spPr>
            <a:xfrm>
              <a:off x="4913005" y="3248627"/>
              <a:ext cx="533544" cy="307777"/>
            </a:xfrm>
            <a:prstGeom prst="rect">
              <a:avLst/>
            </a:prstGeom>
            <a:noFill/>
          </p:spPr>
          <p:txBody>
            <a:bodyPr wrap="none" rtlCol="0">
              <a:spAutoFit/>
            </a:bodyPr>
            <a:lstStyle/>
            <a:p>
              <a:r>
                <a:rPr kumimoji="1" lang="en-US" altLang="zh-CN" sz="1400" b="1" dirty="0">
                  <a:solidFill>
                    <a:srgbClr val="11576A"/>
                  </a:solidFill>
                  <a:latin typeface="微软雅黑" panose="020B0503020204020204" pitchFamily="34" charset="-122"/>
                  <a:ea typeface="微软雅黑" panose="020B0503020204020204" pitchFamily="34" charset="-122"/>
                </a:rPr>
                <a:t>TCB</a:t>
              </a:r>
              <a:endParaRPr kumimoji="1" lang="zh-CN" altLang="en-US" sz="1400" b="1" dirty="0">
                <a:solidFill>
                  <a:srgbClr val="11576A"/>
                </a:solidFill>
                <a:latin typeface="微软雅黑" panose="020B0503020204020204" pitchFamily="34" charset="-122"/>
                <a:ea typeface="微软雅黑" panose="020B0503020204020204" pitchFamily="34" charset="-122"/>
              </a:endParaRPr>
            </a:p>
          </p:txBody>
        </p:sp>
        <p:grpSp>
          <p:nvGrpSpPr>
            <p:cNvPr id="141" name="组合 140">
              <a:extLst>
                <a:ext uri="{FF2B5EF4-FFF2-40B4-BE49-F238E27FC236}">
                  <a16:creationId xmlns:a16="http://schemas.microsoft.com/office/drawing/2014/main" id="{26FABF25-08F0-44E5-B835-F1DD62FF0CD3}"/>
                </a:ext>
              </a:extLst>
            </p:cNvPr>
            <p:cNvGrpSpPr/>
            <p:nvPr/>
          </p:nvGrpSpPr>
          <p:grpSpPr>
            <a:xfrm>
              <a:off x="3199958" y="3020785"/>
              <a:ext cx="440498" cy="261610"/>
              <a:chOff x="4316008" y="4370792"/>
              <a:chExt cx="436846" cy="261610"/>
            </a:xfrm>
          </p:grpSpPr>
          <p:sp>
            <p:nvSpPr>
              <p:cNvPr id="160" name="文本框 159">
                <a:extLst>
                  <a:ext uri="{FF2B5EF4-FFF2-40B4-BE49-F238E27FC236}">
                    <a16:creationId xmlns:a16="http://schemas.microsoft.com/office/drawing/2014/main" id="{21D2CAF2-395F-4C0A-8CAA-D86188BFCAF9}"/>
                  </a:ext>
                </a:extLst>
              </p:cNvPr>
              <p:cNvSpPr txBox="1"/>
              <p:nvPr/>
            </p:nvSpPr>
            <p:spPr>
              <a:xfrm>
                <a:off x="4316008" y="4370792"/>
                <a:ext cx="436846" cy="261610"/>
              </a:xfrm>
              <a:prstGeom prst="rect">
                <a:avLst/>
              </a:prstGeom>
              <a:noFill/>
            </p:spPr>
            <p:txBody>
              <a:bodyPr wrap="square" rtlCol="0">
                <a:spAutoFit/>
              </a:bodyPr>
              <a:lstStyle/>
              <a:p>
                <a:r>
                  <a:rPr kumimoji="1" lang="en-US" altLang="zh-CN" sz="1100" b="1" dirty="0">
                    <a:solidFill>
                      <a:srgbClr val="11576A"/>
                    </a:solidFill>
                    <a:latin typeface="微软雅黑" panose="020B0503020204020204" pitchFamily="34" charset="-122"/>
                    <a:ea typeface="微软雅黑" panose="020B0503020204020204" pitchFamily="34" charset="-122"/>
                  </a:rPr>
                  <a:t>12</a:t>
                </a:r>
                <a:endParaRPr kumimoji="1" lang="zh-CN" altLang="en-US" sz="1100" b="1" dirty="0">
                  <a:solidFill>
                    <a:srgbClr val="11576A"/>
                  </a:solidFill>
                  <a:latin typeface="微软雅黑" panose="020B0503020204020204" pitchFamily="34" charset="-122"/>
                  <a:ea typeface="微软雅黑" panose="020B0503020204020204" pitchFamily="34" charset="-122"/>
                </a:endParaRPr>
              </a:p>
            </p:txBody>
          </p:sp>
          <p:sp>
            <p:nvSpPr>
              <p:cNvPr id="161" name="矩形 160">
                <a:extLst>
                  <a:ext uri="{FF2B5EF4-FFF2-40B4-BE49-F238E27FC236}">
                    <a16:creationId xmlns:a16="http://schemas.microsoft.com/office/drawing/2014/main" id="{037066DA-695E-4A0C-9623-87FBF4E21AFF}"/>
                  </a:ext>
                </a:extLst>
              </p:cNvPr>
              <p:cNvSpPr/>
              <p:nvPr/>
            </p:nvSpPr>
            <p:spPr>
              <a:xfrm>
                <a:off x="4396255" y="4396664"/>
                <a:ext cx="198553" cy="21590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42" name="组合 141">
              <a:extLst>
                <a:ext uri="{FF2B5EF4-FFF2-40B4-BE49-F238E27FC236}">
                  <a16:creationId xmlns:a16="http://schemas.microsoft.com/office/drawing/2014/main" id="{B064921A-9F26-4ED5-A179-C194BD97D93F}"/>
                </a:ext>
              </a:extLst>
            </p:cNvPr>
            <p:cNvGrpSpPr/>
            <p:nvPr/>
          </p:nvGrpSpPr>
          <p:grpSpPr>
            <a:xfrm>
              <a:off x="2873457" y="3027920"/>
              <a:ext cx="440498" cy="261610"/>
              <a:chOff x="4316008" y="4370792"/>
              <a:chExt cx="436846" cy="261610"/>
            </a:xfrm>
          </p:grpSpPr>
          <p:sp>
            <p:nvSpPr>
              <p:cNvPr id="158" name="文本框 157">
                <a:extLst>
                  <a:ext uri="{FF2B5EF4-FFF2-40B4-BE49-F238E27FC236}">
                    <a16:creationId xmlns:a16="http://schemas.microsoft.com/office/drawing/2014/main" id="{824858A3-8FE8-47CA-9FEE-7FEA63025B9C}"/>
                  </a:ext>
                </a:extLst>
              </p:cNvPr>
              <p:cNvSpPr txBox="1"/>
              <p:nvPr/>
            </p:nvSpPr>
            <p:spPr>
              <a:xfrm>
                <a:off x="4316008" y="4370792"/>
                <a:ext cx="436846" cy="261610"/>
              </a:xfrm>
              <a:prstGeom prst="rect">
                <a:avLst/>
              </a:prstGeom>
              <a:noFill/>
            </p:spPr>
            <p:txBody>
              <a:bodyPr wrap="square" rtlCol="0">
                <a:spAutoFit/>
              </a:bodyPr>
              <a:lstStyle/>
              <a:p>
                <a:r>
                  <a:rPr kumimoji="1" lang="en-US" altLang="zh-CN" sz="1100" b="1" dirty="0">
                    <a:solidFill>
                      <a:srgbClr val="11576A"/>
                    </a:solidFill>
                    <a:latin typeface="微软雅黑" panose="020B0503020204020204" pitchFamily="34" charset="-122"/>
                    <a:ea typeface="微软雅黑" panose="020B0503020204020204" pitchFamily="34" charset="-122"/>
                  </a:rPr>
                  <a:t>11</a:t>
                </a:r>
                <a:endParaRPr kumimoji="1" lang="zh-CN" altLang="en-US" sz="1100" b="1" dirty="0">
                  <a:solidFill>
                    <a:srgbClr val="11576A"/>
                  </a:solidFill>
                  <a:latin typeface="微软雅黑" panose="020B0503020204020204" pitchFamily="34" charset="-122"/>
                  <a:ea typeface="微软雅黑" panose="020B0503020204020204" pitchFamily="34" charset="-122"/>
                </a:endParaRPr>
              </a:p>
            </p:txBody>
          </p:sp>
          <p:sp>
            <p:nvSpPr>
              <p:cNvPr id="159" name="矩形 158">
                <a:extLst>
                  <a:ext uri="{FF2B5EF4-FFF2-40B4-BE49-F238E27FC236}">
                    <a16:creationId xmlns:a16="http://schemas.microsoft.com/office/drawing/2014/main" id="{8AD0F857-FDCE-4CA0-BDD0-3DBB67394CFE}"/>
                  </a:ext>
                </a:extLst>
              </p:cNvPr>
              <p:cNvSpPr/>
              <p:nvPr/>
            </p:nvSpPr>
            <p:spPr>
              <a:xfrm>
                <a:off x="4396255" y="4396664"/>
                <a:ext cx="198553" cy="21590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43" name="组合 142">
              <a:extLst>
                <a:ext uri="{FF2B5EF4-FFF2-40B4-BE49-F238E27FC236}">
                  <a16:creationId xmlns:a16="http://schemas.microsoft.com/office/drawing/2014/main" id="{13E95EA8-AA3A-4B60-8D6F-7094AAAA66B7}"/>
                </a:ext>
              </a:extLst>
            </p:cNvPr>
            <p:cNvGrpSpPr/>
            <p:nvPr/>
          </p:nvGrpSpPr>
          <p:grpSpPr>
            <a:xfrm>
              <a:off x="3521859" y="3027920"/>
              <a:ext cx="440498" cy="261610"/>
              <a:chOff x="4316008" y="4370792"/>
              <a:chExt cx="436846" cy="261610"/>
            </a:xfrm>
          </p:grpSpPr>
          <p:sp>
            <p:nvSpPr>
              <p:cNvPr id="156" name="文本框 155">
                <a:extLst>
                  <a:ext uri="{FF2B5EF4-FFF2-40B4-BE49-F238E27FC236}">
                    <a16:creationId xmlns:a16="http://schemas.microsoft.com/office/drawing/2014/main" id="{CEF07D0A-1BBE-4966-B16F-F8D4DD5125D1}"/>
                  </a:ext>
                </a:extLst>
              </p:cNvPr>
              <p:cNvSpPr txBox="1"/>
              <p:nvPr/>
            </p:nvSpPr>
            <p:spPr>
              <a:xfrm>
                <a:off x="4316008" y="4370792"/>
                <a:ext cx="436846" cy="261610"/>
              </a:xfrm>
              <a:prstGeom prst="rect">
                <a:avLst/>
              </a:prstGeom>
              <a:noFill/>
            </p:spPr>
            <p:txBody>
              <a:bodyPr wrap="square" rtlCol="0">
                <a:spAutoFit/>
              </a:bodyPr>
              <a:lstStyle/>
              <a:p>
                <a:r>
                  <a:rPr kumimoji="1" lang="en-US" altLang="zh-CN" sz="1100" b="1" dirty="0">
                    <a:solidFill>
                      <a:srgbClr val="11576A"/>
                    </a:solidFill>
                    <a:latin typeface="微软雅黑" panose="020B0503020204020204" pitchFamily="34" charset="-122"/>
                    <a:ea typeface="微软雅黑" panose="020B0503020204020204" pitchFamily="34" charset="-122"/>
                  </a:rPr>
                  <a:t>13</a:t>
                </a:r>
                <a:endParaRPr kumimoji="1" lang="zh-CN" altLang="en-US" sz="1100" b="1" dirty="0">
                  <a:solidFill>
                    <a:srgbClr val="11576A"/>
                  </a:solidFill>
                  <a:latin typeface="微软雅黑" panose="020B0503020204020204" pitchFamily="34" charset="-122"/>
                  <a:ea typeface="微软雅黑" panose="020B0503020204020204" pitchFamily="34" charset="-122"/>
                </a:endParaRPr>
              </a:p>
            </p:txBody>
          </p:sp>
          <p:sp>
            <p:nvSpPr>
              <p:cNvPr id="157" name="矩形 156">
                <a:extLst>
                  <a:ext uri="{FF2B5EF4-FFF2-40B4-BE49-F238E27FC236}">
                    <a16:creationId xmlns:a16="http://schemas.microsoft.com/office/drawing/2014/main" id="{D9F0CE2A-6BE9-4410-BDCE-108BEF7DCD97}"/>
                  </a:ext>
                </a:extLst>
              </p:cNvPr>
              <p:cNvSpPr/>
              <p:nvPr/>
            </p:nvSpPr>
            <p:spPr>
              <a:xfrm>
                <a:off x="4396255" y="4396664"/>
                <a:ext cx="198553" cy="21590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44" name="组合 143">
              <a:extLst>
                <a:ext uri="{FF2B5EF4-FFF2-40B4-BE49-F238E27FC236}">
                  <a16:creationId xmlns:a16="http://schemas.microsoft.com/office/drawing/2014/main" id="{74026463-5C4E-417C-8288-BF660C2972E1}"/>
                </a:ext>
              </a:extLst>
            </p:cNvPr>
            <p:cNvGrpSpPr/>
            <p:nvPr/>
          </p:nvGrpSpPr>
          <p:grpSpPr>
            <a:xfrm>
              <a:off x="4601681" y="3020785"/>
              <a:ext cx="440498" cy="261610"/>
              <a:chOff x="4316008" y="4370792"/>
              <a:chExt cx="436846" cy="261610"/>
            </a:xfrm>
          </p:grpSpPr>
          <p:sp>
            <p:nvSpPr>
              <p:cNvPr id="154" name="文本框 153">
                <a:extLst>
                  <a:ext uri="{FF2B5EF4-FFF2-40B4-BE49-F238E27FC236}">
                    <a16:creationId xmlns:a16="http://schemas.microsoft.com/office/drawing/2014/main" id="{2E6BD265-DAD3-40EF-9626-D4357D16B46B}"/>
                  </a:ext>
                </a:extLst>
              </p:cNvPr>
              <p:cNvSpPr txBox="1"/>
              <p:nvPr/>
            </p:nvSpPr>
            <p:spPr>
              <a:xfrm>
                <a:off x="4316008" y="4370792"/>
                <a:ext cx="436846" cy="261610"/>
              </a:xfrm>
              <a:prstGeom prst="rect">
                <a:avLst/>
              </a:prstGeom>
              <a:noFill/>
            </p:spPr>
            <p:txBody>
              <a:bodyPr wrap="square" rtlCol="0">
                <a:spAutoFit/>
              </a:bodyPr>
              <a:lstStyle/>
              <a:p>
                <a:r>
                  <a:rPr kumimoji="1" lang="en-US" altLang="zh-CN" sz="1100" b="1" dirty="0">
                    <a:solidFill>
                      <a:srgbClr val="11576A"/>
                    </a:solidFill>
                    <a:latin typeface="微软雅黑" panose="020B0503020204020204" pitchFamily="34" charset="-122"/>
                    <a:ea typeface="微软雅黑" panose="020B0503020204020204" pitchFamily="34" charset="-122"/>
                  </a:rPr>
                  <a:t>21</a:t>
                </a:r>
                <a:endParaRPr kumimoji="1" lang="zh-CN" altLang="en-US" sz="1100" b="1" dirty="0">
                  <a:solidFill>
                    <a:srgbClr val="11576A"/>
                  </a:solidFill>
                  <a:latin typeface="微软雅黑" panose="020B0503020204020204" pitchFamily="34" charset="-122"/>
                  <a:ea typeface="微软雅黑" panose="020B0503020204020204" pitchFamily="34" charset="-122"/>
                </a:endParaRPr>
              </a:p>
            </p:txBody>
          </p:sp>
          <p:sp>
            <p:nvSpPr>
              <p:cNvPr id="155" name="矩形 154">
                <a:extLst>
                  <a:ext uri="{FF2B5EF4-FFF2-40B4-BE49-F238E27FC236}">
                    <a16:creationId xmlns:a16="http://schemas.microsoft.com/office/drawing/2014/main" id="{2D74AF8B-7B5C-493F-B22E-9217B30B1E9A}"/>
                  </a:ext>
                </a:extLst>
              </p:cNvPr>
              <p:cNvSpPr/>
              <p:nvPr/>
            </p:nvSpPr>
            <p:spPr>
              <a:xfrm>
                <a:off x="4396255" y="4396664"/>
                <a:ext cx="198553" cy="21590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45" name="组合 144">
              <a:extLst>
                <a:ext uri="{FF2B5EF4-FFF2-40B4-BE49-F238E27FC236}">
                  <a16:creationId xmlns:a16="http://schemas.microsoft.com/office/drawing/2014/main" id="{D95C5ECC-66E2-4890-AFE4-ED5B9B3D82F9}"/>
                </a:ext>
              </a:extLst>
            </p:cNvPr>
            <p:cNvGrpSpPr/>
            <p:nvPr/>
          </p:nvGrpSpPr>
          <p:grpSpPr>
            <a:xfrm>
              <a:off x="4863542" y="3020785"/>
              <a:ext cx="440498" cy="261610"/>
              <a:chOff x="4316008" y="4370792"/>
              <a:chExt cx="436846" cy="261610"/>
            </a:xfrm>
          </p:grpSpPr>
          <p:sp>
            <p:nvSpPr>
              <p:cNvPr id="152" name="文本框 151">
                <a:extLst>
                  <a:ext uri="{FF2B5EF4-FFF2-40B4-BE49-F238E27FC236}">
                    <a16:creationId xmlns:a16="http://schemas.microsoft.com/office/drawing/2014/main" id="{ECC84BF8-1797-488C-89EB-8DE3F76A7FD5}"/>
                  </a:ext>
                </a:extLst>
              </p:cNvPr>
              <p:cNvSpPr txBox="1"/>
              <p:nvPr/>
            </p:nvSpPr>
            <p:spPr>
              <a:xfrm>
                <a:off x="4316008" y="4370792"/>
                <a:ext cx="436846" cy="261610"/>
              </a:xfrm>
              <a:prstGeom prst="rect">
                <a:avLst/>
              </a:prstGeom>
              <a:noFill/>
            </p:spPr>
            <p:txBody>
              <a:bodyPr wrap="square" rtlCol="0">
                <a:spAutoFit/>
              </a:bodyPr>
              <a:lstStyle/>
              <a:p>
                <a:r>
                  <a:rPr kumimoji="1" lang="en-US" altLang="zh-CN" sz="1100" b="1" dirty="0">
                    <a:solidFill>
                      <a:srgbClr val="11576A"/>
                    </a:solidFill>
                    <a:latin typeface="微软雅黑" panose="020B0503020204020204" pitchFamily="34" charset="-122"/>
                    <a:ea typeface="微软雅黑" panose="020B0503020204020204" pitchFamily="34" charset="-122"/>
                  </a:rPr>
                  <a:t>22</a:t>
                </a:r>
                <a:endParaRPr kumimoji="1" lang="zh-CN" altLang="en-US" sz="1100" b="1" dirty="0">
                  <a:solidFill>
                    <a:srgbClr val="11576A"/>
                  </a:solidFill>
                  <a:latin typeface="微软雅黑" panose="020B0503020204020204" pitchFamily="34" charset="-122"/>
                  <a:ea typeface="微软雅黑" panose="020B0503020204020204" pitchFamily="34" charset="-122"/>
                </a:endParaRPr>
              </a:p>
            </p:txBody>
          </p:sp>
          <p:sp>
            <p:nvSpPr>
              <p:cNvPr id="153" name="矩形 152">
                <a:extLst>
                  <a:ext uri="{FF2B5EF4-FFF2-40B4-BE49-F238E27FC236}">
                    <a16:creationId xmlns:a16="http://schemas.microsoft.com/office/drawing/2014/main" id="{8348EC92-10B2-4E28-8127-42E26A5ADE59}"/>
                  </a:ext>
                </a:extLst>
              </p:cNvPr>
              <p:cNvSpPr/>
              <p:nvPr/>
            </p:nvSpPr>
            <p:spPr>
              <a:xfrm>
                <a:off x="4396255" y="4396664"/>
                <a:ext cx="198553" cy="21590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46" name="组合 145">
              <a:extLst>
                <a:ext uri="{FF2B5EF4-FFF2-40B4-BE49-F238E27FC236}">
                  <a16:creationId xmlns:a16="http://schemas.microsoft.com/office/drawing/2014/main" id="{0C31D3EC-CD98-4914-A998-6AC4650C5DAE}"/>
                </a:ext>
              </a:extLst>
            </p:cNvPr>
            <p:cNvGrpSpPr/>
            <p:nvPr/>
          </p:nvGrpSpPr>
          <p:grpSpPr>
            <a:xfrm>
              <a:off x="5130606" y="3020785"/>
              <a:ext cx="440498" cy="261610"/>
              <a:chOff x="4316008" y="4370792"/>
              <a:chExt cx="436846" cy="261610"/>
            </a:xfrm>
          </p:grpSpPr>
          <p:sp>
            <p:nvSpPr>
              <p:cNvPr id="150" name="文本框 149">
                <a:extLst>
                  <a:ext uri="{FF2B5EF4-FFF2-40B4-BE49-F238E27FC236}">
                    <a16:creationId xmlns:a16="http://schemas.microsoft.com/office/drawing/2014/main" id="{4CF7CFA0-D306-468A-9B0B-9675C62201A4}"/>
                  </a:ext>
                </a:extLst>
              </p:cNvPr>
              <p:cNvSpPr txBox="1"/>
              <p:nvPr/>
            </p:nvSpPr>
            <p:spPr>
              <a:xfrm>
                <a:off x="4316008" y="4370792"/>
                <a:ext cx="436846" cy="261610"/>
              </a:xfrm>
              <a:prstGeom prst="rect">
                <a:avLst/>
              </a:prstGeom>
              <a:noFill/>
            </p:spPr>
            <p:txBody>
              <a:bodyPr wrap="square" rtlCol="0">
                <a:spAutoFit/>
              </a:bodyPr>
              <a:lstStyle/>
              <a:p>
                <a:r>
                  <a:rPr kumimoji="1" lang="en-US" altLang="zh-CN" sz="1100" b="1" dirty="0">
                    <a:solidFill>
                      <a:srgbClr val="11576A"/>
                    </a:solidFill>
                    <a:latin typeface="微软雅黑" panose="020B0503020204020204" pitchFamily="34" charset="-122"/>
                    <a:ea typeface="微软雅黑" panose="020B0503020204020204" pitchFamily="34" charset="-122"/>
                  </a:rPr>
                  <a:t>23</a:t>
                </a:r>
                <a:endParaRPr kumimoji="1" lang="zh-CN" altLang="en-US" sz="1100" b="1" dirty="0">
                  <a:solidFill>
                    <a:srgbClr val="11576A"/>
                  </a:solidFill>
                  <a:latin typeface="微软雅黑" panose="020B0503020204020204" pitchFamily="34" charset="-122"/>
                  <a:ea typeface="微软雅黑" panose="020B0503020204020204" pitchFamily="34" charset="-122"/>
                </a:endParaRPr>
              </a:p>
            </p:txBody>
          </p:sp>
          <p:sp>
            <p:nvSpPr>
              <p:cNvPr id="151" name="矩形 150">
                <a:extLst>
                  <a:ext uri="{FF2B5EF4-FFF2-40B4-BE49-F238E27FC236}">
                    <a16:creationId xmlns:a16="http://schemas.microsoft.com/office/drawing/2014/main" id="{066E043D-8A46-4368-8D2A-AD46DD781559}"/>
                  </a:ext>
                </a:extLst>
              </p:cNvPr>
              <p:cNvSpPr/>
              <p:nvPr/>
            </p:nvSpPr>
            <p:spPr>
              <a:xfrm>
                <a:off x="4396255" y="4396664"/>
                <a:ext cx="198553" cy="21590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47" name="组合 146">
              <a:extLst>
                <a:ext uri="{FF2B5EF4-FFF2-40B4-BE49-F238E27FC236}">
                  <a16:creationId xmlns:a16="http://schemas.microsoft.com/office/drawing/2014/main" id="{400B1EC1-892F-4FBB-BC2C-62EFD28379F4}"/>
                </a:ext>
              </a:extLst>
            </p:cNvPr>
            <p:cNvGrpSpPr/>
            <p:nvPr/>
          </p:nvGrpSpPr>
          <p:grpSpPr>
            <a:xfrm>
              <a:off x="5383363" y="3020785"/>
              <a:ext cx="440498" cy="261610"/>
              <a:chOff x="4316008" y="4370792"/>
              <a:chExt cx="436846" cy="261610"/>
            </a:xfrm>
          </p:grpSpPr>
          <p:sp>
            <p:nvSpPr>
              <p:cNvPr id="148" name="文本框 147">
                <a:extLst>
                  <a:ext uri="{FF2B5EF4-FFF2-40B4-BE49-F238E27FC236}">
                    <a16:creationId xmlns:a16="http://schemas.microsoft.com/office/drawing/2014/main" id="{5B4BA481-C609-4E24-8A60-ACF26B277C9A}"/>
                  </a:ext>
                </a:extLst>
              </p:cNvPr>
              <p:cNvSpPr txBox="1"/>
              <p:nvPr/>
            </p:nvSpPr>
            <p:spPr>
              <a:xfrm>
                <a:off x="4316008" y="4370792"/>
                <a:ext cx="436846" cy="261610"/>
              </a:xfrm>
              <a:prstGeom prst="rect">
                <a:avLst/>
              </a:prstGeom>
              <a:noFill/>
            </p:spPr>
            <p:txBody>
              <a:bodyPr wrap="square" rtlCol="0">
                <a:spAutoFit/>
              </a:bodyPr>
              <a:lstStyle/>
              <a:p>
                <a:r>
                  <a:rPr kumimoji="1" lang="en-US" altLang="zh-CN" sz="1100" b="1" dirty="0">
                    <a:solidFill>
                      <a:srgbClr val="11576A"/>
                    </a:solidFill>
                    <a:latin typeface="微软雅黑" panose="020B0503020204020204" pitchFamily="34" charset="-122"/>
                    <a:ea typeface="微软雅黑" panose="020B0503020204020204" pitchFamily="34" charset="-122"/>
                  </a:rPr>
                  <a:t>24</a:t>
                </a:r>
                <a:endParaRPr kumimoji="1" lang="zh-CN" altLang="en-US" sz="1100" b="1" dirty="0">
                  <a:solidFill>
                    <a:srgbClr val="11576A"/>
                  </a:solidFill>
                  <a:latin typeface="微软雅黑" panose="020B0503020204020204" pitchFamily="34" charset="-122"/>
                  <a:ea typeface="微软雅黑" panose="020B0503020204020204" pitchFamily="34" charset="-122"/>
                </a:endParaRPr>
              </a:p>
            </p:txBody>
          </p:sp>
          <p:sp>
            <p:nvSpPr>
              <p:cNvPr id="149" name="矩形 148">
                <a:extLst>
                  <a:ext uri="{FF2B5EF4-FFF2-40B4-BE49-F238E27FC236}">
                    <a16:creationId xmlns:a16="http://schemas.microsoft.com/office/drawing/2014/main" id="{6D0F88EF-FFCE-4B15-B173-BF0A21819809}"/>
                  </a:ext>
                </a:extLst>
              </p:cNvPr>
              <p:cNvSpPr/>
              <p:nvPr/>
            </p:nvSpPr>
            <p:spPr>
              <a:xfrm>
                <a:off x="4396255" y="4396664"/>
                <a:ext cx="198553" cy="21590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162" name="组合 161">
            <a:extLst>
              <a:ext uri="{FF2B5EF4-FFF2-40B4-BE49-F238E27FC236}">
                <a16:creationId xmlns:a16="http://schemas.microsoft.com/office/drawing/2014/main" id="{9842EF03-B41C-4597-91B5-854C42FF88BC}"/>
              </a:ext>
            </a:extLst>
          </p:cNvPr>
          <p:cNvGrpSpPr/>
          <p:nvPr/>
        </p:nvGrpSpPr>
        <p:grpSpPr>
          <a:xfrm>
            <a:off x="8055000" y="3884877"/>
            <a:ext cx="2964253" cy="535619"/>
            <a:chOff x="2856693" y="3020785"/>
            <a:chExt cx="2964253" cy="535619"/>
          </a:xfrm>
        </p:grpSpPr>
        <p:grpSp>
          <p:nvGrpSpPr>
            <p:cNvPr id="163" name="组合 162">
              <a:extLst>
                <a:ext uri="{FF2B5EF4-FFF2-40B4-BE49-F238E27FC236}">
                  <a16:creationId xmlns:a16="http://schemas.microsoft.com/office/drawing/2014/main" id="{FDC772E3-DD3A-4F82-B7BB-D87041D14D7D}"/>
                </a:ext>
              </a:extLst>
            </p:cNvPr>
            <p:cNvGrpSpPr/>
            <p:nvPr/>
          </p:nvGrpSpPr>
          <p:grpSpPr>
            <a:xfrm>
              <a:off x="2856693" y="3020785"/>
              <a:ext cx="1107719" cy="528459"/>
              <a:chOff x="3182215" y="4421622"/>
              <a:chExt cx="1107719" cy="528459"/>
            </a:xfrm>
          </p:grpSpPr>
          <p:sp>
            <p:nvSpPr>
              <p:cNvPr id="179" name="矩形 178">
                <a:extLst>
                  <a:ext uri="{FF2B5EF4-FFF2-40B4-BE49-F238E27FC236}">
                    <a16:creationId xmlns:a16="http://schemas.microsoft.com/office/drawing/2014/main" id="{0921E076-B21B-48DF-8195-0D64F9E152CC}"/>
                  </a:ext>
                </a:extLst>
              </p:cNvPr>
              <p:cNvSpPr/>
              <p:nvPr/>
            </p:nvSpPr>
            <p:spPr>
              <a:xfrm>
                <a:off x="3182215" y="4433562"/>
                <a:ext cx="1071570" cy="252000"/>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0" name="文本框 179">
                <a:extLst>
                  <a:ext uri="{FF2B5EF4-FFF2-40B4-BE49-F238E27FC236}">
                    <a16:creationId xmlns:a16="http://schemas.microsoft.com/office/drawing/2014/main" id="{CC16B241-42BC-41A8-BA68-72F17E3DFC72}"/>
                  </a:ext>
                </a:extLst>
              </p:cNvPr>
              <p:cNvSpPr txBox="1"/>
              <p:nvPr/>
            </p:nvSpPr>
            <p:spPr>
              <a:xfrm>
                <a:off x="3442398" y="4642304"/>
                <a:ext cx="533544" cy="307777"/>
              </a:xfrm>
              <a:prstGeom prst="rect">
                <a:avLst/>
              </a:prstGeom>
              <a:noFill/>
              <a:ln>
                <a:noFill/>
              </a:ln>
            </p:spPr>
            <p:txBody>
              <a:bodyPr wrap="none" rtlCol="0">
                <a:spAutoFit/>
              </a:bodyPr>
              <a:lstStyle/>
              <a:p>
                <a:r>
                  <a:rPr kumimoji="1" lang="en-US" altLang="zh-CN" sz="1400" b="1" dirty="0">
                    <a:solidFill>
                      <a:srgbClr val="C00000"/>
                    </a:solidFill>
                    <a:latin typeface="微软雅黑" panose="020B0503020204020204" pitchFamily="34" charset="-122"/>
                    <a:ea typeface="微软雅黑" panose="020B0503020204020204" pitchFamily="34" charset="-122"/>
                  </a:rPr>
                  <a:t>TCB</a:t>
                </a:r>
                <a:endParaRPr kumimoji="1"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181" name="组合 180">
                <a:extLst>
                  <a:ext uri="{FF2B5EF4-FFF2-40B4-BE49-F238E27FC236}">
                    <a16:creationId xmlns:a16="http://schemas.microsoft.com/office/drawing/2014/main" id="{ACAAE92C-E419-490A-919C-AE2A03B7ECCE}"/>
                  </a:ext>
                </a:extLst>
              </p:cNvPr>
              <p:cNvGrpSpPr/>
              <p:nvPr/>
            </p:nvGrpSpPr>
            <p:grpSpPr>
              <a:xfrm>
                <a:off x="3527535" y="4421622"/>
                <a:ext cx="440498" cy="261610"/>
                <a:chOff x="4316008" y="4370792"/>
                <a:chExt cx="436846" cy="261610"/>
              </a:xfrm>
            </p:grpSpPr>
            <p:sp>
              <p:nvSpPr>
                <p:cNvPr id="188" name="文本框 187">
                  <a:extLst>
                    <a:ext uri="{FF2B5EF4-FFF2-40B4-BE49-F238E27FC236}">
                      <a16:creationId xmlns:a16="http://schemas.microsoft.com/office/drawing/2014/main" id="{DDD0ABF4-82FE-454C-8DFB-10AEDD2B9643}"/>
                    </a:ext>
                  </a:extLst>
                </p:cNvPr>
                <p:cNvSpPr txBox="1"/>
                <p:nvPr/>
              </p:nvSpPr>
              <p:spPr>
                <a:xfrm>
                  <a:off x="4316008" y="4370792"/>
                  <a:ext cx="436846" cy="261610"/>
                </a:xfrm>
                <a:prstGeom prst="rect">
                  <a:avLst/>
                </a:prstGeom>
                <a:noFill/>
                <a:ln>
                  <a:noFill/>
                </a:ln>
              </p:spPr>
              <p:txBody>
                <a:bodyPr wrap="square" rtlCol="0">
                  <a:spAutoFit/>
                </a:bodyPr>
                <a:lstStyle/>
                <a:p>
                  <a:r>
                    <a:rPr kumimoji="1" lang="en-US" altLang="zh-CN" sz="1100" b="1" dirty="0">
                      <a:solidFill>
                        <a:srgbClr val="C00000"/>
                      </a:solidFill>
                      <a:latin typeface="微软雅黑" panose="020B0503020204020204" pitchFamily="34" charset="-122"/>
                      <a:ea typeface="微软雅黑" panose="020B0503020204020204" pitchFamily="34" charset="-122"/>
                    </a:rPr>
                    <a:t>12</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189" name="矩形 188">
                  <a:extLst>
                    <a:ext uri="{FF2B5EF4-FFF2-40B4-BE49-F238E27FC236}">
                      <a16:creationId xmlns:a16="http://schemas.microsoft.com/office/drawing/2014/main" id="{A9F8C3BD-B51D-42E3-81F4-B9D752DD80A0}"/>
                    </a:ext>
                  </a:extLst>
                </p:cNvPr>
                <p:cNvSpPr/>
                <p:nvPr/>
              </p:nvSpPr>
              <p:spPr>
                <a:xfrm>
                  <a:off x="4396255" y="4396664"/>
                  <a:ext cx="198553" cy="21590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82" name="组合 181">
                <a:extLst>
                  <a:ext uri="{FF2B5EF4-FFF2-40B4-BE49-F238E27FC236}">
                    <a16:creationId xmlns:a16="http://schemas.microsoft.com/office/drawing/2014/main" id="{E4B43ED7-8009-4685-B42A-B8A47644DAEA}"/>
                  </a:ext>
                </a:extLst>
              </p:cNvPr>
              <p:cNvGrpSpPr/>
              <p:nvPr/>
            </p:nvGrpSpPr>
            <p:grpSpPr>
              <a:xfrm>
                <a:off x="3201034" y="4428757"/>
                <a:ext cx="440498" cy="261610"/>
                <a:chOff x="4316008" y="4370792"/>
                <a:chExt cx="436846" cy="261610"/>
              </a:xfrm>
            </p:grpSpPr>
            <p:sp>
              <p:nvSpPr>
                <p:cNvPr id="186" name="文本框 185">
                  <a:extLst>
                    <a:ext uri="{FF2B5EF4-FFF2-40B4-BE49-F238E27FC236}">
                      <a16:creationId xmlns:a16="http://schemas.microsoft.com/office/drawing/2014/main" id="{95CF0E90-F7F0-45E0-B42C-BF00034294EA}"/>
                    </a:ext>
                  </a:extLst>
                </p:cNvPr>
                <p:cNvSpPr txBox="1"/>
                <p:nvPr/>
              </p:nvSpPr>
              <p:spPr>
                <a:xfrm>
                  <a:off x="4316008" y="4370792"/>
                  <a:ext cx="436846" cy="261610"/>
                </a:xfrm>
                <a:prstGeom prst="rect">
                  <a:avLst/>
                </a:prstGeom>
                <a:noFill/>
                <a:ln>
                  <a:noFill/>
                </a:ln>
              </p:spPr>
              <p:txBody>
                <a:bodyPr wrap="square" rtlCol="0">
                  <a:spAutoFit/>
                </a:bodyPr>
                <a:lstStyle/>
                <a:p>
                  <a:r>
                    <a:rPr kumimoji="1" lang="en-US" altLang="zh-CN" sz="1100" b="1" dirty="0">
                      <a:solidFill>
                        <a:srgbClr val="C00000"/>
                      </a:solidFill>
                      <a:latin typeface="微软雅黑" panose="020B0503020204020204" pitchFamily="34" charset="-122"/>
                      <a:ea typeface="微软雅黑" panose="020B0503020204020204" pitchFamily="34" charset="-122"/>
                    </a:rPr>
                    <a:t>11</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187" name="矩形 186">
                  <a:extLst>
                    <a:ext uri="{FF2B5EF4-FFF2-40B4-BE49-F238E27FC236}">
                      <a16:creationId xmlns:a16="http://schemas.microsoft.com/office/drawing/2014/main" id="{783841E3-F9E2-4052-A7BF-3D52E5C4A7EF}"/>
                    </a:ext>
                  </a:extLst>
                </p:cNvPr>
                <p:cNvSpPr/>
                <p:nvPr/>
              </p:nvSpPr>
              <p:spPr>
                <a:xfrm>
                  <a:off x="4396255" y="4396664"/>
                  <a:ext cx="198553" cy="21590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83" name="组合 182">
                <a:extLst>
                  <a:ext uri="{FF2B5EF4-FFF2-40B4-BE49-F238E27FC236}">
                    <a16:creationId xmlns:a16="http://schemas.microsoft.com/office/drawing/2014/main" id="{90739ACC-AB9F-4E1E-8DB3-E0B344C1D434}"/>
                  </a:ext>
                </a:extLst>
              </p:cNvPr>
              <p:cNvGrpSpPr/>
              <p:nvPr/>
            </p:nvGrpSpPr>
            <p:grpSpPr>
              <a:xfrm>
                <a:off x="3849436" y="4428757"/>
                <a:ext cx="440498" cy="261610"/>
                <a:chOff x="4316008" y="4370792"/>
                <a:chExt cx="436846" cy="261610"/>
              </a:xfrm>
            </p:grpSpPr>
            <p:sp>
              <p:nvSpPr>
                <p:cNvPr id="184" name="文本框 183">
                  <a:extLst>
                    <a:ext uri="{FF2B5EF4-FFF2-40B4-BE49-F238E27FC236}">
                      <a16:creationId xmlns:a16="http://schemas.microsoft.com/office/drawing/2014/main" id="{651353F9-56CA-45A2-9C05-7C14D3DE99D8}"/>
                    </a:ext>
                  </a:extLst>
                </p:cNvPr>
                <p:cNvSpPr txBox="1"/>
                <p:nvPr/>
              </p:nvSpPr>
              <p:spPr>
                <a:xfrm>
                  <a:off x="4316008" y="4370792"/>
                  <a:ext cx="436846" cy="261610"/>
                </a:xfrm>
                <a:prstGeom prst="rect">
                  <a:avLst/>
                </a:prstGeom>
                <a:noFill/>
                <a:ln>
                  <a:noFill/>
                </a:ln>
              </p:spPr>
              <p:txBody>
                <a:bodyPr wrap="square" rtlCol="0">
                  <a:spAutoFit/>
                </a:bodyPr>
                <a:lstStyle/>
                <a:p>
                  <a:r>
                    <a:rPr kumimoji="1" lang="en-US" altLang="zh-CN" sz="1100" b="1" dirty="0">
                      <a:solidFill>
                        <a:srgbClr val="C00000"/>
                      </a:solidFill>
                      <a:latin typeface="微软雅黑" panose="020B0503020204020204" pitchFamily="34" charset="-122"/>
                      <a:ea typeface="微软雅黑" panose="020B0503020204020204" pitchFamily="34" charset="-122"/>
                    </a:rPr>
                    <a:t>13</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185" name="矩形 184">
                  <a:extLst>
                    <a:ext uri="{FF2B5EF4-FFF2-40B4-BE49-F238E27FC236}">
                      <a16:creationId xmlns:a16="http://schemas.microsoft.com/office/drawing/2014/main" id="{6EACC714-D3DC-4C1C-B09B-862AAE417552}"/>
                    </a:ext>
                  </a:extLst>
                </p:cNvPr>
                <p:cNvSpPr/>
                <p:nvPr/>
              </p:nvSpPr>
              <p:spPr>
                <a:xfrm>
                  <a:off x="4396255" y="4396664"/>
                  <a:ext cx="198553" cy="21590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164" name="组合 163">
              <a:extLst>
                <a:ext uri="{FF2B5EF4-FFF2-40B4-BE49-F238E27FC236}">
                  <a16:creationId xmlns:a16="http://schemas.microsoft.com/office/drawing/2014/main" id="{78F25E0E-2801-40B1-87D9-95D5E424DF97}"/>
                </a:ext>
              </a:extLst>
            </p:cNvPr>
            <p:cNvGrpSpPr/>
            <p:nvPr/>
          </p:nvGrpSpPr>
          <p:grpSpPr>
            <a:xfrm>
              <a:off x="4598766" y="3020785"/>
              <a:ext cx="1222180" cy="535619"/>
              <a:chOff x="6639627" y="3653141"/>
              <a:chExt cx="1222180" cy="535619"/>
            </a:xfrm>
          </p:grpSpPr>
          <p:sp>
            <p:nvSpPr>
              <p:cNvPr id="165" name="矩形 164">
                <a:extLst>
                  <a:ext uri="{FF2B5EF4-FFF2-40B4-BE49-F238E27FC236}">
                    <a16:creationId xmlns:a16="http://schemas.microsoft.com/office/drawing/2014/main" id="{A6987F04-BCC4-4A15-884D-5A04E7C14E4C}"/>
                  </a:ext>
                </a:extLst>
              </p:cNvPr>
              <p:cNvSpPr/>
              <p:nvPr/>
            </p:nvSpPr>
            <p:spPr>
              <a:xfrm>
                <a:off x="6678534" y="3665081"/>
                <a:ext cx="1071570" cy="252000"/>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6" name="文本框 165">
                <a:extLst>
                  <a:ext uri="{FF2B5EF4-FFF2-40B4-BE49-F238E27FC236}">
                    <a16:creationId xmlns:a16="http://schemas.microsoft.com/office/drawing/2014/main" id="{3BFD7891-BFE3-4956-B8C4-E9B81756909C}"/>
                  </a:ext>
                </a:extLst>
              </p:cNvPr>
              <p:cNvSpPr txBox="1"/>
              <p:nvPr/>
            </p:nvSpPr>
            <p:spPr>
              <a:xfrm>
                <a:off x="6950951" y="3880983"/>
                <a:ext cx="533544" cy="307777"/>
              </a:xfrm>
              <a:prstGeom prst="rect">
                <a:avLst/>
              </a:prstGeom>
              <a:noFill/>
              <a:ln>
                <a:noFill/>
              </a:ln>
            </p:spPr>
            <p:txBody>
              <a:bodyPr wrap="none" rtlCol="0">
                <a:spAutoFit/>
              </a:bodyPr>
              <a:lstStyle/>
              <a:p>
                <a:r>
                  <a:rPr kumimoji="1" lang="en-US" altLang="zh-CN" sz="1400" b="1" dirty="0">
                    <a:solidFill>
                      <a:srgbClr val="C00000"/>
                    </a:solidFill>
                    <a:latin typeface="微软雅黑" panose="020B0503020204020204" pitchFamily="34" charset="-122"/>
                    <a:ea typeface="微软雅黑" panose="020B0503020204020204" pitchFamily="34" charset="-122"/>
                  </a:rPr>
                  <a:t>TCB</a:t>
                </a:r>
                <a:endParaRPr kumimoji="1"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167" name="组合 166">
                <a:extLst>
                  <a:ext uri="{FF2B5EF4-FFF2-40B4-BE49-F238E27FC236}">
                    <a16:creationId xmlns:a16="http://schemas.microsoft.com/office/drawing/2014/main" id="{088183ED-A264-4A1F-85F1-70C709AE28BF}"/>
                  </a:ext>
                </a:extLst>
              </p:cNvPr>
              <p:cNvGrpSpPr/>
              <p:nvPr/>
            </p:nvGrpSpPr>
            <p:grpSpPr>
              <a:xfrm>
                <a:off x="6639627" y="3653141"/>
                <a:ext cx="440498" cy="261610"/>
                <a:chOff x="4316008" y="4370792"/>
                <a:chExt cx="436846" cy="261610"/>
              </a:xfrm>
            </p:grpSpPr>
            <p:sp>
              <p:nvSpPr>
                <p:cNvPr id="177" name="文本框 176">
                  <a:extLst>
                    <a:ext uri="{FF2B5EF4-FFF2-40B4-BE49-F238E27FC236}">
                      <a16:creationId xmlns:a16="http://schemas.microsoft.com/office/drawing/2014/main" id="{C4F75045-F395-41E7-8586-88AD81217B26}"/>
                    </a:ext>
                  </a:extLst>
                </p:cNvPr>
                <p:cNvSpPr txBox="1"/>
                <p:nvPr/>
              </p:nvSpPr>
              <p:spPr>
                <a:xfrm>
                  <a:off x="4316008" y="4370792"/>
                  <a:ext cx="436846" cy="261610"/>
                </a:xfrm>
                <a:prstGeom prst="rect">
                  <a:avLst/>
                </a:prstGeom>
                <a:noFill/>
                <a:ln>
                  <a:noFill/>
                </a:ln>
              </p:spPr>
              <p:txBody>
                <a:bodyPr wrap="square" rtlCol="0">
                  <a:spAutoFit/>
                </a:bodyPr>
                <a:lstStyle/>
                <a:p>
                  <a:r>
                    <a:rPr kumimoji="1" lang="en-US" altLang="zh-CN" sz="1100" b="1" dirty="0">
                      <a:solidFill>
                        <a:srgbClr val="C00000"/>
                      </a:solidFill>
                      <a:latin typeface="微软雅黑" panose="020B0503020204020204" pitchFamily="34" charset="-122"/>
                      <a:ea typeface="微软雅黑" panose="020B0503020204020204" pitchFamily="34" charset="-122"/>
                    </a:rPr>
                    <a:t>21</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178" name="矩形 177">
                  <a:extLst>
                    <a:ext uri="{FF2B5EF4-FFF2-40B4-BE49-F238E27FC236}">
                      <a16:creationId xmlns:a16="http://schemas.microsoft.com/office/drawing/2014/main" id="{13BF35EA-E083-4DC8-BDF4-31E281D02A86}"/>
                    </a:ext>
                  </a:extLst>
                </p:cNvPr>
                <p:cNvSpPr/>
                <p:nvPr/>
              </p:nvSpPr>
              <p:spPr>
                <a:xfrm>
                  <a:off x="4396255" y="4396664"/>
                  <a:ext cx="198553" cy="21590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68" name="组合 167">
                <a:extLst>
                  <a:ext uri="{FF2B5EF4-FFF2-40B4-BE49-F238E27FC236}">
                    <a16:creationId xmlns:a16="http://schemas.microsoft.com/office/drawing/2014/main" id="{73F552F2-1F1E-436F-B002-D38BC457619B}"/>
                  </a:ext>
                </a:extLst>
              </p:cNvPr>
              <p:cNvGrpSpPr/>
              <p:nvPr/>
            </p:nvGrpSpPr>
            <p:grpSpPr>
              <a:xfrm>
                <a:off x="6901488" y="3653141"/>
                <a:ext cx="440498" cy="261610"/>
                <a:chOff x="4316008" y="4370792"/>
                <a:chExt cx="436846" cy="261610"/>
              </a:xfrm>
            </p:grpSpPr>
            <p:sp>
              <p:nvSpPr>
                <p:cNvPr id="175" name="文本框 174">
                  <a:extLst>
                    <a:ext uri="{FF2B5EF4-FFF2-40B4-BE49-F238E27FC236}">
                      <a16:creationId xmlns:a16="http://schemas.microsoft.com/office/drawing/2014/main" id="{35A58CD8-0100-4CB5-AD71-6CAD194808D9}"/>
                    </a:ext>
                  </a:extLst>
                </p:cNvPr>
                <p:cNvSpPr txBox="1"/>
                <p:nvPr/>
              </p:nvSpPr>
              <p:spPr>
                <a:xfrm>
                  <a:off x="4316008" y="4370792"/>
                  <a:ext cx="436846" cy="261610"/>
                </a:xfrm>
                <a:prstGeom prst="rect">
                  <a:avLst/>
                </a:prstGeom>
                <a:noFill/>
                <a:ln>
                  <a:noFill/>
                </a:ln>
              </p:spPr>
              <p:txBody>
                <a:bodyPr wrap="square" rtlCol="0">
                  <a:spAutoFit/>
                </a:bodyPr>
                <a:lstStyle/>
                <a:p>
                  <a:r>
                    <a:rPr kumimoji="1" lang="en-US" altLang="zh-CN" sz="1100" b="1" dirty="0">
                      <a:solidFill>
                        <a:srgbClr val="C00000"/>
                      </a:solidFill>
                      <a:latin typeface="微软雅黑" panose="020B0503020204020204" pitchFamily="34" charset="-122"/>
                      <a:ea typeface="微软雅黑" panose="020B0503020204020204" pitchFamily="34" charset="-122"/>
                    </a:rPr>
                    <a:t>22</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176" name="矩形 175">
                  <a:extLst>
                    <a:ext uri="{FF2B5EF4-FFF2-40B4-BE49-F238E27FC236}">
                      <a16:creationId xmlns:a16="http://schemas.microsoft.com/office/drawing/2014/main" id="{520B43B8-0AD7-4D9E-8B5C-3CF1141F874F}"/>
                    </a:ext>
                  </a:extLst>
                </p:cNvPr>
                <p:cNvSpPr/>
                <p:nvPr/>
              </p:nvSpPr>
              <p:spPr>
                <a:xfrm>
                  <a:off x="4396255" y="4396664"/>
                  <a:ext cx="198553" cy="21590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69" name="组合 168">
                <a:extLst>
                  <a:ext uri="{FF2B5EF4-FFF2-40B4-BE49-F238E27FC236}">
                    <a16:creationId xmlns:a16="http://schemas.microsoft.com/office/drawing/2014/main" id="{4FF10EC2-B6A0-4609-909F-0A7C455787C9}"/>
                  </a:ext>
                </a:extLst>
              </p:cNvPr>
              <p:cNvGrpSpPr/>
              <p:nvPr/>
            </p:nvGrpSpPr>
            <p:grpSpPr>
              <a:xfrm>
                <a:off x="7168552" y="3653141"/>
                <a:ext cx="440498" cy="261610"/>
                <a:chOff x="4316008" y="4370792"/>
                <a:chExt cx="436846" cy="261610"/>
              </a:xfrm>
            </p:grpSpPr>
            <p:sp>
              <p:nvSpPr>
                <p:cNvPr id="173" name="文本框 172">
                  <a:extLst>
                    <a:ext uri="{FF2B5EF4-FFF2-40B4-BE49-F238E27FC236}">
                      <a16:creationId xmlns:a16="http://schemas.microsoft.com/office/drawing/2014/main" id="{6757E50B-26CE-4922-B661-528ABE54557F}"/>
                    </a:ext>
                  </a:extLst>
                </p:cNvPr>
                <p:cNvSpPr txBox="1"/>
                <p:nvPr/>
              </p:nvSpPr>
              <p:spPr>
                <a:xfrm>
                  <a:off x="4316008" y="4370792"/>
                  <a:ext cx="436846" cy="261610"/>
                </a:xfrm>
                <a:prstGeom prst="rect">
                  <a:avLst/>
                </a:prstGeom>
                <a:noFill/>
                <a:ln>
                  <a:noFill/>
                </a:ln>
              </p:spPr>
              <p:txBody>
                <a:bodyPr wrap="square" rtlCol="0">
                  <a:spAutoFit/>
                </a:bodyPr>
                <a:lstStyle/>
                <a:p>
                  <a:r>
                    <a:rPr kumimoji="1" lang="en-US" altLang="zh-CN" sz="1100" b="1" dirty="0">
                      <a:solidFill>
                        <a:srgbClr val="C00000"/>
                      </a:solidFill>
                      <a:latin typeface="微软雅黑" panose="020B0503020204020204" pitchFamily="34" charset="-122"/>
                      <a:ea typeface="微软雅黑" panose="020B0503020204020204" pitchFamily="34" charset="-122"/>
                    </a:rPr>
                    <a:t>23</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174" name="矩形 173">
                  <a:extLst>
                    <a:ext uri="{FF2B5EF4-FFF2-40B4-BE49-F238E27FC236}">
                      <a16:creationId xmlns:a16="http://schemas.microsoft.com/office/drawing/2014/main" id="{0D840FBB-5A0A-4BDC-9FF3-35F1FE29AB8D}"/>
                    </a:ext>
                  </a:extLst>
                </p:cNvPr>
                <p:cNvSpPr/>
                <p:nvPr/>
              </p:nvSpPr>
              <p:spPr>
                <a:xfrm>
                  <a:off x="4396255" y="4396664"/>
                  <a:ext cx="198553" cy="21590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70" name="组合 169">
                <a:extLst>
                  <a:ext uri="{FF2B5EF4-FFF2-40B4-BE49-F238E27FC236}">
                    <a16:creationId xmlns:a16="http://schemas.microsoft.com/office/drawing/2014/main" id="{2C307D2F-BA3F-46EF-9747-2F10EC523492}"/>
                  </a:ext>
                </a:extLst>
              </p:cNvPr>
              <p:cNvGrpSpPr/>
              <p:nvPr/>
            </p:nvGrpSpPr>
            <p:grpSpPr>
              <a:xfrm>
                <a:off x="7421309" y="3653141"/>
                <a:ext cx="440498" cy="261610"/>
                <a:chOff x="4316008" y="4370792"/>
                <a:chExt cx="436846" cy="261610"/>
              </a:xfrm>
            </p:grpSpPr>
            <p:sp>
              <p:nvSpPr>
                <p:cNvPr id="171" name="文本框 170">
                  <a:extLst>
                    <a:ext uri="{FF2B5EF4-FFF2-40B4-BE49-F238E27FC236}">
                      <a16:creationId xmlns:a16="http://schemas.microsoft.com/office/drawing/2014/main" id="{6DD89737-A9AF-4AAF-81AF-3B40FA365843}"/>
                    </a:ext>
                  </a:extLst>
                </p:cNvPr>
                <p:cNvSpPr txBox="1"/>
                <p:nvPr/>
              </p:nvSpPr>
              <p:spPr>
                <a:xfrm>
                  <a:off x="4316008" y="4370792"/>
                  <a:ext cx="436846" cy="261610"/>
                </a:xfrm>
                <a:prstGeom prst="rect">
                  <a:avLst/>
                </a:prstGeom>
                <a:noFill/>
                <a:ln>
                  <a:noFill/>
                </a:ln>
              </p:spPr>
              <p:txBody>
                <a:bodyPr wrap="square" rtlCol="0">
                  <a:spAutoFit/>
                </a:bodyPr>
                <a:lstStyle/>
                <a:p>
                  <a:r>
                    <a:rPr kumimoji="1" lang="en-US" altLang="zh-CN" sz="1100" b="1" dirty="0">
                      <a:solidFill>
                        <a:srgbClr val="C00000"/>
                      </a:solidFill>
                      <a:latin typeface="微软雅黑" panose="020B0503020204020204" pitchFamily="34" charset="-122"/>
                      <a:ea typeface="微软雅黑" panose="020B0503020204020204" pitchFamily="34" charset="-122"/>
                    </a:rPr>
                    <a:t>24</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172" name="矩形 171">
                  <a:extLst>
                    <a:ext uri="{FF2B5EF4-FFF2-40B4-BE49-F238E27FC236}">
                      <a16:creationId xmlns:a16="http://schemas.microsoft.com/office/drawing/2014/main" id="{4A296935-1C59-4599-91B7-82493087F89E}"/>
                    </a:ext>
                  </a:extLst>
                </p:cNvPr>
                <p:cNvSpPr/>
                <p:nvPr/>
              </p:nvSpPr>
              <p:spPr>
                <a:xfrm>
                  <a:off x="4396255" y="4396664"/>
                  <a:ext cx="198553" cy="21590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grpSp>
        <p:nvGrpSpPr>
          <p:cNvPr id="190" name="组合 189">
            <a:extLst>
              <a:ext uri="{FF2B5EF4-FFF2-40B4-BE49-F238E27FC236}">
                <a16:creationId xmlns:a16="http://schemas.microsoft.com/office/drawing/2014/main" id="{7C6D4595-26AB-4FC3-8C80-A032509C8AC2}"/>
              </a:ext>
            </a:extLst>
          </p:cNvPr>
          <p:cNvGrpSpPr/>
          <p:nvPr/>
        </p:nvGrpSpPr>
        <p:grpSpPr>
          <a:xfrm>
            <a:off x="8291839" y="4586801"/>
            <a:ext cx="2500058" cy="340773"/>
            <a:chOff x="3093532" y="3722709"/>
            <a:chExt cx="2500058" cy="340773"/>
          </a:xfrm>
        </p:grpSpPr>
        <p:grpSp>
          <p:nvGrpSpPr>
            <p:cNvPr id="191" name="组合 190">
              <a:extLst>
                <a:ext uri="{FF2B5EF4-FFF2-40B4-BE49-F238E27FC236}">
                  <a16:creationId xmlns:a16="http://schemas.microsoft.com/office/drawing/2014/main" id="{D443FAF5-9770-4810-BBDE-B6328A92DDCA}"/>
                </a:ext>
              </a:extLst>
            </p:cNvPr>
            <p:cNvGrpSpPr/>
            <p:nvPr/>
          </p:nvGrpSpPr>
          <p:grpSpPr>
            <a:xfrm>
              <a:off x="3093532" y="3724928"/>
              <a:ext cx="724878" cy="338554"/>
              <a:chOff x="4873746" y="4458697"/>
              <a:chExt cx="724878" cy="338554"/>
            </a:xfrm>
          </p:grpSpPr>
          <p:sp>
            <p:nvSpPr>
              <p:cNvPr id="195" name="矩形 194">
                <a:extLst>
                  <a:ext uri="{FF2B5EF4-FFF2-40B4-BE49-F238E27FC236}">
                    <a16:creationId xmlns:a16="http://schemas.microsoft.com/office/drawing/2014/main" id="{68780279-3716-43B5-8EE8-F1DE0EF987E2}"/>
                  </a:ext>
                </a:extLst>
              </p:cNvPr>
              <p:cNvSpPr/>
              <p:nvPr/>
            </p:nvSpPr>
            <p:spPr>
              <a:xfrm>
                <a:off x="4910439" y="4520568"/>
                <a:ext cx="651492" cy="22506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6" name="文本框 195">
                <a:extLst>
                  <a:ext uri="{FF2B5EF4-FFF2-40B4-BE49-F238E27FC236}">
                    <a16:creationId xmlns:a16="http://schemas.microsoft.com/office/drawing/2014/main" id="{56F11399-4019-4EC4-B0D7-ECF80A4972DA}"/>
                  </a:ext>
                </a:extLst>
              </p:cNvPr>
              <p:cNvSpPr txBox="1"/>
              <p:nvPr/>
            </p:nvSpPr>
            <p:spPr>
              <a:xfrm>
                <a:off x="4873746" y="4458697"/>
                <a:ext cx="724878" cy="338554"/>
              </a:xfrm>
              <a:prstGeom prst="rect">
                <a:avLst/>
              </a:prstGeom>
              <a:noFill/>
              <a:ln>
                <a:noFill/>
              </a:ln>
            </p:spPr>
            <p:txBody>
              <a:bodyPr wrap="none" rtlCol="0">
                <a:spAutoFit/>
              </a:bodyPr>
              <a:lstStyle/>
              <a:p>
                <a:r>
                  <a:rPr kumimoji="1" lang="en-US" altLang="zh-CN" sz="1600" b="1" dirty="0">
                    <a:solidFill>
                      <a:srgbClr val="C00000"/>
                    </a:solidFill>
                    <a:latin typeface="微软雅黑" panose="020B0503020204020204" pitchFamily="34" charset="-122"/>
                    <a:ea typeface="微软雅黑" panose="020B0503020204020204" pitchFamily="34" charset="-122"/>
                  </a:rPr>
                  <a:t>PCB1</a:t>
                </a:r>
                <a:endParaRPr kumimoji="1" lang="zh-CN" altLang="en-US" sz="1600" b="1" dirty="0">
                  <a:solidFill>
                    <a:srgbClr val="C00000"/>
                  </a:solidFill>
                  <a:latin typeface="微软雅黑" panose="020B0503020204020204" pitchFamily="34" charset="-122"/>
                  <a:ea typeface="微软雅黑" panose="020B0503020204020204" pitchFamily="34" charset="-122"/>
                </a:endParaRPr>
              </a:p>
            </p:txBody>
          </p:sp>
        </p:grpSp>
        <p:grpSp>
          <p:nvGrpSpPr>
            <p:cNvPr id="192" name="组合 191">
              <a:extLst>
                <a:ext uri="{FF2B5EF4-FFF2-40B4-BE49-F238E27FC236}">
                  <a16:creationId xmlns:a16="http://schemas.microsoft.com/office/drawing/2014/main" id="{C26899D6-A2F1-4849-8A22-9933FE194D42}"/>
                </a:ext>
              </a:extLst>
            </p:cNvPr>
            <p:cNvGrpSpPr/>
            <p:nvPr/>
          </p:nvGrpSpPr>
          <p:grpSpPr>
            <a:xfrm>
              <a:off x="4868712" y="3722709"/>
              <a:ext cx="724878" cy="338554"/>
              <a:chOff x="4873746" y="4458697"/>
              <a:chExt cx="724878" cy="338554"/>
            </a:xfrm>
          </p:grpSpPr>
          <p:sp>
            <p:nvSpPr>
              <p:cNvPr id="193" name="矩形 192">
                <a:extLst>
                  <a:ext uri="{FF2B5EF4-FFF2-40B4-BE49-F238E27FC236}">
                    <a16:creationId xmlns:a16="http://schemas.microsoft.com/office/drawing/2014/main" id="{26FA1A36-26B2-45BD-B4F8-783329203F7E}"/>
                  </a:ext>
                </a:extLst>
              </p:cNvPr>
              <p:cNvSpPr/>
              <p:nvPr/>
            </p:nvSpPr>
            <p:spPr>
              <a:xfrm>
                <a:off x="4910439" y="4520568"/>
                <a:ext cx="651492" cy="22506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4" name="文本框 193">
                <a:extLst>
                  <a:ext uri="{FF2B5EF4-FFF2-40B4-BE49-F238E27FC236}">
                    <a16:creationId xmlns:a16="http://schemas.microsoft.com/office/drawing/2014/main" id="{D3C962FF-C059-41C4-9E0F-64A80933A084}"/>
                  </a:ext>
                </a:extLst>
              </p:cNvPr>
              <p:cNvSpPr txBox="1"/>
              <p:nvPr/>
            </p:nvSpPr>
            <p:spPr>
              <a:xfrm>
                <a:off x="4873746" y="4458697"/>
                <a:ext cx="724878" cy="338554"/>
              </a:xfrm>
              <a:prstGeom prst="rect">
                <a:avLst/>
              </a:prstGeom>
              <a:noFill/>
              <a:ln>
                <a:noFill/>
              </a:ln>
            </p:spPr>
            <p:txBody>
              <a:bodyPr wrap="none" rtlCol="0">
                <a:spAutoFit/>
              </a:bodyPr>
              <a:lstStyle/>
              <a:p>
                <a:r>
                  <a:rPr kumimoji="1" lang="en-US" altLang="zh-CN" sz="1600" b="1" dirty="0">
                    <a:solidFill>
                      <a:srgbClr val="C00000"/>
                    </a:solidFill>
                    <a:latin typeface="微软雅黑" panose="020B0503020204020204" pitchFamily="34" charset="-122"/>
                    <a:ea typeface="微软雅黑" panose="020B0503020204020204" pitchFamily="34" charset="-122"/>
                  </a:rPr>
                  <a:t>PCB2</a:t>
                </a:r>
                <a:endParaRPr kumimoji="1" lang="zh-CN" altLang="en-US" sz="1600" b="1" dirty="0">
                  <a:solidFill>
                    <a:srgbClr val="C00000"/>
                  </a:solidFill>
                  <a:latin typeface="微软雅黑" panose="020B0503020204020204" pitchFamily="34" charset="-122"/>
                  <a:ea typeface="微软雅黑" panose="020B0503020204020204" pitchFamily="34" charset="-122"/>
                </a:endParaRPr>
              </a:p>
            </p:txBody>
          </p:sp>
        </p:grpSp>
      </p:grpSp>
      <p:sp>
        <p:nvSpPr>
          <p:cNvPr id="7" name="文本框 6">
            <a:extLst>
              <a:ext uri="{FF2B5EF4-FFF2-40B4-BE49-F238E27FC236}">
                <a16:creationId xmlns:a16="http://schemas.microsoft.com/office/drawing/2014/main" id="{AE8E413B-F188-4F84-A2BD-18030FA0974C}"/>
              </a:ext>
            </a:extLst>
          </p:cNvPr>
          <p:cNvSpPr txBox="1"/>
          <p:nvPr/>
        </p:nvSpPr>
        <p:spPr>
          <a:xfrm>
            <a:off x="646247" y="2498902"/>
            <a:ext cx="5120457" cy="2795830"/>
          </a:xfrm>
          <a:prstGeom prst="rect">
            <a:avLst/>
          </a:prstGeom>
          <a:noFill/>
        </p:spPr>
        <p:txBody>
          <a:bodyPr wrap="square" rtlCol="0">
            <a:spAutoFit/>
          </a:bodyPr>
          <a:lstStyle/>
          <a:p>
            <a:pPr marL="342900" indent="-342900" algn="l">
              <a:lnSpc>
                <a:spcPct val="150000"/>
              </a:lnSpc>
              <a:buFont typeface="Wingdings" panose="05000000000000000000" pitchFamily="2" charset="2"/>
              <a:buChar char="n"/>
            </a:pPr>
            <a:r>
              <a:rPr lang="zh-CN" altLang="en-US" sz="2400" b="1" dirty="0"/>
              <a:t>管理过程全部由用户程序完成</a:t>
            </a:r>
            <a:endParaRPr lang="en-US" altLang="zh-CN" sz="2400" b="1" dirty="0"/>
          </a:p>
          <a:p>
            <a:pPr marL="342900" indent="-342900" algn="l">
              <a:lnSpc>
                <a:spcPct val="150000"/>
              </a:lnSpc>
              <a:buFont typeface="Wingdings" panose="05000000000000000000" pitchFamily="2" charset="2"/>
              <a:buChar char="n"/>
            </a:pPr>
            <a:r>
              <a:rPr lang="zh-CN" altLang="en-US" sz="2400" b="1" dirty="0"/>
              <a:t>操作系统提供一个在用户空间执行的线程库</a:t>
            </a:r>
            <a:endParaRPr lang="en-US" altLang="zh-CN" sz="2400" b="1" dirty="0"/>
          </a:p>
          <a:p>
            <a:pPr marL="800089" lvl="1" indent="-342900">
              <a:lnSpc>
                <a:spcPct val="150000"/>
              </a:lnSpc>
              <a:buFont typeface="Wingdings" panose="05000000000000000000" pitchFamily="2" charset="2"/>
              <a:buChar char="n"/>
            </a:pPr>
            <a:r>
              <a:rPr lang="zh-CN" altLang="en-US" sz="2400" b="1" dirty="0"/>
              <a:t>线程的创建、调度和撤销</a:t>
            </a:r>
            <a:endParaRPr lang="en-US" altLang="zh-CN" sz="2400" b="1" dirty="0"/>
          </a:p>
          <a:p>
            <a:pPr marL="800089" lvl="1" indent="-342900">
              <a:lnSpc>
                <a:spcPct val="150000"/>
              </a:lnSpc>
              <a:buFont typeface="Wingdings" panose="05000000000000000000" pitchFamily="2" charset="2"/>
              <a:buChar char="n"/>
            </a:pPr>
            <a:r>
              <a:rPr lang="zh-CN" altLang="en-US" sz="2400" b="1" dirty="0"/>
              <a:t>线程间通信、线程上下文切换</a:t>
            </a:r>
          </a:p>
        </p:txBody>
      </p:sp>
    </p:spTree>
    <p:extLst>
      <p:ext uri="{BB962C8B-B14F-4D97-AF65-F5344CB8AC3E}">
        <p14:creationId xmlns:p14="http://schemas.microsoft.com/office/powerpoint/2010/main" val="507171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01</a:t>
            </a:r>
            <a:endParaRPr lang="zh-CN" altLang="en-US" sz="8800" dirty="0">
              <a:solidFill>
                <a:schemeClr val="accent1">
                  <a:lumMod val="50000"/>
                </a:schemeClr>
              </a:solidFill>
            </a:endParaRPr>
          </a:p>
        </p:txBody>
      </p:sp>
      <p:sp>
        <p:nvSpPr>
          <p:cNvPr id="3" name="文本框 2"/>
          <p:cNvSpPr txBox="1"/>
          <p:nvPr/>
        </p:nvSpPr>
        <p:spPr>
          <a:xfrm>
            <a:off x="324197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02</a:t>
            </a:r>
            <a:endParaRPr lang="zh-CN" altLang="en-US" sz="8800" dirty="0">
              <a:solidFill>
                <a:schemeClr val="accent1">
                  <a:lumMod val="50000"/>
                  <a:alpha val="30000"/>
                </a:schemeClr>
              </a:solidFill>
            </a:endParaRPr>
          </a:p>
        </p:txBody>
      </p:sp>
      <p:sp>
        <p:nvSpPr>
          <p:cNvPr id="4" name="文本框 3"/>
          <p:cNvSpPr txBox="1"/>
          <p:nvPr/>
        </p:nvSpPr>
        <p:spPr>
          <a:xfrm>
            <a:off x="537849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03</a:t>
            </a:r>
            <a:endParaRPr lang="zh-CN" altLang="en-US" sz="8800" dirty="0">
              <a:solidFill>
                <a:schemeClr val="accent1">
                  <a:lumMod val="50000"/>
                  <a:alpha val="30000"/>
                </a:schemeClr>
              </a:solidFill>
            </a:endParaRPr>
          </a:p>
        </p:txBody>
      </p:sp>
      <p:sp>
        <p:nvSpPr>
          <p:cNvPr id="5" name="文本框 4"/>
          <p:cNvSpPr txBox="1"/>
          <p:nvPr/>
        </p:nvSpPr>
        <p:spPr>
          <a:xfrm>
            <a:off x="751501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04</a:t>
            </a:r>
            <a:endParaRPr lang="zh-CN" altLang="en-US" sz="8800" dirty="0">
              <a:solidFill>
                <a:schemeClr val="accent1">
                  <a:lumMod val="50000"/>
                  <a:alpha val="30000"/>
                </a:schemeClr>
              </a:solidFill>
            </a:endParaRPr>
          </a:p>
        </p:txBody>
      </p:sp>
      <p:sp>
        <p:nvSpPr>
          <p:cNvPr id="6" name="文本框 5"/>
          <p:cNvSpPr txBox="1"/>
          <p:nvPr/>
        </p:nvSpPr>
        <p:spPr>
          <a:xfrm>
            <a:off x="965153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05</a:t>
            </a:r>
            <a:endParaRPr lang="zh-CN" altLang="en-US" sz="8800" dirty="0">
              <a:solidFill>
                <a:schemeClr val="accent1">
                  <a:lumMod val="50000"/>
                  <a:alpha val="30000"/>
                </a:schemeClr>
              </a:solidFill>
            </a:endParaRPr>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6" name="矩形 35"/>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第二章  进程管理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第一节 进程与线程</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DED58D43-1BF7-463F-A53D-97AF8496D34D}"/>
              </a:ext>
            </a:extLst>
          </p:cNvPr>
          <p:cNvSpPr txBox="1"/>
          <p:nvPr/>
        </p:nvSpPr>
        <p:spPr>
          <a:xfrm>
            <a:off x="997364" y="5093216"/>
            <a:ext cx="1723549" cy="830997"/>
          </a:xfrm>
          <a:prstGeom prst="rect">
            <a:avLst/>
          </a:prstGeom>
          <a:noFill/>
        </p:spPr>
        <p:txBody>
          <a:bodyPr wrap="none" rtlCol="0">
            <a:spAutoFit/>
          </a:bodyPr>
          <a:lstStyle/>
          <a:p>
            <a:r>
              <a:rPr lang="zh-CN" altLang="en-US" sz="2400" b="1" dirty="0">
                <a:solidFill>
                  <a:schemeClr val="accent1">
                    <a:lumMod val="50000"/>
                  </a:schemeClr>
                </a:solidFill>
              </a:rPr>
              <a:t>进程的</a:t>
            </a:r>
            <a:endParaRPr lang="en-US" altLang="zh-CN" sz="2400" b="1" dirty="0">
              <a:solidFill>
                <a:schemeClr val="accent1">
                  <a:lumMod val="50000"/>
                </a:schemeClr>
              </a:solidFill>
            </a:endParaRPr>
          </a:p>
          <a:p>
            <a:r>
              <a:rPr lang="zh-CN" altLang="en-US" sz="2400" b="1" dirty="0">
                <a:solidFill>
                  <a:schemeClr val="accent1">
                    <a:lumMod val="50000"/>
                  </a:schemeClr>
                </a:solidFill>
              </a:rPr>
              <a:t>概念和特征</a:t>
            </a:r>
          </a:p>
        </p:txBody>
      </p:sp>
      <p:sp>
        <p:nvSpPr>
          <p:cNvPr id="42" name="文本框 41">
            <a:extLst>
              <a:ext uri="{FF2B5EF4-FFF2-40B4-BE49-F238E27FC236}">
                <a16:creationId xmlns:a16="http://schemas.microsoft.com/office/drawing/2014/main" id="{3DC47B18-4FDB-4062-8D32-818FE6377A12}"/>
              </a:ext>
            </a:extLst>
          </p:cNvPr>
          <p:cNvSpPr txBox="1"/>
          <p:nvPr/>
        </p:nvSpPr>
        <p:spPr>
          <a:xfrm>
            <a:off x="3123048" y="5093218"/>
            <a:ext cx="1723549"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进程的</a:t>
            </a:r>
            <a:endParaRPr lang="en-US" altLang="zh-CN" dirty="0"/>
          </a:p>
          <a:p>
            <a:r>
              <a:rPr lang="zh-CN" altLang="en-US" dirty="0"/>
              <a:t>状态与转换</a:t>
            </a:r>
          </a:p>
        </p:txBody>
      </p:sp>
      <p:sp>
        <p:nvSpPr>
          <p:cNvPr id="43" name="文本框 42">
            <a:extLst>
              <a:ext uri="{FF2B5EF4-FFF2-40B4-BE49-F238E27FC236}">
                <a16:creationId xmlns:a16="http://schemas.microsoft.com/office/drawing/2014/main" id="{C23E0CCC-ABDE-4C8F-94C8-47EF5EA2EAB5}"/>
              </a:ext>
            </a:extLst>
          </p:cNvPr>
          <p:cNvSpPr txBox="1"/>
          <p:nvPr/>
        </p:nvSpPr>
        <p:spPr>
          <a:xfrm>
            <a:off x="5285061" y="5277881"/>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进程控制</a:t>
            </a:r>
          </a:p>
        </p:txBody>
      </p:sp>
      <p:sp>
        <p:nvSpPr>
          <p:cNvPr id="44" name="文本框 43">
            <a:extLst>
              <a:ext uri="{FF2B5EF4-FFF2-40B4-BE49-F238E27FC236}">
                <a16:creationId xmlns:a16="http://schemas.microsoft.com/office/drawing/2014/main" id="{C2F864EA-7788-47DC-AB07-4689E82F1728}"/>
              </a:ext>
            </a:extLst>
          </p:cNvPr>
          <p:cNvSpPr txBox="1"/>
          <p:nvPr/>
        </p:nvSpPr>
        <p:spPr>
          <a:xfrm>
            <a:off x="7374415" y="5242184"/>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进程通信</a:t>
            </a:r>
          </a:p>
        </p:txBody>
      </p:sp>
      <p:sp>
        <p:nvSpPr>
          <p:cNvPr id="45" name="文本框 44">
            <a:extLst>
              <a:ext uri="{FF2B5EF4-FFF2-40B4-BE49-F238E27FC236}">
                <a16:creationId xmlns:a16="http://schemas.microsoft.com/office/drawing/2014/main" id="{E1268121-0EA5-4F95-B0F4-A1381241303E}"/>
              </a:ext>
            </a:extLst>
          </p:cNvPr>
          <p:cNvSpPr txBox="1"/>
          <p:nvPr/>
        </p:nvSpPr>
        <p:spPr>
          <a:xfrm>
            <a:off x="9500099" y="5093218"/>
            <a:ext cx="1723549"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线程概念</a:t>
            </a:r>
            <a:endParaRPr lang="en-US" altLang="zh-CN" dirty="0"/>
          </a:p>
          <a:p>
            <a:r>
              <a:rPr lang="zh-CN" altLang="en-US" dirty="0"/>
              <a:t>多线程模型</a:t>
            </a:r>
          </a:p>
        </p:txBody>
      </p:sp>
    </p:spTree>
    <p:extLst>
      <p:ext uri="{BB962C8B-B14F-4D97-AF65-F5344CB8AC3E}">
        <p14:creationId xmlns:p14="http://schemas.microsoft.com/office/powerpoint/2010/main" val="3067437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none" rtlCol="0">
            <a:spAutoFit/>
          </a:bodyPr>
          <a:lstStyle/>
          <a:p>
            <a:pPr algn="ctr"/>
            <a:r>
              <a:rPr lang="en-US" altLang="zh-CN" dirty="0"/>
              <a:t>04 </a:t>
            </a:r>
            <a:r>
              <a:rPr lang="zh-CN" altLang="en-US"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a:noFill/>
        </p:spPr>
        <p:txBody>
          <a:bodyPr wrap="square" rtlCol="0">
            <a:spAutoFit/>
          </a:bodyPr>
          <a:lstStyle/>
          <a:p>
            <a:pPr algn="ctr"/>
            <a:r>
              <a:rPr lang="en-US" altLang="zh-CN" dirty="0">
                <a:solidFill>
                  <a:schemeClr val="bg1"/>
                </a:solidFill>
              </a:rPr>
              <a:t>05 </a:t>
            </a:r>
            <a:r>
              <a:rPr lang="zh-CN" altLang="en-US" dirty="0">
                <a:solidFill>
                  <a:schemeClr val="bg1"/>
                </a:solidFill>
              </a:rPr>
              <a:t>线程</a:t>
            </a:r>
          </a:p>
        </p:txBody>
      </p:sp>
      <p:sp>
        <p:nvSpPr>
          <p:cNvPr id="49" name="文本框 48">
            <a:extLst>
              <a:ext uri="{FF2B5EF4-FFF2-40B4-BE49-F238E27FC236}">
                <a16:creationId xmlns:a16="http://schemas.microsoft.com/office/drawing/2014/main" id="{748510DC-0C0E-42E6-9D5E-38246445DCDE}"/>
              </a:ext>
            </a:extLst>
          </p:cNvPr>
          <p:cNvSpPr txBox="1"/>
          <p:nvPr/>
        </p:nvSpPr>
        <p:spPr>
          <a:xfrm>
            <a:off x="1461302" y="868477"/>
            <a:ext cx="1723549" cy="461665"/>
          </a:xfrm>
          <a:prstGeom prst="rect">
            <a:avLst/>
          </a:prstGeom>
          <a:noFill/>
        </p:spPr>
        <p:txBody>
          <a:bodyPr wrap="none" rtlCol="0">
            <a:spAutoFit/>
          </a:bodyPr>
          <a:lstStyle/>
          <a:p>
            <a:r>
              <a:rPr lang="zh-CN" altLang="en-US" sz="2400" b="1" dirty="0">
                <a:solidFill>
                  <a:srgbClr val="FF0000"/>
                </a:solidFill>
              </a:rPr>
              <a:t>用户级线程</a:t>
            </a:r>
            <a:endParaRPr lang="en-US" altLang="zh-CN" sz="2400" b="1" dirty="0">
              <a:solidFill>
                <a:srgbClr val="FF0000"/>
              </a:solidFill>
            </a:endParaRPr>
          </a:p>
        </p:txBody>
      </p:sp>
      <p:grpSp>
        <p:nvGrpSpPr>
          <p:cNvPr id="110" name="组合 109">
            <a:extLst>
              <a:ext uri="{FF2B5EF4-FFF2-40B4-BE49-F238E27FC236}">
                <a16:creationId xmlns:a16="http://schemas.microsoft.com/office/drawing/2014/main" id="{78BA0D86-68D3-4A5C-9F12-F9D09081E3B6}"/>
              </a:ext>
            </a:extLst>
          </p:cNvPr>
          <p:cNvGrpSpPr/>
          <p:nvPr/>
        </p:nvGrpSpPr>
        <p:grpSpPr>
          <a:xfrm>
            <a:off x="6169907" y="2348171"/>
            <a:ext cx="5169186" cy="3535943"/>
            <a:chOff x="971600" y="1484079"/>
            <a:chExt cx="5169186" cy="3535943"/>
          </a:xfrm>
        </p:grpSpPr>
        <p:sp>
          <p:nvSpPr>
            <p:cNvPr id="111" name="矩形 110">
              <a:extLst>
                <a:ext uri="{FF2B5EF4-FFF2-40B4-BE49-F238E27FC236}">
                  <a16:creationId xmlns:a16="http://schemas.microsoft.com/office/drawing/2014/main" id="{2DDF1E3F-1932-4678-A50F-CC82E8B9230E}"/>
                </a:ext>
              </a:extLst>
            </p:cNvPr>
            <p:cNvSpPr/>
            <p:nvPr/>
          </p:nvSpPr>
          <p:spPr>
            <a:xfrm>
              <a:off x="2354572" y="2073995"/>
              <a:ext cx="3786214" cy="2143140"/>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2" name="任意多边形 10">
              <a:extLst>
                <a:ext uri="{FF2B5EF4-FFF2-40B4-BE49-F238E27FC236}">
                  <a16:creationId xmlns:a16="http://schemas.microsoft.com/office/drawing/2014/main" id="{99595214-9CCF-4882-BA1B-511D62FD120C}"/>
                </a:ext>
              </a:extLst>
            </p:cNvPr>
            <p:cNvSpPr/>
            <p:nvPr/>
          </p:nvSpPr>
          <p:spPr>
            <a:xfrm>
              <a:off x="3072770" y="2429475"/>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C5D6A8D7-AFE4-4AE2-AEFC-D0F730EC1F02}"/>
                </a:ext>
              </a:extLst>
            </p:cNvPr>
            <p:cNvSpPr/>
            <p:nvPr/>
          </p:nvSpPr>
          <p:spPr>
            <a:xfrm>
              <a:off x="2568886" y="2359747"/>
              <a:ext cx="1643074" cy="1143008"/>
            </a:xfrm>
            <a:prstGeom prst="ellipse">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4" name="任意多边形 18">
              <a:extLst>
                <a:ext uri="{FF2B5EF4-FFF2-40B4-BE49-F238E27FC236}">
                  <a16:creationId xmlns:a16="http://schemas.microsoft.com/office/drawing/2014/main" id="{C01AD651-4BD2-41F0-A9BD-B802C47A3AC3}"/>
                </a:ext>
              </a:extLst>
            </p:cNvPr>
            <p:cNvSpPr/>
            <p:nvPr/>
          </p:nvSpPr>
          <p:spPr>
            <a:xfrm>
              <a:off x="3354704" y="2429475"/>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5" name="任意多边形 19">
              <a:extLst>
                <a:ext uri="{FF2B5EF4-FFF2-40B4-BE49-F238E27FC236}">
                  <a16:creationId xmlns:a16="http://schemas.microsoft.com/office/drawing/2014/main" id="{8454EB8E-16A1-4F76-9B88-A2C1176D2259}"/>
                </a:ext>
              </a:extLst>
            </p:cNvPr>
            <p:cNvSpPr/>
            <p:nvPr/>
          </p:nvSpPr>
          <p:spPr>
            <a:xfrm>
              <a:off x="3640456" y="2429475"/>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BF030598-3FF8-43CA-9E72-9BFF4D8D7344}"/>
                </a:ext>
              </a:extLst>
            </p:cNvPr>
            <p:cNvSpPr/>
            <p:nvPr/>
          </p:nvSpPr>
          <p:spPr>
            <a:xfrm>
              <a:off x="2854638" y="3032725"/>
              <a:ext cx="1071570" cy="252000"/>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E203E4A0-045A-4E72-9FDC-60AF0A99871D}"/>
                </a:ext>
              </a:extLst>
            </p:cNvPr>
            <p:cNvSpPr/>
            <p:nvPr/>
          </p:nvSpPr>
          <p:spPr>
            <a:xfrm>
              <a:off x="4640588" y="3032725"/>
              <a:ext cx="1071570" cy="252000"/>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8" name="直接箭头连接符 117">
              <a:extLst>
                <a:ext uri="{FF2B5EF4-FFF2-40B4-BE49-F238E27FC236}">
                  <a16:creationId xmlns:a16="http://schemas.microsoft.com/office/drawing/2014/main" id="{344E095A-A2FC-46AB-9E5D-9DF439C86CDA}"/>
                </a:ext>
              </a:extLst>
            </p:cNvPr>
            <p:cNvCxnSpPr/>
            <p:nvPr/>
          </p:nvCxnSpPr>
          <p:spPr>
            <a:xfrm rot="5400000">
              <a:off x="3676175" y="1895400"/>
              <a:ext cx="785818" cy="571504"/>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F4E66F78-6719-48D1-86E9-06ED3196B406}"/>
                </a:ext>
              </a:extLst>
            </p:cNvPr>
            <p:cNvCxnSpPr/>
            <p:nvPr/>
          </p:nvCxnSpPr>
          <p:spPr>
            <a:xfrm rot="16200000" flipH="1">
              <a:off x="2783200" y="1931119"/>
              <a:ext cx="500066" cy="214314"/>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DB17DF5B-7546-414C-B3C0-559CE998F6B9}"/>
                </a:ext>
              </a:extLst>
            </p:cNvPr>
            <p:cNvCxnSpPr/>
            <p:nvPr/>
          </p:nvCxnSpPr>
          <p:spPr>
            <a:xfrm rot="5400000" flipH="1" flipV="1">
              <a:off x="2318853" y="3609912"/>
              <a:ext cx="1000132" cy="500066"/>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sp>
          <p:nvSpPr>
            <p:cNvPr id="121" name="矩形 120">
              <a:extLst>
                <a:ext uri="{FF2B5EF4-FFF2-40B4-BE49-F238E27FC236}">
                  <a16:creationId xmlns:a16="http://schemas.microsoft.com/office/drawing/2014/main" id="{588BAA5C-4C88-4642-94C9-577E375811E4}"/>
                </a:ext>
              </a:extLst>
            </p:cNvPr>
            <p:cNvSpPr/>
            <p:nvPr/>
          </p:nvSpPr>
          <p:spPr>
            <a:xfrm>
              <a:off x="3131840" y="3785776"/>
              <a:ext cx="651492" cy="22323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2" name="左大括号 121">
              <a:extLst>
                <a:ext uri="{FF2B5EF4-FFF2-40B4-BE49-F238E27FC236}">
                  <a16:creationId xmlns:a16="http://schemas.microsoft.com/office/drawing/2014/main" id="{F69B78B6-A54A-4C62-B259-C8AA965C3753}"/>
                </a:ext>
              </a:extLst>
            </p:cNvPr>
            <p:cNvSpPr/>
            <p:nvPr/>
          </p:nvSpPr>
          <p:spPr>
            <a:xfrm>
              <a:off x="2068820" y="2073995"/>
              <a:ext cx="142876" cy="1500198"/>
            </a:xfrm>
            <a:prstGeom prst="leftBrace">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3" name="左大括号 122">
              <a:extLst>
                <a:ext uri="{FF2B5EF4-FFF2-40B4-BE49-F238E27FC236}">
                  <a16:creationId xmlns:a16="http://schemas.microsoft.com/office/drawing/2014/main" id="{035B332E-C5B2-4015-8ECB-A924B61B8270}"/>
                </a:ext>
              </a:extLst>
            </p:cNvPr>
            <p:cNvSpPr/>
            <p:nvPr/>
          </p:nvSpPr>
          <p:spPr>
            <a:xfrm>
              <a:off x="2068820" y="3645631"/>
              <a:ext cx="142876" cy="500066"/>
            </a:xfrm>
            <a:prstGeom prst="leftBrace">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24" name="直接连接符 123">
              <a:extLst>
                <a:ext uri="{FF2B5EF4-FFF2-40B4-BE49-F238E27FC236}">
                  <a16:creationId xmlns:a16="http://schemas.microsoft.com/office/drawing/2014/main" id="{5BA98CFC-15A8-4C37-AEC7-EDB4D3342F1E}"/>
                </a:ext>
              </a:extLst>
            </p:cNvPr>
            <p:cNvCxnSpPr/>
            <p:nvPr/>
          </p:nvCxnSpPr>
          <p:spPr>
            <a:xfrm>
              <a:off x="2354572" y="3645631"/>
              <a:ext cx="3786214"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sp>
          <p:nvSpPr>
            <p:cNvPr id="125" name="任意多边形 47">
              <a:extLst>
                <a:ext uri="{FF2B5EF4-FFF2-40B4-BE49-F238E27FC236}">
                  <a16:creationId xmlns:a16="http://schemas.microsoft.com/office/drawing/2014/main" id="{A33E99A2-E552-4260-B29B-4DB029871F24}"/>
                </a:ext>
              </a:extLst>
            </p:cNvPr>
            <p:cNvSpPr/>
            <p:nvPr/>
          </p:nvSpPr>
          <p:spPr>
            <a:xfrm>
              <a:off x="4858720" y="2429475"/>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7A27F514-BF23-4587-A5CE-759744F9ECD2}"/>
                </a:ext>
              </a:extLst>
            </p:cNvPr>
            <p:cNvSpPr/>
            <p:nvPr/>
          </p:nvSpPr>
          <p:spPr>
            <a:xfrm>
              <a:off x="4354836" y="2359747"/>
              <a:ext cx="1643074" cy="1143008"/>
            </a:xfrm>
            <a:prstGeom prst="ellipse">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7" name="任意多边形 49">
              <a:extLst>
                <a:ext uri="{FF2B5EF4-FFF2-40B4-BE49-F238E27FC236}">
                  <a16:creationId xmlns:a16="http://schemas.microsoft.com/office/drawing/2014/main" id="{E2F6DD32-A2B1-4820-91AB-4F761F9A4DAE}"/>
                </a:ext>
              </a:extLst>
            </p:cNvPr>
            <p:cNvSpPr/>
            <p:nvPr/>
          </p:nvSpPr>
          <p:spPr>
            <a:xfrm>
              <a:off x="5231151" y="2429475"/>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8" name="任意多边形 50">
              <a:extLst>
                <a:ext uri="{FF2B5EF4-FFF2-40B4-BE49-F238E27FC236}">
                  <a16:creationId xmlns:a16="http://schemas.microsoft.com/office/drawing/2014/main" id="{EDC9FBCB-B521-4F07-A1E8-61A0D6FC138B}"/>
                </a:ext>
              </a:extLst>
            </p:cNvPr>
            <p:cNvSpPr/>
            <p:nvPr/>
          </p:nvSpPr>
          <p:spPr>
            <a:xfrm>
              <a:off x="5426406" y="2429475"/>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9" name="任意多边形 51">
              <a:extLst>
                <a:ext uri="{FF2B5EF4-FFF2-40B4-BE49-F238E27FC236}">
                  <a16:creationId xmlns:a16="http://schemas.microsoft.com/office/drawing/2014/main" id="{9E3C8013-BA61-4559-8B20-AA22991EDA35}"/>
                </a:ext>
              </a:extLst>
            </p:cNvPr>
            <p:cNvSpPr/>
            <p:nvPr/>
          </p:nvSpPr>
          <p:spPr>
            <a:xfrm>
              <a:off x="5031119" y="2429475"/>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0" name="TextBox 52">
              <a:extLst>
                <a:ext uri="{FF2B5EF4-FFF2-40B4-BE49-F238E27FC236}">
                  <a16:creationId xmlns:a16="http://schemas.microsoft.com/office/drawing/2014/main" id="{F389A8AD-9FAA-4DFE-B395-611CA6599788}"/>
                </a:ext>
              </a:extLst>
            </p:cNvPr>
            <p:cNvSpPr txBox="1"/>
            <p:nvPr/>
          </p:nvSpPr>
          <p:spPr>
            <a:xfrm>
              <a:off x="2387910" y="1490349"/>
              <a:ext cx="646331" cy="369332"/>
            </a:xfrm>
            <a:prstGeom prst="rect">
              <a:avLst/>
            </a:prstGeom>
            <a:noFill/>
          </p:spPr>
          <p:txBody>
            <a:bodyPr wrap="none" rtlCol="0">
              <a:spAutoFit/>
            </a:bodyPr>
            <a:lstStyle/>
            <a:p>
              <a:r>
                <a:rPr lang="zh-CN" altLang="en-US" b="1" dirty="0">
                  <a:solidFill>
                    <a:srgbClr val="11576A"/>
                  </a:solidFill>
                  <a:latin typeface="微软雅黑" pitchFamily="34" charset="-122"/>
                  <a:ea typeface="微软雅黑" pitchFamily="34" charset="-122"/>
                </a:rPr>
                <a:t>进程</a:t>
              </a:r>
            </a:p>
          </p:txBody>
        </p:sp>
        <p:sp>
          <p:nvSpPr>
            <p:cNvPr id="131" name="TextBox 53">
              <a:extLst>
                <a:ext uri="{FF2B5EF4-FFF2-40B4-BE49-F238E27FC236}">
                  <a16:creationId xmlns:a16="http://schemas.microsoft.com/office/drawing/2014/main" id="{83244433-3170-4B0B-9D44-10EF7392AD42}"/>
                </a:ext>
              </a:extLst>
            </p:cNvPr>
            <p:cNvSpPr txBox="1"/>
            <p:nvPr/>
          </p:nvSpPr>
          <p:spPr>
            <a:xfrm>
              <a:off x="4069685" y="1484079"/>
              <a:ext cx="646331" cy="369332"/>
            </a:xfrm>
            <a:prstGeom prst="rect">
              <a:avLst/>
            </a:prstGeom>
            <a:noFill/>
          </p:spPr>
          <p:txBody>
            <a:bodyPr wrap="none" rtlCol="0">
              <a:spAutoFit/>
            </a:bodyPr>
            <a:lstStyle/>
            <a:p>
              <a:r>
                <a:rPr lang="zh-CN" altLang="en-US" b="1" dirty="0">
                  <a:solidFill>
                    <a:srgbClr val="11576A"/>
                  </a:solidFill>
                  <a:latin typeface="微软雅黑" pitchFamily="34" charset="-122"/>
                  <a:ea typeface="微软雅黑" pitchFamily="34" charset="-122"/>
                </a:rPr>
                <a:t>线程</a:t>
              </a:r>
            </a:p>
          </p:txBody>
        </p:sp>
        <p:sp>
          <p:nvSpPr>
            <p:cNvPr id="132" name="TextBox 54">
              <a:extLst>
                <a:ext uri="{FF2B5EF4-FFF2-40B4-BE49-F238E27FC236}">
                  <a16:creationId xmlns:a16="http://schemas.microsoft.com/office/drawing/2014/main" id="{61DFD55D-0976-4CE0-9E49-F6EB39E4C9A0}"/>
                </a:ext>
              </a:extLst>
            </p:cNvPr>
            <p:cNvSpPr txBox="1"/>
            <p:nvPr/>
          </p:nvSpPr>
          <p:spPr>
            <a:xfrm>
              <a:off x="3925669" y="3732309"/>
              <a:ext cx="646331" cy="369332"/>
            </a:xfrm>
            <a:prstGeom prst="rect">
              <a:avLst/>
            </a:prstGeom>
            <a:noFill/>
          </p:spPr>
          <p:txBody>
            <a:bodyPr wrap="none" rtlCol="0">
              <a:spAutoFit/>
            </a:bodyPr>
            <a:lstStyle/>
            <a:p>
              <a:r>
                <a:rPr lang="zh-CN" altLang="en-US" b="1" dirty="0">
                  <a:solidFill>
                    <a:srgbClr val="11576A"/>
                  </a:solidFill>
                  <a:latin typeface="微软雅黑" pitchFamily="34" charset="-122"/>
                  <a:ea typeface="微软雅黑" pitchFamily="34" charset="-122"/>
                </a:rPr>
                <a:t>内核</a:t>
              </a:r>
            </a:p>
          </p:txBody>
        </p:sp>
        <p:sp>
          <p:nvSpPr>
            <p:cNvPr id="133" name="TextBox 55">
              <a:extLst>
                <a:ext uri="{FF2B5EF4-FFF2-40B4-BE49-F238E27FC236}">
                  <a16:creationId xmlns:a16="http://schemas.microsoft.com/office/drawing/2014/main" id="{0EE8698E-5FE8-4098-B54D-9E1A32224EA4}"/>
                </a:ext>
              </a:extLst>
            </p:cNvPr>
            <p:cNvSpPr txBox="1"/>
            <p:nvPr/>
          </p:nvSpPr>
          <p:spPr>
            <a:xfrm>
              <a:off x="2051720" y="4373691"/>
              <a:ext cx="1205325" cy="646331"/>
            </a:xfrm>
            <a:prstGeom prst="rect">
              <a:avLst/>
            </a:prstGeom>
            <a:noFill/>
          </p:spPr>
          <p:txBody>
            <a:bodyPr wrap="square" rtlCol="0">
              <a:spAutoFit/>
            </a:bodyPr>
            <a:lstStyle/>
            <a:p>
              <a:r>
                <a:rPr lang="zh-CN" altLang="en-US" b="1" dirty="0">
                  <a:solidFill>
                    <a:srgbClr val="11576A"/>
                  </a:solidFill>
                  <a:latin typeface="微软雅黑" pitchFamily="34" charset="-122"/>
                  <a:ea typeface="微软雅黑" pitchFamily="34" charset="-122"/>
                </a:rPr>
                <a:t>线程库运行时系统</a:t>
              </a:r>
            </a:p>
          </p:txBody>
        </p:sp>
        <p:sp>
          <p:nvSpPr>
            <p:cNvPr id="134" name="TextBox 58">
              <a:extLst>
                <a:ext uri="{FF2B5EF4-FFF2-40B4-BE49-F238E27FC236}">
                  <a16:creationId xmlns:a16="http://schemas.microsoft.com/office/drawing/2014/main" id="{9AC83B59-64E4-4940-B550-3CB0798B6197}"/>
                </a:ext>
              </a:extLst>
            </p:cNvPr>
            <p:cNvSpPr txBox="1"/>
            <p:nvPr/>
          </p:nvSpPr>
          <p:spPr>
            <a:xfrm>
              <a:off x="1096824" y="2356358"/>
              <a:ext cx="1107996" cy="369332"/>
            </a:xfrm>
            <a:prstGeom prst="rect">
              <a:avLst/>
            </a:prstGeom>
            <a:noFill/>
          </p:spPr>
          <p:txBody>
            <a:bodyPr wrap="none" rtlCol="0">
              <a:spAutoFit/>
            </a:bodyPr>
            <a:lstStyle/>
            <a:p>
              <a:pPr algn="ctr"/>
              <a:r>
                <a:rPr lang="zh-CN" altLang="en-US" b="1" dirty="0">
                  <a:solidFill>
                    <a:srgbClr val="11576A"/>
                  </a:solidFill>
                  <a:latin typeface="微软雅黑" pitchFamily="34" charset="-122"/>
                  <a:ea typeface="微软雅黑" pitchFamily="34" charset="-122"/>
                </a:rPr>
                <a:t>用户空间</a:t>
              </a:r>
            </a:p>
          </p:txBody>
        </p:sp>
        <p:sp>
          <p:nvSpPr>
            <p:cNvPr id="135" name="TextBox 59">
              <a:extLst>
                <a:ext uri="{FF2B5EF4-FFF2-40B4-BE49-F238E27FC236}">
                  <a16:creationId xmlns:a16="http://schemas.microsoft.com/office/drawing/2014/main" id="{F15ED2C2-F4B7-49D7-8895-E49E4B0963E1}"/>
                </a:ext>
              </a:extLst>
            </p:cNvPr>
            <p:cNvSpPr txBox="1"/>
            <p:nvPr/>
          </p:nvSpPr>
          <p:spPr>
            <a:xfrm>
              <a:off x="971600" y="3716327"/>
              <a:ext cx="1107996" cy="369332"/>
            </a:xfrm>
            <a:prstGeom prst="rect">
              <a:avLst/>
            </a:prstGeom>
            <a:noFill/>
          </p:spPr>
          <p:txBody>
            <a:bodyPr wrap="none" rtlCol="0">
              <a:spAutoFit/>
            </a:bodyPr>
            <a:lstStyle/>
            <a:p>
              <a:r>
                <a:rPr lang="zh-CN" altLang="en-US" b="1" dirty="0">
                  <a:solidFill>
                    <a:srgbClr val="11576A"/>
                  </a:solidFill>
                  <a:latin typeface="微软雅黑" pitchFamily="34" charset="-122"/>
                  <a:ea typeface="微软雅黑" pitchFamily="34" charset="-122"/>
                </a:rPr>
                <a:t>内核空间</a:t>
              </a:r>
            </a:p>
          </p:txBody>
        </p:sp>
        <p:sp>
          <p:nvSpPr>
            <p:cNvPr id="136" name="矩形 135">
              <a:extLst>
                <a:ext uri="{FF2B5EF4-FFF2-40B4-BE49-F238E27FC236}">
                  <a16:creationId xmlns:a16="http://schemas.microsoft.com/office/drawing/2014/main" id="{437CD1C5-691F-4A02-AB61-320BAC36EC0B}"/>
                </a:ext>
              </a:extLst>
            </p:cNvPr>
            <p:cNvSpPr/>
            <p:nvPr/>
          </p:nvSpPr>
          <p:spPr>
            <a:xfrm>
              <a:off x="4905405" y="3783946"/>
              <a:ext cx="651492" cy="22506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7" name="文本框 136">
              <a:extLst>
                <a:ext uri="{FF2B5EF4-FFF2-40B4-BE49-F238E27FC236}">
                  <a16:creationId xmlns:a16="http://schemas.microsoft.com/office/drawing/2014/main" id="{DF07CF14-7907-475F-879C-5BAE0962023C}"/>
                </a:ext>
              </a:extLst>
            </p:cNvPr>
            <p:cNvSpPr txBox="1"/>
            <p:nvPr/>
          </p:nvSpPr>
          <p:spPr>
            <a:xfrm>
              <a:off x="3090055" y="3726387"/>
              <a:ext cx="724878" cy="338554"/>
            </a:xfrm>
            <a:prstGeom prst="rect">
              <a:avLst/>
            </a:prstGeom>
            <a:noFill/>
          </p:spPr>
          <p:txBody>
            <a:bodyPr wrap="none" rtlCol="0">
              <a:spAutoFit/>
            </a:bodyPr>
            <a:lstStyle/>
            <a:p>
              <a:r>
                <a:rPr kumimoji="1" lang="en-US" altLang="zh-CN" sz="1600" b="1" dirty="0">
                  <a:solidFill>
                    <a:srgbClr val="11576A"/>
                  </a:solidFill>
                  <a:latin typeface="微软雅黑" panose="020B0503020204020204" pitchFamily="34" charset="-122"/>
                  <a:ea typeface="微软雅黑" panose="020B0503020204020204" pitchFamily="34" charset="-122"/>
                </a:rPr>
                <a:t>PCB1</a:t>
              </a:r>
              <a:endParaRPr kumimoji="1" lang="zh-CN" altLang="en-US" sz="1600" b="1" dirty="0">
                <a:solidFill>
                  <a:srgbClr val="11576A"/>
                </a:solidFill>
                <a:latin typeface="微软雅黑" panose="020B0503020204020204" pitchFamily="34" charset="-122"/>
                <a:ea typeface="微软雅黑" panose="020B0503020204020204" pitchFamily="34" charset="-122"/>
              </a:endParaRPr>
            </a:p>
          </p:txBody>
        </p:sp>
        <p:sp>
          <p:nvSpPr>
            <p:cNvPr id="138" name="文本框 137">
              <a:extLst>
                <a:ext uri="{FF2B5EF4-FFF2-40B4-BE49-F238E27FC236}">
                  <a16:creationId xmlns:a16="http://schemas.microsoft.com/office/drawing/2014/main" id="{BB331DE0-EC1B-484A-B7DA-86DF2685F814}"/>
                </a:ext>
              </a:extLst>
            </p:cNvPr>
            <p:cNvSpPr txBox="1"/>
            <p:nvPr/>
          </p:nvSpPr>
          <p:spPr>
            <a:xfrm>
              <a:off x="4868712" y="3722075"/>
              <a:ext cx="724878" cy="338554"/>
            </a:xfrm>
            <a:prstGeom prst="rect">
              <a:avLst/>
            </a:prstGeom>
            <a:noFill/>
          </p:spPr>
          <p:txBody>
            <a:bodyPr wrap="none" rtlCol="0">
              <a:spAutoFit/>
            </a:bodyPr>
            <a:lstStyle/>
            <a:p>
              <a:r>
                <a:rPr kumimoji="1" lang="en-US" altLang="zh-CN" sz="1600" b="1" dirty="0">
                  <a:solidFill>
                    <a:srgbClr val="11576A"/>
                  </a:solidFill>
                  <a:latin typeface="微软雅黑" panose="020B0503020204020204" pitchFamily="34" charset="-122"/>
                  <a:ea typeface="微软雅黑" panose="020B0503020204020204" pitchFamily="34" charset="-122"/>
                </a:rPr>
                <a:t>PCB2</a:t>
              </a:r>
              <a:endParaRPr kumimoji="1" lang="zh-CN" altLang="en-US" sz="1600" b="1" dirty="0">
                <a:solidFill>
                  <a:srgbClr val="11576A"/>
                </a:solidFill>
                <a:latin typeface="微软雅黑" panose="020B0503020204020204" pitchFamily="34" charset="-122"/>
                <a:ea typeface="微软雅黑" panose="020B0503020204020204" pitchFamily="34" charset="-122"/>
              </a:endParaRPr>
            </a:p>
          </p:txBody>
        </p:sp>
        <p:sp>
          <p:nvSpPr>
            <p:cNvPr id="139" name="文本框 138">
              <a:extLst>
                <a:ext uri="{FF2B5EF4-FFF2-40B4-BE49-F238E27FC236}">
                  <a16:creationId xmlns:a16="http://schemas.microsoft.com/office/drawing/2014/main" id="{7D1CC57E-8D10-4A9C-8AFB-51D81FEE8B0E}"/>
                </a:ext>
              </a:extLst>
            </p:cNvPr>
            <p:cNvSpPr txBox="1"/>
            <p:nvPr/>
          </p:nvSpPr>
          <p:spPr>
            <a:xfrm>
              <a:off x="3114821" y="3241467"/>
              <a:ext cx="533544" cy="307777"/>
            </a:xfrm>
            <a:prstGeom prst="rect">
              <a:avLst/>
            </a:prstGeom>
            <a:noFill/>
          </p:spPr>
          <p:txBody>
            <a:bodyPr wrap="none" rtlCol="0">
              <a:spAutoFit/>
            </a:bodyPr>
            <a:lstStyle/>
            <a:p>
              <a:r>
                <a:rPr kumimoji="1" lang="en-US" altLang="zh-CN" sz="1400" b="1" dirty="0">
                  <a:solidFill>
                    <a:srgbClr val="11576A"/>
                  </a:solidFill>
                  <a:latin typeface="微软雅黑" panose="020B0503020204020204" pitchFamily="34" charset="-122"/>
                  <a:ea typeface="微软雅黑" panose="020B0503020204020204" pitchFamily="34" charset="-122"/>
                </a:rPr>
                <a:t>TCB</a:t>
              </a:r>
              <a:endParaRPr kumimoji="1" lang="zh-CN" altLang="en-US" sz="1400" b="1" dirty="0">
                <a:solidFill>
                  <a:srgbClr val="11576A"/>
                </a:solidFill>
                <a:latin typeface="微软雅黑" panose="020B0503020204020204" pitchFamily="34" charset="-122"/>
                <a:ea typeface="微软雅黑" panose="020B0503020204020204" pitchFamily="34" charset="-122"/>
              </a:endParaRPr>
            </a:p>
          </p:txBody>
        </p:sp>
        <p:sp>
          <p:nvSpPr>
            <p:cNvPr id="140" name="文本框 139">
              <a:extLst>
                <a:ext uri="{FF2B5EF4-FFF2-40B4-BE49-F238E27FC236}">
                  <a16:creationId xmlns:a16="http://schemas.microsoft.com/office/drawing/2014/main" id="{44018536-4157-4359-9F7C-986D8E9D1E59}"/>
                </a:ext>
              </a:extLst>
            </p:cNvPr>
            <p:cNvSpPr txBox="1"/>
            <p:nvPr/>
          </p:nvSpPr>
          <p:spPr>
            <a:xfrm>
              <a:off x="4913005" y="3248627"/>
              <a:ext cx="533544" cy="307777"/>
            </a:xfrm>
            <a:prstGeom prst="rect">
              <a:avLst/>
            </a:prstGeom>
            <a:noFill/>
          </p:spPr>
          <p:txBody>
            <a:bodyPr wrap="none" rtlCol="0">
              <a:spAutoFit/>
            </a:bodyPr>
            <a:lstStyle/>
            <a:p>
              <a:r>
                <a:rPr kumimoji="1" lang="en-US" altLang="zh-CN" sz="1400" b="1" dirty="0">
                  <a:solidFill>
                    <a:srgbClr val="11576A"/>
                  </a:solidFill>
                  <a:latin typeface="微软雅黑" panose="020B0503020204020204" pitchFamily="34" charset="-122"/>
                  <a:ea typeface="微软雅黑" panose="020B0503020204020204" pitchFamily="34" charset="-122"/>
                </a:rPr>
                <a:t>TCB</a:t>
              </a:r>
              <a:endParaRPr kumimoji="1" lang="zh-CN" altLang="en-US" sz="1400" b="1" dirty="0">
                <a:solidFill>
                  <a:srgbClr val="11576A"/>
                </a:solidFill>
                <a:latin typeface="微软雅黑" panose="020B0503020204020204" pitchFamily="34" charset="-122"/>
                <a:ea typeface="微软雅黑" panose="020B0503020204020204" pitchFamily="34" charset="-122"/>
              </a:endParaRPr>
            </a:p>
          </p:txBody>
        </p:sp>
        <p:grpSp>
          <p:nvGrpSpPr>
            <p:cNvPr id="141" name="组合 140">
              <a:extLst>
                <a:ext uri="{FF2B5EF4-FFF2-40B4-BE49-F238E27FC236}">
                  <a16:creationId xmlns:a16="http://schemas.microsoft.com/office/drawing/2014/main" id="{26FABF25-08F0-44E5-B835-F1DD62FF0CD3}"/>
                </a:ext>
              </a:extLst>
            </p:cNvPr>
            <p:cNvGrpSpPr/>
            <p:nvPr/>
          </p:nvGrpSpPr>
          <p:grpSpPr>
            <a:xfrm>
              <a:off x="3199958" y="3020785"/>
              <a:ext cx="440498" cy="261610"/>
              <a:chOff x="4316008" y="4370792"/>
              <a:chExt cx="436846" cy="261610"/>
            </a:xfrm>
          </p:grpSpPr>
          <p:sp>
            <p:nvSpPr>
              <p:cNvPr id="160" name="文本框 159">
                <a:extLst>
                  <a:ext uri="{FF2B5EF4-FFF2-40B4-BE49-F238E27FC236}">
                    <a16:creationId xmlns:a16="http://schemas.microsoft.com/office/drawing/2014/main" id="{21D2CAF2-395F-4C0A-8CAA-D86188BFCAF9}"/>
                  </a:ext>
                </a:extLst>
              </p:cNvPr>
              <p:cNvSpPr txBox="1"/>
              <p:nvPr/>
            </p:nvSpPr>
            <p:spPr>
              <a:xfrm>
                <a:off x="4316008" y="4370792"/>
                <a:ext cx="436846" cy="261610"/>
              </a:xfrm>
              <a:prstGeom prst="rect">
                <a:avLst/>
              </a:prstGeom>
              <a:noFill/>
            </p:spPr>
            <p:txBody>
              <a:bodyPr wrap="square" rtlCol="0">
                <a:spAutoFit/>
              </a:bodyPr>
              <a:lstStyle/>
              <a:p>
                <a:r>
                  <a:rPr kumimoji="1" lang="en-US" altLang="zh-CN" sz="1100" b="1" dirty="0">
                    <a:solidFill>
                      <a:srgbClr val="11576A"/>
                    </a:solidFill>
                    <a:latin typeface="微软雅黑" panose="020B0503020204020204" pitchFamily="34" charset="-122"/>
                    <a:ea typeface="微软雅黑" panose="020B0503020204020204" pitchFamily="34" charset="-122"/>
                  </a:rPr>
                  <a:t>12</a:t>
                </a:r>
                <a:endParaRPr kumimoji="1" lang="zh-CN" altLang="en-US" sz="1100" b="1" dirty="0">
                  <a:solidFill>
                    <a:srgbClr val="11576A"/>
                  </a:solidFill>
                  <a:latin typeface="微软雅黑" panose="020B0503020204020204" pitchFamily="34" charset="-122"/>
                  <a:ea typeface="微软雅黑" panose="020B0503020204020204" pitchFamily="34" charset="-122"/>
                </a:endParaRPr>
              </a:p>
            </p:txBody>
          </p:sp>
          <p:sp>
            <p:nvSpPr>
              <p:cNvPr id="161" name="矩形 160">
                <a:extLst>
                  <a:ext uri="{FF2B5EF4-FFF2-40B4-BE49-F238E27FC236}">
                    <a16:creationId xmlns:a16="http://schemas.microsoft.com/office/drawing/2014/main" id="{037066DA-695E-4A0C-9623-87FBF4E21AFF}"/>
                  </a:ext>
                </a:extLst>
              </p:cNvPr>
              <p:cNvSpPr/>
              <p:nvPr/>
            </p:nvSpPr>
            <p:spPr>
              <a:xfrm>
                <a:off x="4396255" y="4396664"/>
                <a:ext cx="198553" cy="21590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42" name="组合 141">
              <a:extLst>
                <a:ext uri="{FF2B5EF4-FFF2-40B4-BE49-F238E27FC236}">
                  <a16:creationId xmlns:a16="http://schemas.microsoft.com/office/drawing/2014/main" id="{B064921A-9F26-4ED5-A179-C194BD97D93F}"/>
                </a:ext>
              </a:extLst>
            </p:cNvPr>
            <p:cNvGrpSpPr/>
            <p:nvPr/>
          </p:nvGrpSpPr>
          <p:grpSpPr>
            <a:xfrm>
              <a:off x="2873457" y="3027920"/>
              <a:ext cx="440498" cy="261610"/>
              <a:chOff x="4316008" y="4370792"/>
              <a:chExt cx="436846" cy="261610"/>
            </a:xfrm>
          </p:grpSpPr>
          <p:sp>
            <p:nvSpPr>
              <p:cNvPr id="158" name="文本框 157">
                <a:extLst>
                  <a:ext uri="{FF2B5EF4-FFF2-40B4-BE49-F238E27FC236}">
                    <a16:creationId xmlns:a16="http://schemas.microsoft.com/office/drawing/2014/main" id="{824858A3-8FE8-47CA-9FEE-7FEA63025B9C}"/>
                  </a:ext>
                </a:extLst>
              </p:cNvPr>
              <p:cNvSpPr txBox="1"/>
              <p:nvPr/>
            </p:nvSpPr>
            <p:spPr>
              <a:xfrm>
                <a:off x="4316008" y="4370792"/>
                <a:ext cx="436846" cy="261610"/>
              </a:xfrm>
              <a:prstGeom prst="rect">
                <a:avLst/>
              </a:prstGeom>
              <a:noFill/>
            </p:spPr>
            <p:txBody>
              <a:bodyPr wrap="square" rtlCol="0">
                <a:spAutoFit/>
              </a:bodyPr>
              <a:lstStyle/>
              <a:p>
                <a:r>
                  <a:rPr kumimoji="1" lang="en-US" altLang="zh-CN" sz="1100" b="1" dirty="0">
                    <a:solidFill>
                      <a:srgbClr val="11576A"/>
                    </a:solidFill>
                    <a:latin typeface="微软雅黑" panose="020B0503020204020204" pitchFamily="34" charset="-122"/>
                    <a:ea typeface="微软雅黑" panose="020B0503020204020204" pitchFamily="34" charset="-122"/>
                  </a:rPr>
                  <a:t>11</a:t>
                </a:r>
                <a:endParaRPr kumimoji="1" lang="zh-CN" altLang="en-US" sz="1100" b="1" dirty="0">
                  <a:solidFill>
                    <a:srgbClr val="11576A"/>
                  </a:solidFill>
                  <a:latin typeface="微软雅黑" panose="020B0503020204020204" pitchFamily="34" charset="-122"/>
                  <a:ea typeface="微软雅黑" panose="020B0503020204020204" pitchFamily="34" charset="-122"/>
                </a:endParaRPr>
              </a:p>
            </p:txBody>
          </p:sp>
          <p:sp>
            <p:nvSpPr>
              <p:cNvPr id="159" name="矩形 158">
                <a:extLst>
                  <a:ext uri="{FF2B5EF4-FFF2-40B4-BE49-F238E27FC236}">
                    <a16:creationId xmlns:a16="http://schemas.microsoft.com/office/drawing/2014/main" id="{8AD0F857-FDCE-4CA0-BDD0-3DBB67394CFE}"/>
                  </a:ext>
                </a:extLst>
              </p:cNvPr>
              <p:cNvSpPr/>
              <p:nvPr/>
            </p:nvSpPr>
            <p:spPr>
              <a:xfrm>
                <a:off x="4396255" y="4396664"/>
                <a:ext cx="198553" cy="21590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43" name="组合 142">
              <a:extLst>
                <a:ext uri="{FF2B5EF4-FFF2-40B4-BE49-F238E27FC236}">
                  <a16:creationId xmlns:a16="http://schemas.microsoft.com/office/drawing/2014/main" id="{13E95EA8-AA3A-4B60-8D6F-7094AAAA66B7}"/>
                </a:ext>
              </a:extLst>
            </p:cNvPr>
            <p:cNvGrpSpPr/>
            <p:nvPr/>
          </p:nvGrpSpPr>
          <p:grpSpPr>
            <a:xfrm>
              <a:off x="3521859" y="3027920"/>
              <a:ext cx="440498" cy="261610"/>
              <a:chOff x="4316008" y="4370792"/>
              <a:chExt cx="436846" cy="261610"/>
            </a:xfrm>
          </p:grpSpPr>
          <p:sp>
            <p:nvSpPr>
              <p:cNvPr id="156" name="文本框 155">
                <a:extLst>
                  <a:ext uri="{FF2B5EF4-FFF2-40B4-BE49-F238E27FC236}">
                    <a16:creationId xmlns:a16="http://schemas.microsoft.com/office/drawing/2014/main" id="{CEF07D0A-1BBE-4966-B16F-F8D4DD5125D1}"/>
                  </a:ext>
                </a:extLst>
              </p:cNvPr>
              <p:cNvSpPr txBox="1"/>
              <p:nvPr/>
            </p:nvSpPr>
            <p:spPr>
              <a:xfrm>
                <a:off x="4316008" y="4370792"/>
                <a:ext cx="436846" cy="261610"/>
              </a:xfrm>
              <a:prstGeom prst="rect">
                <a:avLst/>
              </a:prstGeom>
              <a:noFill/>
            </p:spPr>
            <p:txBody>
              <a:bodyPr wrap="square" rtlCol="0">
                <a:spAutoFit/>
              </a:bodyPr>
              <a:lstStyle/>
              <a:p>
                <a:r>
                  <a:rPr kumimoji="1" lang="en-US" altLang="zh-CN" sz="1100" b="1" dirty="0">
                    <a:solidFill>
                      <a:srgbClr val="11576A"/>
                    </a:solidFill>
                    <a:latin typeface="微软雅黑" panose="020B0503020204020204" pitchFamily="34" charset="-122"/>
                    <a:ea typeface="微软雅黑" panose="020B0503020204020204" pitchFamily="34" charset="-122"/>
                  </a:rPr>
                  <a:t>13</a:t>
                </a:r>
                <a:endParaRPr kumimoji="1" lang="zh-CN" altLang="en-US" sz="1100" b="1" dirty="0">
                  <a:solidFill>
                    <a:srgbClr val="11576A"/>
                  </a:solidFill>
                  <a:latin typeface="微软雅黑" panose="020B0503020204020204" pitchFamily="34" charset="-122"/>
                  <a:ea typeface="微软雅黑" panose="020B0503020204020204" pitchFamily="34" charset="-122"/>
                </a:endParaRPr>
              </a:p>
            </p:txBody>
          </p:sp>
          <p:sp>
            <p:nvSpPr>
              <p:cNvPr id="157" name="矩形 156">
                <a:extLst>
                  <a:ext uri="{FF2B5EF4-FFF2-40B4-BE49-F238E27FC236}">
                    <a16:creationId xmlns:a16="http://schemas.microsoft.com/office/drawing/2014/main" id="{D9F0CE2A-6BE9-4410-BDCE-108BEF7DCD97}"/>
                  </a:ext>
                </a:extLst>
              </p:cNvPr>
              <p:cNvSpPr/>
              <p:nvPr/>
            </p:nvSpPr>
            <p:spPr>
              <a:xfrm>
                <a:off x="4396255" y="4396664"/>
                <a:ext cx="198553" cy="21590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44" name="组合 143">
              <a:extLst>
                <a:ext uri="{FF2B5EF4-FFF2-40B4-BE49-F238E27FC236}">
                  <a16:creationId xmlns:a16="http://schemas.microsoft.com/office/drawing/2014/main" id="{74026463-5C4E-417C-8288-BF660C2972E1}"/>
                </a:ext>
              </a:extLst>
            </p:cNvPr>
            <p:cNvGrpSpPr/>
            <p:nvPr/>
          </p:nvGrpSpPr>
          <p:grpSpPr>
            <a:xfrm>
              <a:off x="4601681" y="3020785"/>
              <a:ext cx="440498" cy="261610"/>
              <a:chOff x="4316008" y="4370792"/>
              <a:chExt cx="436846" cy="261610"/>
            </a:xfrm>
          </p:grpSpPr>
          <p:sp>
            <p:nvSpPr>
              <p:cNvPr id="154" name="文本框 153">
                <a:extLst>
                  <a:ext uri="{FF2B5EF4-FFF2-40B4-BE49-F238E27FC236}">
                    <a16:creationId xmlns:a16="http://schemas.microsoft.com/office/drawing/2014/main" id="{2E6BD265-DAD3-40EF-9626-D4357D16B46B}"/>
                  </a:ext>
                </a:extLst>
              </p:cNvPr>
              <p:cNvSpPr txBox="1"/>
              <p:nvPr/>
            </p:nvSpPr>
            <p:spPr>
              <a:xfrm>
                <a:off x="4316008" y="4370792"/>
                <a:ext cx="436846" cy="261610"/>
              </a:xfrm>
              <a:prstGeom prst="rect">
                <a:avLst/>
              </a:prstGeom>
              <a:noFill/>
            </p:spPr>
            <p:txBody>
              <a:bodyPr wrap="square" rtlCol="0">
                <a:spAutoFit/>
              </a:bodyPr>
              <a:lstStyle/>
              <a:p>
                <a:r>
                  <a:rPr kumimoji="1" lang="en-US" altLang="zh-CN" sz="1100" b="1" dirty="0">
                    <a:solidFill>
                      <a:srgbClr val="11576A"/>
                    </a:solidFill>
                    <a:latin typeface="微软雅黑" panose="020B0503020204020204" pitchFamily="34" charset="-122"/>
                    <a:ea typeface="微软雅黑" panose="020B0503020204020204" pitchFamily="34" charset="-122"/>
                  </a:rPr>
                  <a:t>21</a:t>
                </a:r>
                <a:endParaRPr kumimoji="1" lang="zh-CN" altLang="en-US" sz="1100" b="1" dirty="0">
                  <a:solidFill>
                    <a:srgbClr val="11576A"/>
                  </a:solidFill>
                  <a:latin typeface="微软雅黑" panose="020B0503020204020204" pitchFamily="34" charset="-122"/>
                  <a:ea typeface="微软雅黑" panose="020B0503020204020204" pitchFamily="34" charset="-122"/>
                </a:endParaRPr>
              </a:p>
            </p:txBody>
          </p:sp>
          <p:sp>
            <p:nvSpPr>
              <p:cNvPr id="155" name="矩形 154">
                <a:extLst>
                  <a:ext uri="{FF2B5EF4-FFF2-40B4-BE49-F238E27FC236}">
                    <a16:creationId xmlns:a16="http://schemas.microsoft.com/office/drawing/2014/main" id="{2D74AF8B-7B5C-493F-B22E-9217B30B1E9A}"/>
                  </a:ext>
                </a:extLst>
              </p:cNvPr>
              <p:cNvSpPr/>
              <p:nvPr/>
            </p:nvSpPr>
            <p:spPr>
              <a:xfrm>
                <a:off x="4396255" y="4396664"/>
                <a:ext cx="198553" cy="21590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45" name="组合 144">
              <a:extLst>
                <a:ext uri="{FF2B5EF4-FFF2-40B4-BE49-F238E27FC236}">
                  <a16:creationId xmlns:a16="http://schemas.microsoft.com/office/drawing/2014/main" id="{D95C5ECC-66E2-4890-AFE4-ED5B9B3D82F9}"/>
                </a:ext>
              </a:extLst>
            </p:cNvPr>
            <p:cNvGrpSpPr/>
            <p:nvPr/>
          </p:nvGrpSpPr>
          <p:grpSpPr>
            <a:xfrm>
              <a:off x="4863542" y="3020785"/>
              <a:ext cx="440498" cy="261610"/>
              <a:chOff x="4316008" y="4370792"/>
              <a:chExt cx="436846" cy="261610"/>
            </a:xfrm>
          </p:grpSpPr>
          <p:sp>
            <p:nvSpPr>
              <p:cNvPr id="152" name="文本框 151">
                <a:extLst>
                  <a:ext uri="{FF2B5EF4-FFF2-40B4-BE49-F238E27FC236}">
                    <a16:creationId xmlns:a16="http://schemas.microsoft.com/office/drawing/2014/main" id="{ECC84BF8-1797-488C-89EB-8DE3F76A7FD5}"/>
                  </a:ext>
                </a:extLst>
              </p:cNvPr>
              <p:cNvSpPr txBox="1"/>
              <p:nvPr/>
            </p:nvSpPr>
            <p:spPr>
              <a:xfrm>
                <a:off x="4316008" y="4370792"/>
                <a:ext cx="436846" cy="261610"/>
              </a:xfrm>
              <a:prstGeom prst="rect">
                <a:avLst/>
              </a:prstGeom>
              <a:noFill/>
            </p:spPr>
            <p:txBody>
              <a:bodyPr wrap="square" rtlCol="0">
                <a:spAutoFit/>
              </a:bodyPr>
              <a:lstStyle/>
              <a:p>
                <a:r>
                  <a:rPr kumimoji="1" lang="en-US" altLang="zh-CN" sz="1100" b="1" dirty="0">
                    <a:solidFill>
                      <a:srgbClr val="11576A"/>
                    </a:solidFill>
                    <a:latin typeface="微软雅黑" panose="020B0503020204020204" pitchFamily="34" charset="-122"/>
                    <a:ea typeface="微软雅黑" panose="020B0503020204020204" pitchFamily="34" charset="-122"/>
                  </a:rPr>
                  <a:t>22</a:t>
                </a:r>
                <a:endParaRPr kumimoji="1" lang="zh-CN" altLang="en-US" sz="1100" b="1" dirty="0">
                  <a:solidFill>
                    <a:srgbClr val="11576A"/>
                  </a:solidFill>
                  <a:latin typeface="微软雅黑" panose="020B0503020204020204" pitchFamily="34" charset="-122"/>
                  <a:ea typeface="微软雅黑" panose="020B0503020204020204" pitchFamily="34" charset="-122"/>
                </a:endParaRPr>
              </a:p>
            </p:txBody>
          </p:sp>
          <p:sp>
            <p:nvSpPr>
              <p:cNvPr id="153" name="矩形 152">
                <a:extLst>
                  <a:ext uri="{FF2B5EF4-FFF2-40B4-BE49-F238E27FC236}">
                    <a16:creationId xmlns:a16="http://schemas.microsoft.com/office/drawing/2014/main" id="{8348EC92-10B2-4E28-8127-42E26A5ADE59}"/>
                  </a:ext>
                </a:extLst>
              </p:cNvPr>
              <p:cNvSpPr/>
              <p:nvPr/>
            </p:nvSpPr>
            <p:spPr>
              <a:xfrm>
                <a:off x="4396255" y="4396664"/>
                <a:ext cx="198553" cy="21590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46" name="组合 145">
              <a:extLst>
                <a:ext uri="{FF2B5EF4-FFF2-40B4-BE49-F238E27FC236}">
                  <a16:creationId xmlns:a16="http://schemas.microsoft.com/office/drawing/2014/main" id="{0C31D3EC-CD98-4914-A998-6AC4650C5DAE}"/>
                </a:ext>
              </a:extLst>
            </p:cNvPr>
            <p:cNvGrpSpPr/>
            <p:nvPr/>
          </p:nvGrpSpPr>
          <p:grpSpPr>
            <a:xfrm>
              <a:off x="5130606" y="3020785"/>
              <a:ext cx="440498" cy="261610"/>
              <a:chOff x="4316008" y="4370792"/>
              <a:chExt cx="436846" cy="261610"/>
            </a:xfrm>
          </p:grpSpPr>
          <p:sp>
            <p:nvSpPr>
              <p:cNvPr id="150" name="文本框 149">
                <a:extLst>
                  <a:ext uri="{FF2B5EF4-FFF2-40B4-BE49-F238E27FC236}">
                    <a16:creationId xmlns:a16="http://schemas.microsoft.com/office/drawing/2014/main" id="{4CF7CFA0-D306-468A-9B0B-9675C62201A4}"/>
                  </a:ext>
                </a:extLst>
              </p:cNvPr>
              <p:cNvSpPr txBox="1"/>
              <p:nvPr/>
            </p:nvSpPr>
            <p:spPr>
              <a:xfrm>
                <a:off x="4316008" y="4370792"/>
                <a:ext cx="436846" cy="261610"/>
              </a:xfrm>
              <a:prstGeom prst="rect">
                <a:avLst/>
              </a:prstGeom>
              <a:noFill/>
            </p:spPr>
            <p:txBody>
              <a:bodyPr wrap="square" rtlCol="0">
                <a:spAutoFit/>
              </a:bodyPr>
              <a:lstStyle/>
              <a:p>
                <a:r>
                  <a:rPr kumimoji="1" lang="en-US" altLang="zh-CN" sz="1100" b="1" dirty="0">
                    <a:solidFill>
                      <a:srgbClr val="11576A"/>
                    </a:solidFill>
                    <a:latin typeface="微软雅黑" panose="020B0503020204020204" pitchFamily="34" charset="-122"/>
                    <a:ea typeface="微软雅黑" panose="020B0503020204020204" pitchFamily="34" charset="-122"/>
                  </a:rPr>
                  <a:t>23</a:t>
                </a:r>
                <a:endParaRPr kumimoji="1" lang="zh-CN" altLang="en-US" sz="1100" b="1" dirty="0">
                  <a:solidFill>
                    <a:srgbClr val="11576A"/>
                  </a:solidFill>
                  <a:latin typeface="微软雅黑" panose="020B0503020204020204" pitchFamily="34" charset="-122"/>
                  <a:ea typeface="微软雅黑" panose="020B0503020204020204" pitchFamily="34" charset="-122"/>
                </a:endParaRPr>
              </a:p>
            </p:txBody>
          </p:sp>
          <p:sp>
            <p:nvSpPr>
              <p:cNvPr id="151" name="矩形 150">
                <a:extLst>
                  <a:ext uri="{FF2B5EF4-FFF2-40B4-BE49-F238E27FC236}">
                    <a16:creationId xmlns:a16="http://schemas.microsoft.com/office/drawing/2014/main" id="{066E043D-8A46-4368-8D2A-AD46DD781559}"/>
                  </a:ext>
                </a:extLst>
              </p:cNvPr>
              <p:cNvSpPr/>
              <p:nvPr/>
            </p:nvSpPr>
            <p:spPr>
              <a:xfrm>
                <a:off x="4396255" y="4396664"/>
                <a:ext cx="198553" cy="21590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47" name="组合 146">
              <a:extLst>
                <a:ext uri="{FF2B5EF4-FFF2-40B4-BE49-F238E27FC236}">
                  <a16:creationId xmlns:a16="http://schemas.microsoft.com/office/drawing/2014/main" id="{400B1EC1-892F-4FBB-BC2C-62EFD28379F4}"/>
                </a:ext>
              </a:extLst>
            </p:cNvPr>
            <p:cNvGrpSpPr/>
            <p:nvPr/>
          </p:nvGrpSpPr>
          <p:grpSpPr>
            <a:xfrm>
              <a:off x="5383363" y="3020785"/>
              <a:ext cx="440498" cy="261610"/>
              <a:chOff x="4316008" y="4370792"/>
              <a:chExt cx="436846" cy="261610"/>
            </a:xfrm>
          </p:grpSpPr>
          <p:sp>
            <p:nvSpPr>
              <p:cNvPr id="148" name="文本框 147">
                <a:extLst>
                  <a:ext uri="{FF2B5EF4-FFF2-40B4-BE49-F238E27FC236}">
                    <a16:creationId xmlns:a16="http://schemas.microsoft.com/office/drawing/2014/main" id="{5B4BA481-C609-4E24-8A60-ACF26B277C9A}"/>
                  </a:ext>
                </a:extLst>
              </p:cNvPr>
              <p:cNvSpPr txBox="1"/>
              <p:nvPr/>
            </p:nvSpPr>
            <p:spPr>
              <a:xfrm>
                <a:off x="4316008" y="4370792"/>
                <a:ext cx="436846" cy="261610"/>
              </a:xfrm>
              <a:prstGeom prst="rect">
                <a:avLst/>
              </a:prstGeom>
              <a:noFill/>
            </p:spPr>
            <p:txBody>
              <a:bodyPr wrap="square" rtlCol="0">
                <a:spAutoFit/>
              </a:bodyPr>
              <a:lstStyle/>
              <a:p>
                <a:r>
                  <a:rPr kumimoji="1" lang="en-US" altLang="zh-CN" sz="1100" b="1" dirty="0">
                    <a:solidFill>
                      <a:srgbClr val="11576A"/>
                    </a:solidFill>
                    <a:latin typeface="微软雅黑" panose="020B0503020204020204" pitchFamily="34" charset="-122"/>
                    <a:ea typeface="微软雅黑" panose="020B0503020204020204" pitchFamily="34" charset="-122"/>
                  </a:rPr>
                  <a:t>24</a:t>
                </a:r>
                <a:endParaRPr kumimoji="1" lang="zh-CN" altLang="en-US" sz="1100" b="1" dirty="0">
                  <a:solidFill>
                    <a:srgbClr val="11576A"/>
                  </a:solidFill>
                  <a:latin typeface="微软雅黑" panose="020B0503020204020204" pitchFamily="34" charset="-122"/>
                  <a:ea typeface="微软雅黑" panose="020B0503020204020204" pitchFamily="34" charset="-122"/>
                </a:endParaRPr>
              </a:p>
            </p:txBody>
          </p:sp>
          <p:sp>
            <p:nvSpPr>
              <p:cNvPr id="149" name="矩形 148">
                <a:extLst>
                  <a:ext uri="{FF2B5EF4-FFF2-40B4-BE49-F238E27FC236}">
                    <a16:creationId xmlns:a16="http://schemas.microsoft.com/office/drawing/2014/main" id="{6D0F88EF-FFCE-4B15-B173-BF0A21819809}"/>
                  </a:ext>
                </a:extLst>
              </p:cNvPr>
              <p:cNvSpPr/>
              <p:nvPr/>
            </p:nvSpPr>
            <p:spPr>
              <a:xfrm>
                <a:off x="4396255" y="4396664"/>
                <a:ext cx="198553" cy="21590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162" name="组合 161">
            <a:extLst>
              <a:ext uri="{FF2B5EF4-FFF2-40B4-BE49-F238E27FC236}">
                <a16:creationId xmlns:a16="http://schemas.microsoft.com/office/drawing/2014/main" id="{9842EF03-B41C-4597-91B5-854C42FF88BC}"/>
              </a:ext>
            </a:extLst>
          </p:cNvPr>
          <p:cNvGrpSpPr/>
          <p:nvPr/>
        </p:nvGrpSpPr>
        <p:grpSpPr>
          <a:xfrm>
            <a:off x="8055000" y="3884877"/>
            <a:ext cx="2964253" cy="535619"/>
            <a:chOff x="2856693" y="3020785"/>
            <a:chExt cx="2964253" cy="535619"/>
          </a:xfrm>
        </p:grpSpPr>
        <p:grpSp>
          <p:nvGrpSpPr>
            <p:cNvPr id="163" name="组合 162">
              <a:extLst>
                <a:ext uri="{FF2B5EF4-FFF2-40B4-BE49-F238E27FC236}">
                  <a16:creationId xmlns:a16="http://schemas.microsoft.com/office/drawing/2014/main" id="{FDC772E3-DD3A-4F82-B7BB-D87041D14D7D}"/>
                </a:ext>
              </a:extLst>
            </p:cNvPr>
            <p:cNvGrpSpPr/>
            <p:nvPr/>
          </p:nvGrpSpPr>
          <p:grpSpPr>
            <a:xfrm>
              <a:off x="2856693" y="3020785"/>
              <a:ext cx="1107719" cy="528459"/>
              <a:chOff x="3182215" y="4421622"/>
              <a:chExt cx="1107719" cy="528459"/>
            </a:xfrm>
          </p:grpSpPr>
          <p:sp>
            <p:nvSpPr>
              <p:cNvPr id="179" name="矩形 178">
                <a:extLst>
                  <a:ext uri="{FF2B5EF4-FFF2-40B4-BE49-F238E27FC236}">
                    <a16:creationId xmlns:a16="http://schemas.microsoft.com/office/drawing/2014/main" id="{0921E076-B21B-48DF-8195-0D64F9E152CC}"/>
                  </a:ext>
                </a:extLst>
              </p:cNvPr>
              <p:cNvSpPr/>
              <p:nvPr/>
            </p:nvSpPr>
            <p:spPr>
              <a:xfrm>
                <a:off x="3182215" y="4433562"/>
                <a:ext cx="1071570" cy="252000"/>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0" name="文本框 179">
                <a:extLst>
                  <a:ext uri="{FF2B5EF4-FFF2-40B4-BE49-F238E27FC236}">
                    <a16:creationId xmlns:a16="http://schemas.microsoft.com/office/drawing/2014/main" id="{CC16B241-42BC-41A8-BA68-72F17E3DFC72}"/>
                  </a:ext>
                </a:extLst>
              </p:cNvPr>
              <p:cNvSpPr txBox="1"/>
              <p:nvPr/>
            </p:nvSpPr>
            <p:spPr>
              <a:xfrm>
                <a:off x="3442398" y="4642304"/>
                <a:ext cx="533544" cy="307777"/>
              </a:xfrm>
              <a:prstGeom prst="rect">
                <a:avLst/>
              </a:prstGeom>
              <a:noFill/>
              <a:ln>
                <a:noFill/>
              </a:ln>
            </p:spPr>
            <p:txBody>
              <a:bodyPr wrap="none" rtlCol="0">
                <a:spAutoFit/>
              </a:bodyPr>
              <a:lstStyle/>
              <a:p>
                <a:r>
                  <a:rPr kumimoji="1" lang="en-US" altLang="zh-CN" sz="1400" b="1" dirty="0">
                    <a:solidFill>
                      <a:srgbClr val="C00000"/>
                    </a:solidFill>
                    <a:latin typeface="微软雅黑" panose="020B0503020204020204" pitchFamily="34" charset="-122"/>
                    <a:ea typeface="微软雅黑" panose="020B0503020204020204" pitchFamily="34" charset="-122"/>
                  </a:rPr>
                  <a:t>TCB</a:t>
                </a:r>
                <a:endParaRPr kumimoji="1"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181" name="组合 180">
                <a:extLst>
                  <a:ext uri="{FF2B5EF4-FFF2-40B4-BE49-F238E27FC236}">
                    <a16:creationId xmlns:a16="http://schemas.microsoft.com/office/drawing/2014/main" id="{ACAAE92C-E419-490A-919C-AE2A03B7ECCE}"/>
                  </a:ext>
                </a:extLst>
              </p:cNvPr>
              <p:cNvGrpSpPr/>
              <p:nvPr/>
            </p:nvGrpSpPr>
            <p:grpSpPr>
              <a:xfrm>
                <a:off x="3527535" y="4421622"/>
                <a:ext cx="440498" cy="261610"/>
                <a:chOff x="4316008" y="4370792"/>
                <a:chExt cx="436846" cy="261610"/>
              </a:xfrm>
            </p:grpSpPr>
            <p:sp>
              <p:nvSpPr>
                <p:cNvPr id="188" name="文本框 187">
                  <a:extLst>
                    <a:ext uri="{FF2B5EF4-FFF2-40B4-BE49-F238E27FC236}">
                      <a16:creationId xmlns:a16="http://schemas.microsoft.com/office/drawing/2014/main" id="{DDD0ABF4-82FE-454C-8DFB-10AEDD2B9643}"/>
                    </a:ext>
                  </a:extLst>
                </p:cNvPr>
                <p:cNvSpPr txBox="1"/>
                <p:nvPr/>
              </p:nvSpPr>
              <p:spPr>
                <a:xfrm>
                  <a:off x="4316008" y="4370792"/>
                  <a:ext cx="436846" cy="261610"/>
                </a:xfrm>
                <a:prstGeom prst="rect">
                  <a:avLst/>
                </a:prstGeom>
                <a:noFill/>
                <a:ln>
                  <a:noFill/>
                </a:ln>
              </p:spPr>
              <p:txBody>
                <a:bodyPr wrap="square" rtlCol="0">
                  <a:spAutoFit/>
                </a:bodyPr>
                <a:lstStyle/>
                <a:p>
                  <a:r>
                    <a:rPr kumimoji="1" lang="en-US" altLang="zh-CN" sz="1100" b="1" dirty="0">
                      <a:solidFill>
                        <a:srgbClr val="C00000"/>
                      </a:solidFill>
                      <a:latin typeface="微软雅黑" panose="020B0503020204020204" pitchFamily="34" charset="-122"/>
                      <a:ea typeface="微软雅黑" panose="020B0503020204020204" pitchFamily="34" charset="-122"/>
                    </a:rPr>
                    <a:t>12</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189" name="矩形 188">
                  <a:extLst>
                    <a:ext uri="{FF2B5EF4-FFF2-40B4-BE49-F238E27FC236}">
                      <a16:creationId xmlns:a16="http://schemas.microsoft.com/office/drawing/2014/main" id="{A9F8C3BD-B51D-42E3-81F4-B9D752DD80A0}"/>
                    </a:ext>
                  </a:extLst>
                </p:cNvPr>
                <p:cNvSpPr/>
                <p:nvPr/>
              </p:nvSpPr>
              <p:spPr>
                <a:xfrm>
                  <a:off x="4396255" y="4396664"/>
                  <a:ext cx="198553" cy="21590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82" name="组合 181">
                <a:extLst>
                  <a:ext uri="{FF2B5EF4-FFF2-40B4-BE49-F238E27FC236}">
                    <a16:creationId xmlns:a16="http://schemas.microsoft.com/office/drawing/2014/main" id="{E4B43ED7-8009-4685-B42A-B8A47644DAEA}"/>
                  </a:ext>
                </a:extLst>
              </p:cNvPr>
              <p:cNvGrpSpPr/>
              <p:nvPr/>
            </p:nvGrpSpPr>
            <p:grpSpPr>
              <a:xfrm>
                <a:off x="3201034" y="4428757"/>
                <a:ext cx="440498" cy="261610"/>
                <a:chOff x="4316008" y="4370792"/>
                <a:chExt cx="436846" cy="261610"/>
              </a:xfrm>
            </p:grpSpPr>
            <p:sp>
              <p:nvSpPr>
                <p:cNvPr id="186" name="文本框 185">
                  <a:extLst>
                    <a:ext uri="{FF2B5EF4-FFF2-40B4-BE49-F238E27FC236}">
                      <a16:creationId xmlns:a16="http://schemas.microsoft.com/office/drawing/2014/main" id="{95CF0E90-F7F0-45E0-B42C-BF00034294EA}"/>
                    </a:ext>
                  </a:extLst>
                </p:cNvPr>
                <p:cNvSpPr txBox="1"/>
                <p:nvPr/>
              </p:nvSpPr>
              <p:spPr>
                <a:xfrm>
                  <a:off x="4316008" y="4370792"/>
                  <a:ext cx="436846" cy="261610"/>
                </a:xfrm>
                <a:prstGeom prst="rect">
                  <a:avLst/>
                </a:prstGeom>
                <a:noFill/>
                <a:ln>
                  <a:noFill/>
                </a:ln>
              </p:spPr>
              <p:txBody>
                <a:bodyPr wrap="square" rtlCol="0">
                  <a:spAutoFit/>
                </a:bodyPr>
                <a:lstStyle/>
                <a:p>
                  <a:r>
                    <a:rPr kumimoji="1" lang="en-US" altLang="zh-CN" sz="1100" b="1" dirty="0">
                      <a:solidFill>
                        <a:srgbClr val="C00000"/>
                      </a:solidFill>
                      <a:latin typeface="微软雅黑" panose="020B0503020204020204" pitchFamily="34" charset="-122"/>
                      <a:ea typeface="微软雅黑" panose="020B0503020204020204" pitchFamily="34" charset="-122"/>
                    </a:rPr>
                    <a:t>11</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187" name="矩形 186">
                  <a:extLst>
                    <a:ext uri="{FF2B5EF4-FFF2-40B4-BE49-F238E27FC236}">
                      <a16:creationId xmlns:a16="http://schemas.microsoft.com/office/drawing/2014/main" id="{783841E3-F9E2-4052-A7BF-3D52E5C4A7EF}"/>
                    </a:ext>
                  </a:extLst>
                </p:cNvPr>
                <p:cNvSpPr/>
                <p:nvPr/>
              </p:nvSpPr>
              <p:spPr>
                <a:xfrm>
                  <a:off x="4396255" y="4396664"/>
                  <a:ext cx="198553" cy="21590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83" name="组合 182">
                <a:extLst>
                  <a:ext uri="{FF2B5EF4-FFF2-40B4-BE49-F238E27FC236}">
                    <a16:creationId xmlns:a16="http://schemas.microsoft.com/office/drawing/2014/main" id="{90739ACC-AB9F-4E1E-8DB3-E0B344C1D434}"/>
                  </a:ext>
                </a:extLst>
              </p:cNvPr>
              <p:cNvGrpSpPr/>
              <p:nvPr/>
            </p:nvGrpSpPr>
            <p:grpSpPr>
              <a:xfrm>
                <a:off x="3849436" y="4428757"/>
                <a:ext cx="440498" cy="261610"/>
                <a:chOff x="4316008" y="4370792"/>
                <a:chExt cx="436846" cy="261610"/>
              </a:xfrm>
            </p:grpSpPr>
            <p:sp>
              <p:nvSpPr>
                <p:cNvPr id="184" name="文本框 183">
                  <a:extLst>
                    <a:ext uri="{FF2B5EF4-FFF2-40B4-BE49-F238E27FC236}">
                      <a16:creationId xmlns:a16="http://schemas.microsoft.com/office/drawing/2014/main" id="{651353F9-56CA-45A2-9C05-7C14D3DE99D8}"/>
                    </a:ext>
                  </a:extLst>
                </p:cNvPr>
                <p:cNvSpPr txBox="1"/>
                <p:nvPr/>
              </p:nvSpPr>
              <p:spPr>
                <a:xfrm>
                  <a:off x="4316008" y="4370792"/>
                  <a:ext cx="436846" cy="261610"/>
                </a:xfrm>
                <a:prstGeom prst="rect">
                  <a:avLst/>
                </a:prstGeom>
                <a:noFill/>
                <a:ln>
                  <a:noFill/>
                </a:ln>
              </p:spPr>
              <p:txBody>
                <a:bodyPr wrap="square" rtlCol="0">
                  <a:spAutoFit/>
                </a:bodyPr>
                <a:lstStyle/>
                <a:p>
                  <a:r>
                    <a:rPr kumimoji="1" lang="en-US" altLang="zh-CN" sz="1100" b="1" dirty="0">
                      <a:solidFill>
                        <a:srgbClr val="C00000"/>
                      </a:solidFill>
                      <a:latin typeface="微软雅黑" panose="020B0503020204020204" pitchFamily="34" charset="-122"/>
                      <a:ea typeface="微软雅黑" panose="020B0503020204020204" pitchFamily="34" charset="-122"/>
                    </a:rPr>
                    <a:t>13</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185" name="矩形 184">
                  <a:extLst>
                    <a:ext uri="{FF2B5EF4-FFF2-40B4-BE49-F238E27FC236}">
                      <a16:creationId xmlns:a16="http://schemas.microsoft.com/office/drawing/2014/main" id="{6EACC714-D3DC-4C1C-B09B-862AAE417552}"/>
                    </a:ext>
                  </a:extLst>
                </p:cNvPr>
                <p:cNvSpPr/>
                <p:nvPr/>
              </p:nvSpPr>
              <p:spPr>
                <a:xfrm>
                  <a:off x="4396255" y="4396664"/>
                  <a:ext cx="198553" cy="21590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164" name="组合 163">
              <a:extLst>
                <a:ext uri="{FF2B5EF4-FFF2-40B4-BE49-F238E27FC236}">
                  <a16:creationId xmlns:a16="http://schemas.microsoft.com/office/drawing/2014/main" id="{78F25E0E-2801-40B1-87D9-95D5E424DF97}"/>
                </a:ext>
              </a:extLst>
            </p:cNvPr>
            <p:cNvGrpSpPr/>
            <p:nvPr/>
          </p:nvGrpSpPr>
          <p:grpSpPr>
            <a:xfrm>
              <a:off x="4598766" y="3020785"/>
              <a:ext cx="1222180" cy="535619"/>
              <a:chOff x="6639627" y="3653141"/>
              <a:chExt cx="1222180" cy="535619"/>
            </a:xfrm>
          </p:grpSpPr>
          <p:sp>
            <p:nvSpPr>
              <p:cNvPr id="165" name="矩形 164">
                <a:extLst>
                  <a:ext uri="{FF2B5EF4-FFF2-40B4-BE49-F238E27FC236}">
                    <a16:creationId xmlns:a16="http://schemas.microsoft.com/office/drawing/2014/main" id="{A6987F04-BCC4-4A15-884D-5A04E7C14E4C}"/>
                  </a:ext>
                </a:extLst>
              </p:cNvPr>
              <p:cNvSpPr/>
              <p:nvPr/>
            </p:nvSpPr>
            <p:spPr>
              <a:xfrm>
                <a:off x="6678534" y="3665081"/>
                <a:ext cx="1071570" cy="252000"/>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6" name="文本框 165">
                <a:extLst>
                  <a:ext uri="{FF2B5EF4-FFF2-40B4-BE49-F238E27FC236}">
                    <a16:creationId xmlns:a16="http://schemas.microsoft.com/office/drawing/2014/main" id="{3BFD7891-BFE3-4956-B8C4-E9B81756909C}"/>
                  </a:ext>
                </a:extLst>
              </p:cNvPr>
              <p:cNvSpPr txBox="1"/>
              <p:nvPr/>
            </p:nvSpPr>
            <p:spPr>
              <a:xfrm>
                <a:off x="6950951" y="3880983"/>
                <a:ext cx="533544" cy="307777"/>
              </a:xfrm>
              <a:prstGeom prst="rect">
                <a:avLst/>
              </a:prstGeom>
              <a:noFill/>
              <a:ln>
                <a:noFill/>
              </a:ln>
            </p:spPr>
            <p:txBody>
              <a:bodyPr wrap="none" rtlCol="0">
                <a:spAutoFit/>
              </a:bodyPr>
              <a:lstStyle/>
              <a:p>
                <a:r>
                  <a:rPr kumimoji="1" lang="en-US" altLang="zh-CN" sz="1400" b="1" dirty="0">
                    <a:solidFill>
                      <a:srgbClr val="C00000"/>
                    </a:solidFill>
                    <a:latin typeface="微软雅黑" panose="020B0503020204020204" pitchFamily="34" charset="-122"/>
                    <a:ea typeface="微软雅黑" panose="020B0503020204020204" pitchFamily="34" charset="-122"/>
                  </a:rPr>
                  <a:t>TCB</a:t>
                </a:r>
                <a:endParaRPr kumimoji="1"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167" name="组合 166">
                <a:extLst>
                  <a:ext uri="{FF2B5EF4-FFF2-40B4-BE49-F238E27FC236}">
                    <a16:creationId xmlns:a16="http://schemas.microsoft.com/office/drawing/2014/main" id="{088183ED-A264-4A1F-85F1-70C709AE28BF}"/>
                  </a:ext>
                </a:extLst>
              </p:cNvPr>
              <p:cNvGrpSpPr/>
              <p:nvPr/>
            </p:nvGrpSpPr>
            <p:grpSpPr>
              <a:xfrm>
                <a:off x="6639627" y="3653141"/>
                <a:ext cx="440498" cy="261610"/>
                <a:chOff x="4316008" y="4370792"/>
                <a:chExt cx="436846" cy="261610"/>
              </a:xfrm>
            </p:grpSpPr>
            <p:sp>
              <p:nvSpPr>
                <p:cNvPr id="177" name="文本框 176">
                  <a:extLst>
                    <a:ext uri="{FF2B5EF4-FFF2-40B4-BE49-F238E27FC236}">
                      <a16:creationId xmlns:a16="http://schemas.microsoft.com/office/drawing/2014/main" id="{C4F75045-F395-41E7-8586-88AD81217B26}"/>
                    </a:ext>
                  </a:extLst>
                </p:cNvPr>
                <p:cNvSpPr txBox="1"/>
                <p:nvPr/>
              </p:nvSpPr>
              <p:spPr>
                <a:xfrm>
                  <a:off x="4316008" y="4370792"/>
                  <a:ext cx="436846" cy="261610"/>
                </a:xfrm>
                <a:prstGeom prst="rect">
                  <a:avLst/>
                </a:prstGeom>
                <a:noFill/>
                <a:ln>
                  <a:noFill/>
                </a:ln>
              </p:spPr>
              <p:txBody>
                <a:bodyPr wrap="square" rtlCol="0">
                  <a:spAutoFit/>
                </a:bodyPr>
                <a:lstStyle/>
                <a:p>
                  <a:r>
                    <a:rPr kumimoji="1" lang="en-US" altLang="zh-CN" sz="1100" b="1" dirty="0">
                      <a:solidFill>
                        <a:srgbClr val="C00000"/>
                      </a:solidFill>
                      <a:latin typeface="微软雅黑" panose="020B0503020204020204" pitchFamily="34" charset="-122"/>
                      <a:ea typeface="微软雅黑" panose="020B0503020204020204" pitchFamily="34" charset="-122"/>
                    </a:rPr>
                    <a:t>21</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178" name="矩形 177">
                  <a:extLst>
                    <a:ext uri="{FF2B5EF4-FFF2-40B4-BE49-F238E27FC236}">
                      <a16:creationId xmlns:a16="http://schemas.microsoft.com/office/drawing/2014/main" id="{13BF35EA-E083-4DC8-BDF4-31E281D02A86}"/>
                    </a:ext>
                  </a:extLst>
                </p:cNvPr>
                <p:cNvSpPr/>
                <p:nvPr/>
              </p:nvSpPr>
              <p:spPr>
                <a:xfrm>
                  <a:off x="4396255" y="4396664"/>
                  <a:ext cx="198553" cy="21590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68" name="组合 167">
                <a:extLst>
                  <a:ext uri="{FF2B5EF4-FFF2-40B4-BE49-F238E27FC236}">
                    <a16:creationId xmlns:a16="http://schemas.microsoft.com/office/drawing/2014/main" id="{73F552F2-1F1E-436F-B002-D38BC457619B}"/>
                  </a:ext>
                </a:extLst>
              </p:cNvPr>
              <p:cNvGrpSpPr/>
              <p:nvPr/>
            </p:nvGrpSpPr>
            <p:grpSpPr>
              <a:xfrm>
                <a:off x="6901488" y="3653141"/>
                <a:ext cx="440498" cy="261610"/>
                <a:chOff x="4316008" y="4370792"/>
                <a:chExt cx="436846" cy="261610"/>
              </a:xfrm>
            </p:grpSpPr>
            <p:sp>
              <p:nvSpPr>
                <p:cNvPr id="175" name="文本框 174">
                  <a:extLst>
                    <a:ext uri="{FF2B5EF4-FFF2-40B4-BE49-F238E27FC236}">
                      <a16:creationId xmlns:a16="http://schemas.microsoft.com/office/drawing/2014/main" id="{35A58CD8-0100-4CB5-AD71-6CAD194808D9}"/>
                    </a:ext>
                  </a:extLst>
                </p:cNvPr>
                <p:cNvSpPr txBox="1"/>
                <p:nvPr/>
              </p:nvSpPr>
              <p:spPr>
                <a:xfrm>
                  <a:off x="4316008" y="4370792"/>
                  <a:ext cx="436846" cy="261610"/>
                </a:xfrm>
                <a:prstGeom prst="rect">
                  <a:avLst/>
                </a:prstGeom>
                <a:noFill/>
                <a:ln>
                  <a:noFill/>
                </a:ln>
              </p:spPr>
              <p:txBody>
                <a:bodyPr wrap="square" rtlCol="0">
                  <a:spAutoFit/>
                </a:bodyPr>
                <a:lstStyle/>
                <a:p>
                  <a:r>
                    <a:rPr kumimoji="1" lang="en-US" altLang="zh-CN" sz="1100" b="1" dirty="0">
                      <a:solidFill>
                        <a:srgbClr val="C00000"/>
                      </a:solidFill>
                      <a:latin typeface="微软雅黑" panose="020B0503020204020204" pitchFamily="34" charset="-122"/>
                      <a:ea typeface="微软雅黑" panose="020B0503020204020204" pitchFamily="34" charset="-122"/>
                    </a:rPr>
                    <a:t>22</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176" name="矩形 175">
                  <a:extLst>
                    <a:ext uri="{FF2B5EF4-FFF2-40B4-BE49-F238E27FC236}">
                      <a16:creationId xmlns:a16="http://schemas.microsoft.com/office/drawing/2014/main" id="{520B43B8-0AD7-4D9E-8B5C-3CF1141F874F}"/>
                    </a:ext>
                  </a:extLst>
                </p:cNvPr>
                <p:cNvSpPr/>
                <p:nvPr/>
              </p:nvSpPr>
              <p:spPr>
                <a:xfrm>
                  <a:off x="4396255" y="4396664"/>
                  <a:ext cx="198553" cy="21590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69" name="组合 168">
                <a:extLst>
                  <a:ext uri="{FF2B5EF4-FFF2-40B4-BE49-F238E27FC236}">
                    <a16:creationId xmlns:a16="http://schemas.microsoft.com/office/drawing/2014/main" id="{4FF10EC2-B6A0-4609-909F-0A7C455787C9}"/>
                  </a:ext>
                </a:extLst>
              </p:cNvPr>
              <p:cNvGrpSpPr/>
              <p:nvPr/>
            </p:nvGrpSpPr>
            <p:grpSpPr>
              <a:xfrm>
                <a:off x="7168552" y="3653141"/>
                <a:ext cx="440498" cy="261610"/>
                <a:chOff x="4316008" y="4370792"/>
                <a:chExt cx="436846" cy="261610"/>
              </a:xfrm>
            </p:grpSpPr>
            <p:sp>
              <p:nvSpPr>
                <p:cNvPr id="173" name="文本框 172">
                  <a:extLst>
                    <a:ext uri="{FF2B5EF4-FFF2-40B4-BE49-F238E27FC236}">
                      <a16:creationId xmlns:a16="http://schemas.microsoft.com/office/drawing/2014/main" id="{6757E50B-26CE-4922-B661-528ABE54557F}"/>
                    </a:ext>
                  </a:extLst>
                </p:cNvPr>
                <p:cNvSpPr txBox="1"/>
                <p:nvPr/>
              </p:nvSpPr>
              <p:spPr>
                <a:xfrm>
                  <a:off x="4316008" y="4370792"/>
                  <a:ext cx="436846" cy="261610"/>
                </a:xfrm>
                <a:prstGeom prst="rect">
                  <a:avLst/>
                </a:prstGeom>
                <a:noFill/>
                <a:ln>
                  <a:noFill/>
                </a:ln>
              </p:spPr>
              <p:txBody>
                <a:bodyPr wrap="square" rtlCol="0">
                  <a:spAutoFit/>
                </a:bodyPr>
                <a:lstStyle/>
                <a:p>
                  <a:r>
                    <a:rPr kumimoji="1" lang="en-US" altLang="zh-CN" sz="1100" b="1" dirty="0">
                      <a:solidFill>
                        <a:srgbClr val="C00000"/>
                      </a:solidFill>
                      <a:latin typeface="微软雅黑" panose="020B0503020204020204" pitchFamily="34" charset="-122"/>
                      <a:ea typeface="微软雅黑" panose="020B0503020204020204" pitchFamily="34" charset="-122"/>
                    </a:rPr>
                    <a:t>23</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174" name="矩形 173">
                  <a:extLst>
                    <a:ext uri="{FF2B5EF4-FFF2-40B4-BE49-F238E27FC236}">
                      <a16:creationId xmlns:a16="http://schemas.microsoft.com/office/drawing/2014/main" id="{0D840FBB-5A0A-4BDC-9FF3-35F1FE29AB8D}"/>
                    </a:ext>
                  </a:extLst>
                </p:cNvPr>
                <p:cNvSpPr/>
                <p:nvPr/>
              </p:nvSpPr>
              <p:spPr>
                <a:xfrm>
                  <a:off x="4396255" y="4396664"/>
                  <a:ext cx="198553" cy="21590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70" name="组合 169">
                <a:extLst>
                  <a:ext uri="{FF2B5EF4-FFF2-40B4-BE49-F238E27FC236}">
                    <a16:creationId xmlns:a16="http://schemas.microsoft.com/office/drawing/2014/main" id="{2C307D2F-BA3F-46EF-9747-2F10EC523492}"/>
                  </a:ext>
                </a:extLst>
              </p:cNvPr>
              <p:cNvGrpSpPr/>
              <p:nvPr/>
            </p:nvGrpSpPr>
            <p:grpSpPr>
              <a:xfrm>
                <a:off x="7421309" y="3653141"/>
                <a:ext cx="440498" cy="261610"/>
                <a:chOff x="4316008" y="4370792"/>
                <a:chExt cx="436846" cy="261610"/>
              </a:xfrm>
            </p:grpSpPr>
            <p:sp>
              <p:nvSpPr>
                <p:cNvPr id="171" name="文本框 170">
                  <a:extLst>
                    <a:ext uri="{FF2B5EF4-FFF2-40B4-BE49-F238E27FC236}">
                      <a16:creationId xmlns:a16="http://schemas.microsoft.com/office/drawing/2014/main" id="{6DD89737-A9AF-4AAF-81AF-3B40FA365843}"/>
                    </a:ext>
                  </a:extLst>
                </p:cNvPr>
                <p:cNvSpPr txBox="1"/>
                <p:nvPr/>
              </p:nvSpPr>
              <p:spPr>
                <a:xfrm>
                  <a:off x="4316008" y="4370792"/>
                  <a:ext cx="436846" cy="261610"/>
                </a:xfrm>
                <a:prstGeom prst="rect">
                  <a:avLst/>
                </a:prstGeom>
                <a:noFill/>
                <a:ln>
                  <a:noFill/>
                </a:ln>
              </p:spPr>
              <p:txBody>
                <a:bodyPr wrap="square" rtlCol="0">
                  <a:spAutoFit/>
                </a:bodyPr>
                <a:lstStyle/>
                <a:p>
                  <a:r>
                    <a:rPr kumimoji="1" lang="en-US" altLang="zh-CN" sz="1100" b="1" dirty="0">
                      <a:solidFill>
                        <a:srgbClr val="C00000"/>
                      </a:solidFill>
                      <a:latin typeface="微软雅黑" panose="020B0503020204020204" pitchFamily="34" charset="-122"/>
                      <a:ea typeface="微软雅黑" panose="020B0503020204020204" pitchFamily="34" charset="-122"/>
                    </a:rPr>
                    <a:t>24</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172" name="矩形 171">
                  <a:extLst>
                    <a:ext uri="{FF2B5EF4-FFF2-40B4-BE49-F238E27FC236}">
                      <a16:creationId xmlns:a16="http://schemas.microsoft.com/office/drawing/2014/main" id="{4A296935-1C59-4599-91B7-82493087F89E}"/>
                    </a:ext>
                  </a:extLst>
                </p:cNvPr>
                <p:cNvSpPr/>
                <p:nvPr/>
              </p:nvSpPr>
              <p:spPr>
                <a:xfrm>
                  <a:off x="4396255" y="4396664"/>
                  <a:ext cx="198553" cy="21590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grpSp>
        <p:nvGrpSpPr>
          <p:cNvPr id="190" name="组合 189">
            <a:extLst>
              <a:ext uri="{FF2B5EF4-FFF2-40B4-BE49-F238E27FC236}">
                <a16:creationId xmlns:a16="http://schemas.microsoft.com/office/drawing/2014/main" id="{7C6D4595-26AB-4FC3-8C80-A032509C8AC2}"/>
              </a:ext>
            </a:extLst>
          </p:cNvPr>
          <p:cNvGrpSpPr/>
          <p:nvPr/>
        </p:nvGrpSpPr>
        <p:grpSpPr>
          <a:xfrm>
            <a:off x="8291839" y="4586801"/>
            <a:ext cx="2500058" cy="340773"/>
            <a:chOff x="3093532" y="3722709"/>
            <a:chExt cx="2500058" cy="340773"/>
          </a:xfrm>
        </p:grpSpPr>
        <p:grpSp>
          <p:nvGrpSpPr>
            <p:cNvPr id="191" name="组合 190">
              <a:extLst>
                <a:ext uri="{FF2B5EF4-FFF2-40B4-BE49-F238E27FC236}">
                  <a16:creationId xmlns:a16="http://schemas.microsoft.com/office/drawing/2014/main" id="{D443FAF5-9770-4810-BBDE-B6328A92DDCA}"/>
                </a:ext>
              </a:extLst>
            </p:cNvPr>
            <p:cNvGrpSpPr/>
            <p:nvPr/>
          </p:nvGrpSpPr>
          <p:grpSpPr>
            <a:xfrm>
              <a:off x="3093532" y="3724928"/>
              <a:ext cx="724878" cy="338554"/>
              <a:chOff x="4873746" y="4458697"/>
              <a:chExt cx="724878" cy="338554"/>
            </a:xfrm>
          </p:grpSpPr>
          <p:sp>
            <p:nvSpPr>
              <p:cNvPr id="195" name="矩形 194">
                <a:extLst>
                  <a:ext uri="{FF2B5EF4-FFF2-40B4-BE49-F238E27FC236}">
                    <a16:creationId xmlns:a16="http://schemas.microsoft.com/office/drawing/2014/main" id="{68780279-3716-43B5-8EE8-F1DE0EF987E2}"/>
                  </a:ext>
                </a:extLst>
              </p:cNvPr>
              <p:cNvSpPr/>
              <p:nvPr/>
            </p:nvSpPr>
            <p:spPr>
              <a:xfrm>
                <a:off x="4910439" y="4520568"/>
                <a:ext cx="651492" cy="22506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6" name="文本框 195">
                <a:extLst>
                  <a:ext uri="{FF2B5EF4-FFF2-40B4-BE49-F238E27FC236}">
                    <a16:creationId xmlns:a16="http://schemas.microsoft.com/office/drawing/2014/main" id="{56F11399-4019-4EC4-B0D7-ECF80A4972DA}"/>
                  </a:ext>
                </a:extLst>
              </p:cNvPr>
              <p:cNvSpPr txBox="1"/>
              <p:nvPr/>
            </p:nvSpPr>
            <p:spPr>
              <a:xfrm>
                <a:off x="4873746" y="4458697"/>
                <a:ext cx="724878" cy="338554"/>
              </a:xfrm>
              <a:prstGeom prst="rect">
                <a:avLst/>
              </a:prstGeom>
              <a:noFill/>
              <a:ln>
                <a:noFill/>
              </a:ln>
            </p:spPr>
            <p:txBody>
              <a:bodyPr wrap="none" rtlCol="0">
                <a:spAutoFit/>
              </a:bodyPr>
              <a:lstStyle/>
              <a:p>
                <a:r>
                  <a:rPr kumimoji="1" lang="en-US" altLang="zh-CN" sz="1600" b="1" dirty="0">
                    <a:solidFill>
                      <a:srgbClr val="C00000"/>
                    </a:solidFill>
                    <a:latin typeface="微软雅黑" panose="020B0503020204020204" pitchFamily="34" charset="-122"/>
                    <a:ea typeface="微软雅黑" panose="020B0503020204020204" pitchFamily="34" charset="-122"/>
                  </a:rPr>
                  <a:t>PCB1</a:t>
                </a:r>
                <a:endParaRPr kumimoji="1" lang="zh-CN" altLang="en-US" sz="1600" b="1" dirty="0">
                  <a:solidFill>
                    <a:srgbClr val="C00000"/>
                  </a:solidFill>
                  <a:latin typeface="微软雅黑" panose="020B0503020204020204" pitchFamily="34" charset="-122"/>
                  <a:ea typeface="微软雅黑" panose="020B0503020204020204" pitchFamily="34" charset="-122"/>
                </a:endParaRPr>
              </a:p>
            </p:txBody>
          </p:sp>
        </p:grpSp>
        <p:grpSp>
          <p:nvGrpSpPr>
            <p:cNvPr id="192" name="组合 191">
              <a:extLst>
                <a:ext uri="{FF2B5EF4-FFF2-40B4-BE49-F238E27FC236}">
                  <a16:creationId xmlns:a16="http://schemas.microsoft.com/office/drawing/2014/main" id="{C26899D6-A2F1-4849-8A22-9933FE194D42}"/>
                </a:ext>
              </a:extLst>
            </p:cNvPr>
            <p:cNvGrpSpPr/>
            <p:nvPr/>
          </p:nvGrpSpPr>
          <p:grpSpPr>
            <a:xfrm>
              <a:off x="4868712" y="3722709"/>
              <a:ext cx="724878" cy="338554"/>
              <a:chOff x="4873746" y="4458697"/>
              <a:chExt cx="724878" cy="338554"/>
            </a:xfrm>
          </p:grpSpPr>
          <p:sp>
            <p:nvSpPr>
              <p:cNvPr id="193" name="矩形 192">
                <a:extLst>
                  <a:ext uri="{FF2B5EF4-FFF2-40B4-BE49-F238E27FC236}">
                    <a16:creationId xmlns:a16="http://schemas.microsoft.com/office/drawing/2014/main" id="{26FA1A36-26B2-45BD-B4F8-783329203F7E}"/>
                  </a:ext>
                </a:extLst>
              </p:cNvPr>
              <p:cNvSpPr/>
              <p:nvPr/>
            </p:nvSpPr>
            <p:spPr>
              <a:xfrm>
                <a:off x="4910439" y="4520568"/>
                <a:ext cx="651492" cy="22506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4" name="文本框 193">
                <a:extLst>
                  <a:ext uri="{FF2B5EF4-FFF2-40B4-BE49-F238E27FC236}">
                    <a16:creationId xmlns:a16="http://schemas.microsoft.com/office/drawing/2014/main" id="{D3C962FF-C059-41C4-9E0F-64A80933A084}"/>
                  </a:ext>
                </a:extLst>
              </p:cNvPr>
              <p:cNvSpPr txBox="1"/>
              <p:nvPr/>
            </p:nvSpPr>
            <p:spPr>
              <a:xfrm>
                <a:off x="4873746" y="4458697"/>
                <a:ext cx="724878" cy="338554"/>
              </a:xfrm>
              <a:prstGeom prst="rect">
                <a:avLst/>
              </a:prstGeom>
              <a:noFill/>
              <a:ln>
                <a:noFill/>
              </a:ln>
            </p:spPr>
            <p:txBody>
              <a:bodyPr wrap="none" rtlCol="0">
                <a:spAutoFit/>
              </a:bodyPr>
              <a:lstStyle/>
              <a:p>
                <a:r>
                  <a:rPr kumimoji="1" lang="en-US" altLang="zh-CN" sz="1600" b="1" dirty="0">
                    <a:solidFill>
                      <a:srgbClr val="C00000"/>
                    </a:solidFill>
                    <a:latin typeface="微软雅黑" panose="020B0503020204020204" pitchFamily="34" charset="-122"/>
                    <a:ea typeface="微软雅黑" panose="020B0503020204020204" pitchFamily="34" charset="-122"/>
                  </a:rPr>
                  <a:t>PCB2</a:t>
                </a:r>
                <a:endParaRPr kumimoji="1" lang="zh-CN" altLang="en-US" sz="1600" b="1" dirty="0">
                  <a:solidFill>
                    <a:srgbClr val="C00000"/>
                  </a:solidFill>
                  <a:latin typeface="微软雅黑" panose="020B0503020204020204" pitchFamily="34" charset="-122"/>
                  <a:ea typeface="微软雅黑" panose="020B0503020204020204" pitchFamily="34" charset="-122"/>
                </a:endParaRPr>
              </a:p>
            </p:txBody>
          </p:sp>
        </p:grpSp>
      </p:grpSp>
      <p:sp>
        <p:nvSpPr>
          <p:cNvPr id="197" name="文本框 196">
            <a:extLst>
              <a:ext uri="{FF2B5EF4-FFF2-40B4-BE49-F238E27FC236}">
                <a16:creationId xmlns:a16="http://schemas.microsoft.com/office/drawing/2014/main" id="{80D09494-C882-4FC3-B8B1-3C481870CC0E}"/>
              </a:ext>
            </a:extLst>
          </p:cNvPr>
          <p:cNvSpPr txBox="1"/>
          <p:nvPr/>
        </p:nvSpPr>
        <p:spPr>
          <a:xfrm>
            <a:off x="731263" y="1887421"/>
            <a:ext cx="5557932" cy="4192110"/>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000" b="1" dirty="0"/>
              <a:t>特点：</a:t>
            </a:r>
            <a:endParaRPr lang="en-US" altLang="zh-CN" sz="2000" b="1" dirty="0"/>
          </a:p>
          <a:p>
            <a:pPr marL="800089" lvl="1" indent="-342900">
              <a:lnSpc>
                <a:spcPct val="150000"/>
              </a:lnSpc>
              <a:buFont typeface="Wingdings" panose="05000000000000000000" pitchFamily="2" charset="2"/>
              <a:buChar char="ü"/>
            </a:pPr>
            <a:r>
              <a:rPr lang="zh-CN" altLang="en-US" sz="2000" b="1" dirty="0"/>
              <a:t>不依赖操作系统内核</a:t>
            </a:r>
            <a:endParaRPr lang="en-US" altLang="zh-CN" sz="2000" b="1" dirty="0"/>
          </a:p>
          <a:p>
            <a:pPr marL="1257277" lvl="2" indent="-342900">
              <a:lnSpc>
                <a:spcPct val="150000"/>
              </a:lnSpc>
              <a:buFont typeface="Arial" panose="020B0604020202020204" pitchFamily="34" charset="0"/>
              <a:buChar char="•"/>
            </a:pPr>
            <a:r>
              <a:rPr lang="zh-CN" altLang="en-US" sz="2000" b="1" dirty="0"/>
              <a:t>内核不了解用户线程的存在</a:t>
            </a:r>
            <a:endParaRPr lang="en-US" altLang="zh-CN" sz="2000" b="1" dirty="0"/>
          </a:p>
          <a:p>
            <a:pPr marL="1257277" lvl="2" indent="-342900">
              <a:lnSpc>
                <a:spcPct val="150000"/>
              </a:lnSpc>
              <a:buFont typeface="Arial" panose="020B0604020202020204" pitchFamily="34" charset="0"/>
              <a:buChar char="•"/>
            </a:pPr>
            <a:r>
              <a:rPr lang="zh-CN" altLang="en-US" sz="2000" b="1" dirty="0"/>
              <a:t>课用于不支持线程的多进程操作系统</a:t>
            </a:r>
            <a:endParaRPr lang="en-US" altLang="zh-CN" sz="2000" b="1" dirty="0"/>
          </a:p>
          <a:p>
            <a:pPr marL="800089" lvl="1" indent="-342900">
              <a:lnSpc>
                <a:spcPct val="150000"/>
              </a:lnSpc>
              <a:buFont typeface="Wingdings" panose="05000000000000000000" pitchFamily="2" charset="2"/>
              <a:buChar char="ü"/>
            </a:pPr>
            <a:r>
              <a:rPr lang="zh-CN" altLang="en-US" sz="2000" b="1" dirty="0"/>
              <a:t>在用户空间实现线程机制</a:t>
            </a:r>
            <a:endParaRPr lang="en-US" altLang="zh-CN" sz="2000" b="1" dirty="0"/>
          </a:p>
          <a:p>
            <a:pPr marL="1257277" lvl="2" indent="-342900">
              <a:lnSpc>
                <a:spcPct val="150000"/>
              </a:lnSpc>
              <a:buFont typeface="Arial" panose="020B0604020202020204" pitchFamily="34" charset="0"/>
              <a:buChar char="•"/>
            </a:pPr>
            <a:r>
              <a:rPr lang="zh-CN" altLang="en-US" sz="2000" b="1" dirty="0"/>
              <a:t>每个进程有私有的线程控制块列表</a:t>
            </a:r>
            <a:endParaRPr lang="en-US" altLang="zh-CN" sz="2000" b="1" dirty="0"/>
          </a:p>
          <a:p>
            <a:pPr marL="1257277" lvl="2" indent="-342900">
              <a:lnSpc>
                <a:spcPct val="150000"/>
              </a:lnSpc>
              <a:buFont typeface="Arial" panose="020B0604020202020204" pitchFamily="34" charset="0"/>
              <a:buChar char="•"/>
            </a:pPr>
            <a:r>
              <a:rPr lang="en-US" altLang="zh-CN" sz="2000" b="1" dirty="0"/>
              <a:t>TCB</a:t>
            </a:r>
            <a:r>
              <a:rPr lang="zh-CN" altLang="en-US" sz="2000" b="1" dirty="0"/>
              <a:t>由线程库函数维护</a:t>
            </a:r>
            <a:endParaRPr lang="en-US" altLang="zh-CN" sz="2000" b="1" dirty="0"/>
          </a:p>
          <a:p>
            <a:pPr marL="800089" lvl="1" indent="-342900">
              <a:lnSpc>
                <a:spcPct val="150000"/>
              </a:lnSpc>
              <a:buFont typeface="Wingdings" panose="05000000000000000000" pitchFamily="2" charset="2"/>
              <a:buChar char="ü"/>
            </a:pPr>
            <a:r>
              <a:rPr lang="zh-CN" altLang="en-US" sz="2000" b="1" dirty="0"/>
              <a:t>同进程内的用户线程切换速度快</a:t>
            </a:r>
            <a:endParaRPr lang="en-US" altLang="zh-CN" sz="2000" b="1" dirty="0"/>
          </a:p>
          <a:p>
            <a:pPr marL="1257277" lvl="2" indent="-342900">
              <a:lnSpc>
                <a:spcPct val="150000"/>
              </a:lnSpc>
              <a:buFont typeface="Arial" panose="020B0604020202020204" pitchFamily="34" charset="0"/>
              <a:buChar char="•"/>
            </a:pPr>
            <a:r>
              <a:rPr lang="zh-CN" altLang="en-US" sz="2000" b="1" dirty="0"/>
              <a:t>无需用户态与内核态切换</a:t>
            </a:r>
            <a:endParaRPr lang="en-US" altLang="zh-CN" sz="2000" b="1" dirty="0"/>
          </a:p>
        </p:txBody>
      </p:sp>
    </p:spTree>
    <p:extLst>
      <p:ext uri="{BB962C8B-B14F-4D97-AF65-F5344CB8AC3E}">
        <p14:creationId xmlns:p14="http://schemas.microsoft.com/office/powerpoint/2010/main" val="192787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none" rtlCol="0">
            <a:spAutoFit/>
          </a:bodyPr>
          <a:lstStyle/>
          <a:p>
            <a:pPr algn="ctr"/>
            <a:r>
              <a:rPr lang="en-US" altLang="zh-CN" dirty="0"/>
              <a:t>04 </a:t>
            </a:r>
            <a:r>
              <a:rPr lang="zh-CN" altLang="en-US"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a:noFill/>
        </p:spPr>
        <p:txBody>
          <a:bodyPr wrap="square" rtlCol="0">
            <a:spAutoFit/>
          </a:bodyPr>
          <a:lstStyle/>
          <a:p>
            <a:pPr algn="ctr"/>
            <a:r>
              <a:rPr lang="en-US" altLang="zh-CN" dirty="0">
                <a:solidFill>
                  <a:schemeClr val="bg1"/>
                </a:solidFill>
              </a:rPr>
              <a:t>05 </a:t>
            </a:r>
            <a:r>
              <a:rPr lang="zh-CN" altLang="en-US" dirty="0">
                <a:solidFill>
                  <a:schemeClr val="bg1"/>
                </a:solidFill>
              </a:rPr>
              <a:t>线程</a:t>
            </a:r>
          </a:p>
        </p:txBody>
      </p:sp>
      <p:sp>
        <p:nvSpPr>
          <p:cNvPr id="49" name="文本框 48">
            <a:extLst>
              <a:ext uri="{FF2B5EF4-FFF2-40B4-BE49-F238E27FC236}">
                <a16:creationId xmlns:a16="http://schemas.microsoft.com/office/drawing/2014/main" id="{748510DC-0C0E-42E6-9D5E-38246445DCDE}"/>
              </a:ext>
            </a:extLst>
          </p:cNvPr>
          <p:cNvSpPr txBox="1"/>
          <p:nvPr/>
        </p:nvSpPr>
        <p:spPr>
          <a:xfrm>
            <a:off x="1461302" y="868477"/>
            <a:ext cx="1723549" cy="461665"/>
          </a:xfrm>
          <a:prstGeom prst="rect">
            <a:avLst/>
          </a:prstGeom>
          <a:noFill/>
        </p:spPr>
        <p:txBody>
          <a:bodyPr wrap="none" rtlCol="0">
            <a:spAutoFit/>
          </a:bodyPr>
          <a:lstStyle/>
          <a:p>
            <a:r>
              <a:rPr lang="zh-CN" altLang="en-US" sz="2400" b="1" dirty="0">
                <a:solidFill>
                  <a:srgbClr val="FF0000"/>
                </a:solidFill>
              </a:rPr>
              <a:t>用户级线程</a:t>
            </a:r>
            <a:endParaRPr lang="en-US" altLang="zh-CN" sz="2400" b="1" dirty="0">
              <a:solidFill>
                <a:srgbClr val="FF0000"/>
              </a:solidFill>
            </a:endParaRPr>
          </a:p>
        </p:txBody>
      </p:sp>
      <p:sp>
        <p:nvSpPr>
          <p:cNvPr id="197" name="文本框 196">
            <a:extLst>
              <a:ext uri="{FF2B5EF4-FFF2-40B4-BE49-F238E27FC236}">
                <a16:creationId xmlns:a16="http://schemas.microsoft.com/office/drawing/2014/main" id="{80D09494-C882-4FC3-B8B1-3C481870CC0E}"/>
              </a:ext>
            </a:extLst>
          </p:cNvPr>
          <p:cNvSpPr txBox="1"/>
          <p:nvPr/>
        </p:nvSpPr>
        <p:spPr>
          <a:xfrm>
            <a:off x="952370" y="2057567"/>
            <a:ext cx="4942776" cy="419211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b="1" dirty="0"/>
              <a:t>缺点：</a:t>
            </a:r>
            <a:endParaRPr lang="en-US" altLang="zh-CN" sz="2000" b="1" dirty="0"/>
          </a:p>
          <a:p>
            <a:pPr marL="800089" lvl="1" indent="-342900">
              <a:lnSpc>
                <a:spcPct val="150000"/>
              </a:lnSpc>
              <a:buFont typeface="Wingdings" panose="05000000000000000000" pitchFamily="2" charset="2"/>
              <a:buChar char="p"/>
            </a:pPr>
            <a:r>
              <a:rPr lang="zh-CN" altLang="en-US" sz="2000" b="1" dirty="0"/>
              <a:t>线程发起系统调用而阻塞时整个进程进入等待</a:t>
            </a:r>
            <a:endParaRPr lang="en-US" altLang="zh-CN" sz="2000" b="1" dirty="0"/>
          </a:p>
          <a:p>
            <a:pPr marL="800089" lvl="1" indent="-342900">
              <a:lnSpc>
                <a:spcPct val="150000"/>
              </a:lnSpc>
              <a:buFont typeface="Wingdings" panose="05000000000000000000" pitchFamily="2" charset="2"/>
              <a:buChar char="p"/>
            </a:pPr>
            <a:r>
              <a:rPr lang="zh-CN" altLang="en-US" sz="2000" b="1" dirty="0"/>
              <a:t>不支持基于线程的处理机抢占</a:t>
            </a:r>
            <a:endParaRPr lang="en-US" altLang="zh-CN" sz="2000" b="1" dirty="0"/>
          </a:p>
          <a:p>
            <a:pPr marL="1257277" lvl="2" indent="-342900">
              <a:lnSpc>
                <a:spcPct val="150000"/>
              </a:lnSpc>
              <a:buFont typeface="Arial" panose="020B0604020202020204" pitchFamily="34" charset="0"/>
              <a:buChar char="•"/>
            </a:pPr>
            <a:r>
              <a:rPr lang="zh-CN" altLang="en-US" sz="2000" b="1" dirty="0"/>
              <a:t>除非当前运行的线程主动放弃，进程内其他线程无法抢占</a:t>
            </a:r>
            <a:r>
              <a:rPr lang="en-US" altLang="zh-CN" sz="2000" b="1" dirty="0"/>
              <a:t>CPU</a:t>
            </a:r>
          </a:p>
          <a:p>
            <a:pPr marL="800089" lvl="1" indent="-342900">
              <a:lnSpc>
                <a:spcPct val="150000"/>
              </a:lnSpc>
              <a:buFont typeface="Wingdings" panose="05000000000000000000" pitchFamily="2" charset="2"/>
              <a:buChar char="p"/>
            </a:pPr>
            <a:r>
              <a:rPr lang="zh-CN" altLang="en-US" sz="2000" b="1" dirty="0"/>
              <a:t>只能按进程分配</a:t>
            </a:r>
            <a:r>
              <a:rPr lang="en-US" altLang="zh-CN" sz="2000" b="1" dirty="0"/>
              <a:t>CPU</a:t>
            </a:r>
            <a:r>
              <a:rPr lang="zh-CN" altLang="en-US" sz="2000" b="1" dirty="0"/>
              <a:t>时间</a:t>
            </a:r>
            <a:endParaRPr lang="en-US" altLang="zh-CN" sz="2000" b="1" dirty="0"/>
          </a:p>
          <a:p>
            <a:pPr marL="1257277" lvl="2" indent="-342900">
              <a:lnSpc>
                <a:spcPct val="150000"/>
              </a:lnSpc>
              <a:buFont typeface="Arial" panose="020B0604020202020204" pitchFamily="34" charset="0"/>
              <a:buChar char="•"/>
            </a:pPr>
            <a:r>
              <a:rPr lang="zh-CN" altLang="en-US" sz="2000" b="1" dirty="0"/>
              <a:t>所有线程共享进程的时间片，时间片较短</a:t>
            </a:r>
            <a:r>
              <a:rPr lang="en-US" altLang="zh-CN" sz="2000" b="1" dirty="0"/>
              <a:t>	</a:t>
            </a:r>
            <a:endParaRPr lang="zh-CN" altLang="en-US" sz="2000" b="1" dirty="0"/>
          </a:p>
        </p:txBody>
      </p:sp>
      <p:grpSp>
        <p:nvGrpSpPr>
          <p:cNvPr id="96" name="组合 95">
            <a:extLst>
              <a:ext uri="{FF2B5EF4-FFF2-40B4-BE49-F238E27FC236}">
                <a16:creationId xmlns:a16="http://schemas.microsoft.com/office/drawing/2014/main" id="{1AA6FB3F-2C06-4E30-9B3B-9BDB24DA3882}"/>
              </a:ext>
            </a:extLst>
          </p:cNvPr>
          <p:cNvGrpSpPr/>
          <p:nvPr/>
        </p:nvGrpSpPr>
        <p:grpSpPr>
          <a:xfrm>
            <a:off x="6169907" y="2348171"/>
            <a:ext cx="5169186" cy="3535943"/>
            <a:chOff x="971600" y="1484079"/>
            <a:chExt cx="5169186" cy="3535943"/>
          </a:xfrm>
        </p:grpSpPr>
        <p:sp>
          <p:nvSpPr>
            <p:cNvPr id="97" name="矩形 96">
              <a:extLst>
                <a:ext uri="{FF2B5EF4-FFF2-40B4-BE49-F238E27FC236}">
                  <a16:creationId xmlns:a16="http://schemas.microsoft.com/office/drawing/2014/main" id="{F8832F85-7A9B-4DD1-8AA8-045290DEE2A4}"/>
                </a:ext>
              </a:extLst>
            </p:cNvPr>
            <p:cNvSpPr/>
            <p:nvPr/>
          </p:nvSpPr>
          <p:spPr>
            <a:xfrm>
              <a:off x="2354572" y="2073995"/>
              <a:ext cx="3786214" cy="2143140"/>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8" name="任意多边形 10">
              <a:extLst>
                <a:ext uri="{FF2B5EF4-FFF2-40B4-BE49-F238E27FC236}">
                  <a16:creationId xmlns:a16="http://schemas.microsoft.com/office/drawing/2014/main" id="{609C1A6E-89D9-4979-A81B-3E9A043CEA2D}"/>
                </a:ext>
              </a:extLst>
            </p:cNvPr>
            <p:cNvSpPr/>
            <p:nvPr/>
          </p:nvSpPr>
          <p:spPr>
            <a:xfrm>
              <a:off x="3072770" y="2429475"/>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A560DDC-11E1-417C-9D22-99B3E9E76874}"/>
                </a:ext>
              </a:extLst>
            </p:cNvPr>
            <p:cNvSpPr/>
            <p:nvPr/>
          </p:nvSpPr>
          <p:spPr>
            <a:xfrm>
              <a:off x="2568886" y="2359747"/>
              <a:ext cx="1643074" cy="1143008"/>
            </a:xfrm>
            <a:prstGeom prst="ellipse">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任意多边形 18">
              <a:extLst>
                <a:ext uri="{FF2B5EF4-FFF2-40B4-BE49-F238E27FC236}">
                  <a16:creationId xmlns:a16="http://schemas.microsoft.com/office/drawing/2014/main" id="{D6D5DB6D-759B-4484-B003-83BC49F0451A}"/>
                </a:ext>
              </a:extLst>
            </p:cNvPr>
            <p:cNvSpPr/>
            <p:nvPr/>
          </p:nvSpPr>
          <p:spPr>
            <a:xfrm>
              <a:off x="3354704" y="2429475"/>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1" name="任意多边形 19">
              <a:extLst>
                <a:ext uri="{FF2B5EF4-FFF2-40B4-BE49-F238E27FC236}">
                  <a16:creationId xmlns:a16="http://schemas.microsoft.com/office/drawing/2014/main" id="{AA0679F2-7999-4026-B5B2-8BE5B392A800}"/>
                </a:ext>
              </a:extLst>
            </p:cNvPr>
            <p:cNvSpPr/>
            <p:nvPr/>
          </p:nvSpPr>
          <p:spPr>
            <a:xfrm>
              <a:off x="3640456" y="2429475"/>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BF1E8BCC-6D73-4E98-AA2B-4B8C82493561}"/>
                </a:ext>
              </a:extLst>
            </p:cNvPr>
            <p:cNvSpPr/>
            <p:nvPr/>
          </p:nvSpPr>
          <p:spPr>
            <a:xfrm>
              <a:off x="2854638" y="3032725"/>
              <a:ext cx="1071570" cy="252000"/>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E6126DAD-9013-414B-B0CE-2E622C2F19E0}"/>
                </a:ext>
              </a:extLst>
            </p:cNvPr>
            <p:cNvSpPr/>
            <p:nvPr/>
          </p:nvSpPr>
          <p:spPr>
            <a:xfrm>
              <a:off x="4640588" y="3032725"/>
              <a:ext cx="1071570" cy="252000"/>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4" name="直接箭头连接符 103">
              <a:extLst>
                <a:ext uri="{FF2B5EF4-FFF2-40B4-BE49-F238E27FC236}">
                  <a16:creationId xmlns:a16="http://schemas.microsoft.com/office/drawing/2014/main" id="{CB1A4D3C-A6A4-4DCD-99CC-DEC658F46EA8}"/>
                </a:ext>
              </a:extLst>
            </p:cNvPr>
            <p:cNvCxnSpPr/>
            <p:nvPr/>
          </p:nvCxnSpPr>
          <p:spPr>
            <a:xfrm rot="5400000">
              <a:off x="3676175" y="1895400"/>
              <a:ext cx="785818" cy="571504"/>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5E763701-74C5-4D8F-8275-B3CF13141D8F}"/>
                </a:ext>
              </a:extLst>
            </p:cNvPr>
            <p:cNvCxnSpPr/>
            <p:nvPr/>
          </p:nvCxnSpPr>
          <p:spPr>
            <a:xfrm rot="16200000" flipH="1">
              <a:off x="2783200" y="1931119"/>
              <a:ext cx="500066" cy="214314"/>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C1FD71C7-8DB5-4AD9-81CE-BAAF3883F4C0}"/>
                </a:ext>
              </a:extLst>
            </p:cNvPr>
            <p:cNvCxnSpPr/>
            <p:nvPr/>
          </p:nvCxnSpPr>
          <p:spPr>
            <a:xfrm rot="5400000" flipH="1" flipV="1">
              <a:off x="2318853" y="3609912"/>
              <a:ext cx="1000132" cy="500066"/>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sp>
          <p:nvSpPr>
            <p:cNvPr id="107" name="矩形 106">
              <a:extLst>
                <a:ext uri="{FF2B5EF4-FFF2-40B4-BE49-F238E27FC236}">
                  <a16:creationId xmlns:a16="http://schemas.microsoft.com/office/drawing/2014/main" id="{CF08E76B-F6B3-4F6D-93EA-36F933960DEC}"/>
                </a:ext>
              </a:extLst>
            </p:cNvPr>
            <p:cNvSpPr/>
            <p:nvPr/>
          </p:nvSpPr>
          <p:spPr>
            <a:xfrm>
              <a:off x="3131840" y="3785776"/>
              <a:ext cx="651492" cy="22323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8" name="左大括号 107">
              <a:extLst>
                <a:ext uri="{FF2B5EF4-FFF2-40B4-BE49-F238E27FC236}">
                  <a16:creationId xmlns:a16="http://schemas.microsoft.com/office/drawing/2014/main" id="{34E9EFC7-2062-4D5B-9E4A-7A7E44BED8AA}"/>
                </a:ext>
              </a:extLst>
            </p:cNvPr>
            <p:cNvSpPr/>
            <p:nvPr/>
          </p:nvSpPr>
          <p:spPr>
            <a:xfrm>
              <a:off x="2068820" y="2073995"/>
              <a:ext cx="142876" cy="1500198"/>
            </a:xfrm>
            <a:prstGeom prst="leftBrace">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9" name="左大括号 108">
              <a:extLst>
                <a:ext uri="{FF2B5EF4-FFF2-40B4-BE49-F238E27FC236}">
                  <a16:creationId xmlns:a16="http://schemas.microsoft.com/office/drawing/2014/main" id="{BF9EA093-C795-44CB-BD1E-4187802637AD}"/>
                </a:ext>
              </a:extLst>
            </p:cNvPr>
            <p:cNvSpPr/>
            <p:nvPr/>
          </p:nvSpPr>
          <p:spPr>
            <a:xfrm>
              <a:off x="2068820" y="3645631"/>
              <a:ext cx="142876" cy="500066"/>
            </a:xfrm>
            <a:prstGeom prst="leftBrace">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98" name="直接连接符 197">
              <a:extLst>
                <a:ext uri="{FF2B5EF4-FFF2-40B4-BE49-F238E27FC236}">
                  <a16:creationId xmlns:a16="http://schemas.microsoft.com/office/drawing/2014/main" id="{5F7B35DA-8245-4A8C-838B-1477B452D4AC}"/>
                </a:ext>
              </a:extLst>
            </p:cNvPr>
            <p:cNvCxnSpPr/>
            <p:nvPr/>
          </p:nvCxnSpPr>
          <p:spPr>
            <a:xfrm>
              <a:off x="2354572" y="3645631"/>
              <a:ext cx="3786214"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sp>
          <p:nvSpPr>
            <p:cNvPr id="199" name="任意多边形 47">
              <a:extLst>
                <a:ext uri="{FF2B5EF4-FFF2-40B4-BE49-F238E27FC236}">
                  <a16:creationId xmlns:a16="http://schemas.microsoft.com/office/drawing/2014/main" id="{EE9C115D-95F8-47F4-BF57-17EA104DF6CA}"/>
                </a:ext>
              </a:extLst>
            </p:cNvPr>
            <p:cNvSpPr/>
            <p:nvPr/>
          </p:nvSpPr>
          <p:spPr>
            <a:xfrm>
              <a:off x="4858720" y="2429475"/>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0" name="椭圆 199">
              <a:extLst>
                <a:ext uri="{FF2B5EF4-FFF2-40B4-BE49-F238E27FC236}">
                  <a16:creationId xmlns:a16="http://schemas.microsoft.com/office/drawing/2014/main" id="{EC3AB71B-B933-4E64-B4A9-70812A6EBABD}"/>
                </a:ext>
              </a:extLst>
            </p:cNvPr>
            <p:cNvSpPr/>
            <p:nvPr/>
          </p:nvSpPr>
          <p:spPr>
            <a:xfrm>
              <a:off x="4354836" y="2359747"/>
              <a:ext cx="1643074" cy="1143008"/>
            </a:xfrm>
            <a:prstGeom prst="ellipse">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1" name="任意多边形 49">
              <a:extLst>
                <a:ext uri="{FF2B5EF4-FFF2-40B4-BE49-F238E27FC236}">
                  <a16:creationId xmlns:a16="http://schemas.microsoft.com/office/drawing/2014/main" id="{F6F0175A-C5DD-4DE2-88B5-00B2C831CA59}"/>
                </a:ext>
              </a:extLst>
            </p:cNvPr>
            <p:cNvSpPr/>
            <p:nvPr/>
          </p:nvSpPr>
          <p:spPr>
            <a:xfrm>
              <a:off x="5231151" y="2429475"/>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任意多边形 50">
              <a:extLst>
                <a:ext uri="{FF2B5EF4-FFF2-40B4-BE49-F238E27FC236}">
                  <a16:creationId xmlns:a16="http://schemas.microsoft.com/office/drawing/2014/main" id="{11FB4034-C87F-4C37-8913-4B8EFD7C95D2}"/>
                </a:ext>
              </a:extLst>
            </p:cNvPr>
            <p:cNvSpPr/>
            <p:nvPr/>
          </p:nvSpPr>
          <p:spPr>
            <a:xfrm>
              <a:off x="5426406" y="2429475"/>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3" name="任意多边形 51">
              <a:extLst>
                <a:ext uri="{FF2B5EF4-FFF2-40B4-BE49-F238E27FC236}">
                  <a16:creationId xmlns:a16="http://schemas.microsoft.com/office/drawing/2014/main" id="{E5168568-CE8E-48D0-B892-840DBE3E17C8}"/>
                </a:ext>
              </a:extLst>
            </p:cNvPr>
            <p:cNvSpPr/>
            <p:nvPr/>
          </p:nvSpPr>
          <p:spPr>
            <a:xfrm>
              <a:off x="5031119" y="2429475"/>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TextBox 52">
              <a:extLst>
                <a:ext uri="{FF2B5EF4-FFF2-40B4-BE49-F238E27FC236}">
                  <a16:creationId xmlns:a16="http://schemas.microsoft.com/office/drawing/2014/main" id="{A9ECE4C7-C4F4-4280-A217-38083A262B8C}"/>
                </a:ext>
              </a:extLst>
            </p:cNvPr>
            <p:cNvSpPr txBox="1"/>
            <p:nvPr/>
          </p:nvSpPr>
          <p:spPr>
            <a:xfrm>
              <a:off x="2387910" y="1490349"/>
              <a:ext cx="646331" cy="369332"/>
            </a:xfrm>
            <a:prstGeom prst="rect">
              <a:avLst/>
            </a:prstGeom>
            <a:noFill/>
          </p:spPr>
          <p:txBody>
            <a:bodyPr wrap="none" rtlCol="0">
              <a:spAutoFit/>
            </a:bodyPr>
            <a:lstStyle/>
            <a:p>
              <a:r>
                <a:rPr lang="zh-CN" altLang="en-US" b="1" dirty="0">
                  <a:solidFill>
                    <a:srgbClr val="11576A"/>
                  </a:solidFill>
                  <a:latin typeface="微软雅黑" pitchFamily="34" charset="-122"/>
                  <a:ea typeface="微软雅黑" pitchFamily="34" charset="-122"/>
                </a:rPr>
                <a:t>进程</a:t>
              </a:r>
            </a:p>
          </p:txBody>
        </p:sp>
        <p:sp>
          <p:nvSpPr>
            <p:cNvPr id="205" name="TextBox 53">
              <a:extLst>
                <a:ext uri="{FF2B5EF4-FFF2-40B4-BE49-F238E27FC236}">
                  <a16:creationId xmlns:a16="http://schemas.microsoft.com/office/drawing/2014/main" id="{3FA9CA51-1E8F-4433-B5E9-811CA6672D31}"/>
                </a:ext>
              </a:extLst>
            </p:cNvPr>
            <p:cNvSpPr txBox="1"/>
            <p:nvPr/>
          </p:nvSpPr>
          <p:spPr>
            <a:xfrm>
              <a:off x="4069685" y="1484079"/>
              <a:ext cx="646331" cy="369332"/>
            </a:xfrm>
            <a:prstGeom prst="rect">
              <a:avLst/>
            </a:prstGeom>
            <a:noFill/>
          </p:spPr>
          <p:txBody>
            <a:bodyPr wrap="none" rtlCol="0">
              <a:spAutoFit/>
            </a:bodyPr>
            <a:lstStyle/>
            <a:p>
              <a:r>
                <a:rPr lang="zh-CN" altLang="en-US" b="1" dirty="0">
                  <a:solidFill>
                    <a:srgbClr val="11576A"/>
                  </a:solidFill>
                  <a:latin typeface="微软雅黑" pitchFamily="34" charset="-122"/>
                  <a:ea typeface="微软雅黑" pitchFamily="34" charset="-122"/>
                </a:rPr>
                <a:t>线程</a:t>
              </a:r>
            </a:p>
          </p:txBody>
        </p:sp>
        <p:sp>
          <p:nvSpPr>
            <p:cNvPr id="206" name="TextBox 54">
              <a:extLst>
                <a:ext uri="{FF2B5EF4-FFF2-40B4-BE49-F238E27FC236}">
                  <a16:creationId xmlns:a16="http://schemas.microsoft.com/office/drawing/2014/main" id="{CBE8D7FE-335F-4F16-B7D1-121561774DE7}"/>
                </a:ext>
              </a:extLst>
            </p:cNvPr>
            <p:cNvSpPr txBox="1"/>
            <p:nvPr/>
          </p:nvSpPr>
          <p:spPr>
            <a:xfrm>
              <a:off x="3925669" y="3732309"/>
              <a:ext cx="646331" cy="369332"/>
            </a:xfrm>
            <a:prstGeom prst="rect">
              <a:avLst/>
            </a:prstGeom>
            <a:noFill/>
          </p:spPr>
          <p:txBody>
            <a:bodyPr wrap="none" rtlCol="0">
              <a:spAutoFit/>
            </a:bodyPr>
            <a:lstStyle/>
            <a:p>
              <a:r>
                <a:rPr lang="zh-CN" altLang="en-US" b="1" dirty="0">
                  <a:solidFill>
                    <a:srgbClr val="11576A"/>
                  </a:solidFill>
                  <a:latin typeface="微软雅黑" pitchFamily="34" charset="-122"/>
                  <a:ea typeface="微软雅黑" pitchFamily="34" charset="-122"/>
                </a:rPr>
                <a:t>内核</a:t>
              </a:r>
            </a:p>
          </p:txBody>
        </p:sp>
        <p:sp>
          <p:nvSpPr>
            <p:cNvPr id="207" name="TextBox 55">
              <a:extLst>
                <a:ext uri="{FF2B5EF4-FFF2-40B4-BE49-F238E27FC236}">
                  <a16:creationId xmlns:a16="http://schemas.microsoft.com/office/drawing/2014/main" id="{001E854B-B524-45B6-A9AC-F37D190FEC6D}"/>
                </a:ext>
              </a:extLst>
            </p:cNvPr>
            <p:cNvSpPr txBox="1"/>
            <p:nvPr/>
          </p:nvSpPr>
          <p:spPr>
            <a:xfrm>
              <a:off x="2051720" y="4373691"/>
              <a:ext cx="1205325" cy="646331"/>
            </a:xfrm>
            <a:prstGeom prst="rect">
              <a:avLst/>
            </a:prstGeom>
            <a:noFill/>
          </p:spPr>
          <p:txBody>
            <a:bodyPr wrap="square" rtlCol="0">
              <a:spAutoFit/>
            </a:bodyPr>
            <a:lstStyle/>
            <a:p>
              <a:r>
                <a:rPr lang="zh-CN" altLang="en-US" b="1" dirty="0">
                  <a:solidFill>
                    <a:srgbClr val="11576A"/>
                  </a:solidFill>
                  <a:latin typeface="微软雅黑" pitchFamily="34" charset="-122"/>
                  <a:ea typeface="微软雅黑" pitchFamily="34" charset="-122"/>
                </a:rPr>
                <a:t>线程库运行时系统</a:t>
              </a:r>
            </a:p>
          </p:txBody>
        </p:sp>
        <p:sp>
          <p:nvSpPr>
            <p:cNvPr id="208" name="TextBox 58">
              <a:extLst>
                <a:ext uri="{FF2B5EF4-FFF2-40B4-BE49-F238E27FC236}">
                  <a16:creationId xmlns:a16="http://schemas.microsoft.com/office/drawing/2014/main" id="{EB9BD0EA-57AB-4216-9E3A-F4BB341FB368}"/>
                </a:ext>
              </a:extLst>
            </p:cNvPr>
            <p:cNvSpPr txBox="1"/>
            <p:nvPr/>
          </p:nvSpPr>
          <p:spPr>
            <a:xfrm>
              <a:off x="1096824" y="2356358"/>
              <a:ext cx="1107996" cy="369332"/>
            </a:xfrm>
            <a:prstGeom prst="rect">
              <a:avLst/>
            </a:prstGeom>
            <a:noFill/>
          </p:spPr>
          <p:txBody>
            <a:bodyPr wrap="none" rtlCol="0">
              <a:spAutoFit/>
            </a:bodyPr>
            <a:lstStyle/>
            <a:p>
              <a:pPr algn="ctr"/>
              <a:r>
                <a:rPr lang="zh-CN" altLang="en-US" b="1" dirty="0">
                  <a:solidFill>
                    <a:srgbClr val="11576A"/>
                  </a:solidFill>
                  <a:latin typeface="微软雅黑" pitchFamily="34" charset="-122"/>
                  <a:ea typeface="微软雅黑" pitchFamily="34" charset="-122"/>
                </a:rPr>
                <a:t>用户空间</a:t>
              </a:r>
            </a:p>
          </p:txBody>
        </p:sp>
        <p:sp>
          <p:nvSpPr>
            <p:cNvPr id="209" name="TextBox 59">
              <a:extLst>
                <a:ext uri="{FF2B5EF4-FFF2-40B4-BE49-F238E27FC236}">
                  <a16:creationId xmlns:a16="http://schemas.microsoft.com/office/drawing/2014/main" id="{19C1475C-86E5-45AD-9908-7F33EE6F9143}"/>
                </a:ext>
              </a:extLst>
            </p:cNvPr>
            <p:cNvSpPr txBox="1"/>
            <p:nvPr/>
          </p:nvSpPr>
          <p:spPr>
            <a:xfrm>
              <a:off x="971600" y="3716327"/>
              <a:ext cx="1107996" cy="369332"/>
            </a:xfrm>
            <a:prstGeom prst="rect">
              <a:avLst/>
            </a:prstGeom>
            <a:noFill/>
          </p:spPr>
          <p:txBody>
            <a:bodyPr wrap="none" rtlCol="0">
              <a:spAutoFit/>
            </a:bodyPr>
            <a:lstStyle/>
            <a:p>
              <a:r>
                <a:rPr lang="zh-CN" altLang="en-US" b="1" dirty="0">
                  <a:solidFill>
                    <a:srgbClr val="11576A"/>
                  </a:solidFill>
                  <a:latin typeface="微软雅黑" pitchFamily="34" charset="-122"/>
                  <a:ea typeface="微软雅黑" pitchFamily="34" charset="-122"/>
                </a:rPr>
                <a:t>内核空间</a:t>
              </a:r>
            </a:p>
          </p:txBody>
        </p:sp>
        <p:sp>
          <p:nvSpPr>
            <p:cNvPr id="210" name="矩形 209">
              <a:extLst>
                <a:ext uri="{FF2B5EF4-FFF2-40B4-BE49-F238E27FC236}">
                  <a16:creationId xmlns:a16="http://schemas.microsoft.com/office/drawing/2014/main" id="{DF348156-5ADC-4974-BA01-A097157011BD}"/>
                </a:ext>
              </a:extLst>
            </p:cNvPr>
            <p:cNvSpPr/>
            <p:nvPr/>
          </p:nvSpPr>
          <p:spPr>
            <a:xfrm>
              <a:off x="4905405" y="3783946"/>
              <a:ext cx="651492" cy="22506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文本框 210">
              <a:extLst>
                <a:ext uri="{FF2B5EF4-FFF2-40B4-BE49-F238E27FC236}">
                  <a16:creationId xmlns:a16="http://schemas.microsoft.com/office/drawing/2014/main" id="{26A29159-1CE2-4074-B148-F4339F8DABE5}"/>
                </a:ext>
              </a:extLst>
            </p:cNvPr>
            <p:cNvSpPr txBox="1"/>
            <p:nvPr/>
          </p:nvSpPr>
          <p:spPr>
            <a:xfrm>
              <a:off x="3090055" y="3726387"/>
              <a:ext cx="724878" cy="338554"/>
            </a:xfrm>
            <a:prstGeom prst="rect">
              <a:avLst/>
            </a:prstGeom>
            <a:noFill/>
          </p:spPr>
          <p:txBody>
            <a:bodyPr wrap="none" rtlCol="0">
              <a:spAutoFit/>
            </a:bodyPr>
            <a:lstStyle/>
            <a:p>
              <a:r>
                <a:rPr kumimoji="1" lang="en-US" altLang="zh-CN" sz="1600" b="1" dirty="0">
                  <a:solidFill>
                    <a:srgbClr val="11576A"/>
                  </a:solidFill>
                  <a:latin typeface="微软雅黑" panose="020B0503020204020204" pitchFamily="34" charset="-122"/>
                  <a:ea typeface="微软雅黑" panose="020B0503020204020204" pitchFamily="34" charset="-122"/>
                </a:rPr>
                <a:t>PCB1</a:t>
              </a:r>
              <a:endParaRPr kumimoji="1" lang="zh-CN" altLang="en-US" sz="1600" b="1" dirty="0">
                <a:solidFill>
                  <a:srgbClr val="11576A"/>
                </a:solidFill>
                <a:latin typeface="微软雅黑" panose="020B0503020204020204" pitchFamily="34" charset="-122"/>
                <a:ea typeface="微软雅黑" panose="020B0503020204020204" pitchFamily="34" charset="-122"/>
              </a:endParaRPr>
            </a:p>
          </p:txBody>
        </p:sp>
        <p:sp>
          <p:nvSpPr>
            <p:cNvPr id="212" name="文本框 211">
              <a:extLst>
                <a:ext uri="{FF2B5EF4-FFF2-40B4-BE49-F238E27FC236}">
                  <a16:creationId xmlns:a16="http://schemas.microsoft.com/office/drawing/2014/main" id="{90AEC9D9-9F9E-4220-AD2F-EEA32EDB9C03}"/>
                </a:ext>
              </a:extLst>
            </p:cNvPr>
            <p:cNvSpPr txBox="1"/>
            <p:nvPr/>
          </p:nvSpPr>
          <p:spPr>
            <a:xfrm>
              <a:off x="4868712" y="3722075"/>
              <a:ext cx="724878" cy="338554"/>
            </a:xfrm>
            <a:prstGeom prst="rect">
              <a:avLst/>
            </a:prstGeom>
            <a:noFill/>
          </p:spPr>
          <p:txBody>
            <a:bodyPr wrap="none" rtlCol="0">
              <a:spAutoFit/>
            </a:bodyPr>
            <a:lstStyle/>
            <a:p>
              <a:r>
                <a:rPr kumimoji="1" lang="en-US" altLang="zh-CN" sz="1600" b="1" dirty="0">
                  <a:solidFill>
                    <a:srgbClr val="11576A"/>
                  </a:solidFill>
                  <a:latin typeface="微软雅黑" panose="020B0503020204020204" pitchFamily="34" charset="-122"/>
                  <a:ea typeface="微软雅黑" panose="020B0503020204020204" pitchFamily="34" charset="-122"/>
                </a:rPr>
                <a:t>PCB2</a:t>
              </a:r>
              <a:endParaRPr kumimoji="1" lang="zh-CN" altLang="en-US" sz="1600" b="1" dirty="0">
                <a:solidFill>
                  <a:srgbClr val="11576A"/>
                </a:solidFill>
                <a:latin typeface="微软雅黑" panose="020B0503020204020204" pitchFamily="34" charset="-122"/>
                <a:ea typeface="微软雅黑" panose="020B0503020204020204" pitchFamily="34" charset="-122"/>
              </a:endParaRPr>
            </a:p>
          </p:txBody>
        </p:sp>
        <p:sp>
          <p:nvSpPr>
            <p:cNvPr id="213" name="文本框 212">
              <a:extLst>
                <a:ext uri="{FF2B5EF4-FFF2-40B4-BE49-F238E27FC236}">
                  <a16:creationId xmlns:a16="http://schemas.microsoft.com/office/drawing/2014/main" id="{939D4412-1C7B-4955-ACD2-F2D974F10FA7}"/>
                </a:ext>
              </a:extLst>
            </p:cNvPr>
            <p:cNvSpPr txBox="1"/>
            <p:nvPr/>
          </p:nvSpPr>
          <p:spPr>
            <a:xfrm>
              <a:off x="3114821" y="3241467"/>
              <a:ext cx="533544" cy="307777"/>
            </a:xfrm>
            <a:prstGeom prst="rect">
              <a:avLst/>
            </a:prstGeom>
            <a:noFill/>
          </p:spPr>
          <p:txBody>
            <a:bodyPr wrap="none" rtlCol="0">
              <a:spAutoFit/>
            </a:bodyPr>
            <a:lstStyle/>
            <a:p>
              <a:r>
                <a:rPr kumimoji="1" lang="en-US" altLang="zh-CN" sz="1400" b="1" dirty="0">
                  <a:solidFill>
                    <a:srgbClr val="11576A"/>
                  </a:solidFill>
                  <a:latin typeface="微软雅黑" panose="020B0503020204020204" pitchFamily="34" charset="-122"/>
                  <a:ea typeface="微软雅黑" panose="020B0503020204020204" pitchFamily="34" charset="-122"/>
                </a:rPr>
                <a:t>TCB</a:t>
              </a:r>
              <a:endParaRPr kumimoji="1" lang="zh-CN" altLang="en-US" sz="1400" b="1" dirty="0">
                <a:solidFill>
                  <a:srgbClr val="11576A"/>
                </a:solidFill>
                <a:latin typeface="微软雅黑" panose="020B0503020204020204" pitchFamily="34" charset="-122"/>
                <a:ea typeface="微软雅黑" panose="020B0503020204020204" pitchFamily="34" charset="-122"/>
              </a:endParaRPr>
            </a:p>
          </p:txBody>
        </p:sp>
        <p:sp>
          <p:nvSpPr>
            <p:cNvPr id="214" name="文本框 213">
              <a:extLst>
                <a:ext uri="{FF2B5EF4-FFF2-40B4-BE49-F238E27FC236}">
                  <a16:creationId xmlns:a16="http://schemas.microsoft.com/office/drawing/2014/main" id="{A4D3506B-EE8A-4A53-8ED2-B82AF630947C}"/>
                </a:ext>
              </a:extLst>
            </p:cNvPr>
            <p:cNvSpPr txBox="1"/>
            <p:nvPr/>
          </p:nvSpPr>
          <p:spPr>
            <a:xfrm>
              <a:off x="4913005" y="3248627"/>
              <a:ext cx="533544" cy="307777"/>
            </a:xfrm>
            <a:prstGeom prst="rect">
              <a:avLst/>
            </a:prstGeom>
            <a:noFill/>
          </p:spPr>
          <p:txBody>
            <a:bodyPr wrap="none" rtlCol="0">
              <a:spAutoFit/>
            </a:bodyPr>
            <a:lstStyle/>
            <a:p>
              <a:r>
                <a:rPr kumimoji="1" lang="en-US" altLang="zh-CN" sz="1400" b="1" dirty="0">
                  <a:solidFill>
                    <a:srgbClr val="11576A"/>
                  </a:solidFill>
                  <a:latin typeface="微软雅黑" panose="020B0503020204020204" pitchFamily="34" charset="-122"/>
                  <a:ea typeface="微软雅黑" panose="020B0503020204020204" pitchFamily="34" charset="-122"/>
                </a:rPr>
                <a:t>TCB</a:t>
              </a:r>
              <a:endParaRPr kumimoji="1" lang="zh-CN" altLang="en-US" sz="1400" b="1" dirty="0">
                <a:solidFill>
                  <a:srgbClr val="11576A"/>
                </a:solidFill>
                <a:latin typeface="微软雅黑" panose="020B0503020204020204" pitchFamily="34" charset="-122"/>
                <a:ea typeface="微软雅黑" panose="020B0503020204020204" pitchFamily="34" charset="-122"/>
              </a:endParaRPr>
            </a:p>
          </p:txBody>
        </p:sp>
        <p:grpSp>
          <p:nvGrpSpPr>
            <p:cNvPr id="215" name="组合 214">
              <a:extLst>
                <a:ext uri="{FF2B5EF4-FFF2-40B4-BE49-F238E27FC236}">
                  <a16:creationId xmlns:a16="http://schemas.microsoft.com/office/drawing/2014/main" id="{7FBC3983-AABB-44E2-983A-583F25E4608E}"/>
                </a:ext>
              </a:extLst>
            </p:cNvPr>
            <p:cNvGrpSpPr/>
            <p:nvPr/>
          </p:nvGrpSpPr>
          <p:grpSpPr>
            <a:xfrm>
              <a:off x="3199958" y="3020785"/>
              <a:ext cx="440498" cy="261610"/>
              <a:chOff x="4316008" y="4370792"/>
              <a:chExt cx="436846" cy="261610"/>
            </a:xfrm>
          </p:grpSpPr>
          <p:sp>
            <p:nvSpPr>
              <p:cNvPr id="234" name="文本框 233">
                <a:extLst>
                  <a:ext uri="{FF2B5EF4-FFF2-40B4-BE49-F238E27FC236}">
                    <a16:creationId xmlns:a16="http://schemas.microsoft.com/office/drawing/2014/main" id="{CDC7401C-B45F-4F8B-80EF-37DF87C7CE59}"/>
                  </a:ext>
                </a:extLst>
              </p:cNvPr>
              <p:cNvSpPr txBox="1"/>
              <p:nvPr/>
            </p:nvSpPr>
            <p:spPr>
              <a:xfrm>
                <a:off x="4316008" y="4370792"/>
                <a:ext cx="436846" cy="261610"/>
              </a:xfrm>
              <a:prstGeom prst="rect">
                <a:avLst/>
              </a:prstGeom>
              <a:noFill/>
            </p:spPr>
            <p:txBody>
              <a:bodyPr wrap="square" rtlCol="0">
                <a:spAutoFit/>
              </a:bodyPr>
              <a:lstStyle/>
              <a:p>
                <a:r>
                  <a:rPr kumimoji="1" lang="en-US" altLang="zh-CN" sz="1100" b="1" dirty="0">
                    <a:solidFill>
                      <a:srgbClr val="11576A"/>
                    </a:solidFill>
                    <a:latin typeface="微软雅黑" panose="020B0503020204020204" pitchFamily="34" charset="-122"/>
                    <a:ea typeface="微软雅黑" panose="020B0503020204020204" pitchFamily="34" charset="-122"/>
                  </a:rPr>
                  <a:t>12</a:t>
                </a:r>
                <a:endParaRPr kumimoji="1" lang="zh-CN" altLang="en-US" sz="1100" b="1" dirty="0">
                  <a:solidFill>
                    <a:srgbClr val="11576A"/>
                  </a:solidFill>
                  <a:latin typeface="微软雅黑" panose="020B0503020204020204" pitchFamily="34" charset="-122"/>
                  <a:ea typeface="微软雅黑" panose="020B0503020204020204" pitchFamily="34" charset="-122"/>
                </a:endParaRPr>
              </a:p>
            </p:txBody>
          </p:sp>
          <p:sp>
            <p:nvSpPr>
              <p:cNvPr id="235" name="矩形 234">
                <a:extLst>
                  <a:ext uri="{FF2B5EF4-FFF2-40B4-BE49-F238E27FC236}">
                    <a16:creationId xmlns:a16="http://schemas.microsoft.com/office/drawing/2014/main" id="{3C70DD42-D30C-45FF-B32B-63BB7E90D9C1}"/>
                  </a:ext>
                </a:extLst>
              </p:cNvPr>
              <p:cNvSpPr/>
              <p:nvPr/>
            </p:nvSpPr>
            <p:spPr>
              <a:xfrm>
                <a:off x="4396255" y="4396664"/>
                <a:ext cx="198553" cy="21590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16" name="组合 215">
              <a:extLst>
                <a:ext uri="{FF2B5EF4-FFF2-40B4-BE49-F238E27FC236}">
                  <a16:creationId xmlns:a16="http://schemas.microsoft.com/office/drawing/2014/main" id="{365A6C00-64F2-4414-9FB4-3D0F16E484F3}"/>
                </a:ext>
              </a:extLst>
            </p:cNvPr>
            <p:cNvGrpSpPr/>
            <p:nvPr/>
          </p:nvGrpSpPr>
          <p:grpSpPr>
            <a:xfrm>
              <a:off x="2873457" y="3027920"/>
              <a:ext cx="440498" cy="261610"/>
              <a:chOff x="4316008" y="4370792"/>
              <a:chExt cx="436846" cy="261610"/>
            </a:xfrm>
          </p:grpSpPr>
          <p:sp>
            <p:nvSpPr>
              <p:cNvPr id="232" name="文本框 231">
                <a:extLst>
                  <a:ext uri="{FF2B5EF4-FFF2-40B4-BE49-F238E27FC236}">
                    <a16:creationId xmlns:a16="http://schemas.microsoft.com/office/drawing/2014/main" id="{DFCCD5FF-7600-4621-81F7-D01883E8D46E}"/>
                  </a:ext>
                </a:extLst>
              </p:cNvPr>
              <p:cNvSpPr txBox="1"/>
              <p:nvPr/>
            </p:nvSpPr>
            <p:spPr>
              <a:xfrm>
                <a:off x="4316008" y="4370792"/>
                <a:ext cx="436846" cy="261610"/>
              </a:xfrm>
              <a:prstGeom prst="rect">
                <a:avLst/>
              </a:prstGeom>
              <a:noFill/>
            </p:spPr>
            <p:txBody>
              <a:bodyPr wrap="square" rtlCol="0">
                <a:spAutoFit/>
              </a:bodyPr>
              <a:lstStyle/>
              <a:p>
                <a:r>
                  <a:rPr kumimoji="1" lang="en-US" altLang="zh-CN" sz="1100" b="1" dirty="0">
                    <a:solidFill>
                      <a:srgbClr val="11576A"/>
                    </a:solidFill>
                    <a:latin typeface="微软雅黑" panose="020B0503020204020204" pitchFamily="34" charset="-122"/>
                    <a:ea typeface="微软雅黑" panose="020B0503020204020204" pitchFamily="34" charset="-122"/>
                  </a:rPr>
                  <a:t>11</a:t>
                </a:r>
                <a:endParaRPr kumimoji="1" lang="zh-CN" altLang="en-US" sz="1100" b="1" dirty="0">
                  <a:solidFill>
                    <a:srgbClr val="11576A"/>
                  </a:solidFill>
                  <a:latin typeface="微软雅黑" panose="020B0503020204020204" pitchFamily="34" charset="-122"/>
                  <a:ea typeface="微软雅黑" panose="020B0503020204020204" pitchFamily="34" charset="-122"/>
                </a:endParaRPr>
              </a:p>
            </p:txBody>
          </p:sp>
          <p:sp>
            <p:nvSpPr>
              <p:cNvPr id="233" name="矩形 232">
                <a:extLst>
                  <a:ext uri="{FF2B5EF4-FFF2-40B4-BE49-F238E27FC236}">
                    <a16:creationId xmlns:a16="http://schemas.microsoft.com/office/drawing/2014/main" id="{D7CA12D7-21EE-41FA-871C-DADEE0FF9AE0}"/>
                  </a:ext>
                </a:extLst>
              </p:cNvPr>
              <p:cNvSpPr/>
              <p:nvPr/>
            </p:nvSpPr>
            <p:spPr>
              <a:xfrm>
                <a:off x="4396255" y="4396664"/>
                <a:ext cx="198553" cy="21590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17" name="组合 216">
              <a:extLst>
                <a:ext uri="{FF2B5EF4-FFF2-40B4-BE49-F238E27FC236}">
                  <a16:creationId xmlns:a16="http://schemas.microsoft.com/office/drawing/2014/main" id="{A9FCEFB1-26F8-49F7-A39C-4069385C0509}"/>
                </a:ext>
              </a:extLst>
            </p:cNvPr>
            <p:cNvGrpSpPr/>
            <p:nvPr/>
          </p:nvGrpSpPr>
          <p:grpSpPr>
            <a:xfrm>
              <a:off x="3521859" y="3027920"/>
              <a:ext cx="440498" cy="261610"/>
              <a:chOff x="4316008" y="4370792"/>
              <a:chExt cx="436846" cy="261610"/>
            </a:xfrm>
          </p:grpSpPr>
          <p:sp>
            <p:nvSpPr>
              <p:cNvPr id="230" name="文本框 229">
                <a:extLst>
                  <a:ext uri="{FF2B5EF4-FFF2-40B4-BE49-F238E27FC236}">
                    <a16:creationId xmlns:a16="http://schemas.microsoft.com/office/drawing/2014/main" id="{C06B9D0C-3B58-4117-8D3D-5A8F7E3FCCDC}"/>
                  </a:ext>
                </a:extLst>
              </p:cNvPr>
              <p:cNvSpPr txBox="1"/>
              <p:nvPr/>
            </p:nvSpPr>
            <p:spPr>
              <a:xfrm>
                <a:off x="4316008" y="4370792"/>
                <a:ext cx="436846" cy="261610"/>
              </a:xfrm>
              <a:prstGeom prst="rect">
                <a:avLst/>
              </a:prstGeom>
              <a:noFill/>
            </p:spPr>
            <p:txBody>
              <a:bodyPr wrap="square" rtlCol="0">
                <a:spAutoFit/>
              </a:bodyPr>
              <a:lstStyle/>
              <a:p>
                <a:r>
                  <a:rPr kumimoji="1" lang="en-US" altLang="zh-CN" sz="1100" b="1" dirty="0">
                    <a:solidFill>
                      <a:srgbClr val="11576A"/>
                    </a:solidFill>
                    <a:latin typeface="微软雅黑" panose="020B0503020204020204" pitchFamily="34" charset="-122"/>
                    <a:ea typeface="微软雅黑" panose="020B0503020204020204" pitchFamily="34" charset="-122"/>
                  </a:rPr>
                  <a:t>13</a:t>
                </a:r>
                <a:endParaRPr kumimoji="1" lang="zh-CN" altLang="en-US" sz="1100" b="1" dirty="0">
                  <a:solidFill>
                    <a:srgbClr val="11576A"/>
                  </a:solidFill>
                  <a:latin typeface="微软雅黑" panose="020B0503020204020204" pitchFamily="34" charset="-122"/>
                  <a:ea typeface="微软雅黑" panose="020B0503020204020204" pitchFamily="34" charset="-122"/>
                </a:endParaRPr>
              </a:p>
            </p:txBody>
          </p:sp>
          <p:sp>
            <p:nvSpPr>
              <p:cNvPr id="231" name="矩形 230">
                <a:extLst>
                  <a:ext uri="{FF2B5EF4-FFF2-40B4-BE49-F238E27FC236}">
                    <a16:creationId xmlns:a16="http://schemas.microsoft.com/office/drawing/2014/main" id="{D7402962-8FD6-48FD-A48B-EB6B7FC9CAC2}"/>
                  </a:ext>
                </a:extLst>
              </p:cNvPr>
              <p:cNvSpPr/>
              <p:nvPr/>
            </p:nvSpPr>
            <p:spPr>
              <a:xfrm>
                <a:off x="4396255" y="4396664"/>
                <a:ext cx="198553" cy="21590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18" name="组合 217">
              <a:extLst>
                <a:ext uri="{FF2B5EF4-FFF2-40B4-BE49-F238E27FC236}">
                  <a16:creationId xmlns:a16="http://schemas.microsoft.com/office/drawing/2014/main" id="{65A054A8-77CB-4459-991F-A857C5206937}"/>
                </a:ext>
              </a:extLst>
            </p:cNvPr>
            <p:cNvGrpSpPr/>
            <p:nvPr/>
          </p:nvGrpSpPr>
          <p:grpSpPr>
            <a:xfrm>
              <a:off x="4601681" y="3020785"/>
              <a:ext cx="440498" cy="261610"/>
              <a:chOff x="4316008" y="4370792"/>
              <a:chExt cx="436846" cy="261610"/>
            </a:xfrm>
          </p:grpSpPr>
          <p:sp>
            <p:nvSpPr>
              <p:cNvPr id="228" name="文本框 227">
                <a:extLst>
                  <a:ext uri="{FF2B5EF4-FFF2-40B4-BE49-F238E27FC236}">
                    <a16:creationId xmlns:a16="http://schemas.microsoft.com/office/drawing/2014/main" id="{F16BFB9A-542E-4784-B34C-3D9E924FFD34}"/>
                  </a:ext>
                </a:extLst>
              </p:cNvPr>
              <p:cNvSpPr txBox="1"/>
              <p:nvPr/>
            </p:nvSpPr>
            <p:spPr>
              <a:xfrm>
                <a:off x="4316008" y="4370792"/>
                <a:ext cx="436846" cy="261610"/>
              </a:xfrm>
              <a:prstGeom prst="rect">
                <a:avLst/>
              </a:prstGeom>
              <a:noFill/>
            </p:spPr>
            <p:txBody>
              <a:bodyPr wrap="square" rtlCol="0">
                <a:spAutoFit/>
              </a:bodyPr>
              <a:lstStyle/>
              <a:p>
                <a:r>
                  <a:rPr kumimoji="1" lang="en-US" altLang="zh-CN" sz="1100" b="1" dirty="0">
                    <a:solidFill>
                      <a:srgbClr val="11576A"/>
                    </a:solidFill>
                    <a:latin typeface="微软雅黑" panose="020B0503020204020204" pitchFamily="34" charset="-122"/>
                    <a:ea typeface="微软雅黑" panose="020B0503020204020204" pitchFamily="34" charset="-122"/>
                  </a:rPr>
                  <a:t>21</a:t>
                </a:r>
                <a:endParaRPr kumimoji="1" lang="zh-CN" altLang="en-US" sz="1100" b="1" dirty="0">
                  <a:solidFill>
                    <a:srgbClr val="11576A"/>
                  </a:solidFill>
                  <a:latin typeface="微软雅黑" panose="020B0503020204020204" pitchFamily="34" charset="-122"/>
                  <a:ea typeface="微软雅黑" panose="020B0503020204020204" pitchFamily="34" charset="-122"/>
                </a:endParaRPr>
              </a:p>
            </p:txBody>
          </p:sp>
          <p:sp>
            <p:nvSpPr>
              <p:cNvPr id="229" name="矩形 228">
                <a:extLst>
                  <a:ext uri="{FF2B5EF4-FFF2-40B4-BE49-F238E27FC236}">
                    <a16:creationId xmlns:a16="http://schemas.microsoft.com/office/drawing/2014/main" id="{5F6FF04B-4D9C-485E-928C-2F3C3ECB75A2}"/>
                  </a:ext>
                </a:extLst>
              </p:cNvPr>
              <p:cNvSpPr/>
              <p:nvPr/>
            </p:nvSpPr>
            <p:spPr>
              <a:xfrm>
                <a:off x="4396255" y="4396664"/>
                <a:ext cx="198553" cy="21590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19" name="组合 218">
              <a:extLst>
                <a:ext uri="{FF2B5EF4-FFF2-40B4-BE49-F238E27FC236}">
                  <a16:creationId xmlns:a16="http://schemas.microsoft.com/office/drawing/2014/main" id="{6B8A100A-EAC3-4479-BC0B-67759EA5E5FF}"/>
                </a:ext>
              </a:extLst>
            </p:cNvPr>
            <p:cNvGrpSpPr/>
            <p:nvPr/>
          </p:nvGrpSpPr>
          <p:grpSpPr>
            <a:xfrm>
              <a:off x="4863542" y="3020785"/>
              <a:ext cx="440498" cy="261610"/>
              <a:chOff x="4316008" y="4370792"/>
              <a:chExt cx="436846" cy="261610"/>
            </a:xfrm>
          </p:grpSpPr>
          <p:sp>
            <p:nvSpPr>
              <p:cNvPr id="226" name="文本框 225">
                <a:extLst>
                  <a:ext uri="{FF2B5EF4-FFF2-40B4-BE49-F238E27FC236}">
                    <a16:creationId xmlns:a16="http://schemas.microsoft.com/office/drawing/2014/main" id="{7DEC2D85-7ABD-432F-84FF-CD42319D7AB6}"/>
                  </a:ext>
                </a:extLst>
              </p:cNvPr>
              <p:cNvSpPr txBox="1"/>
              <p:nvPr/>
            </p:nvSpPr>
            <p:spPr>
              <a:xfrm>
                <a:off x="4316008" y="4370792"/>
                <a:ext cx="436846" cy="261610"/>
              </a:xfrm>
              <a:prstGeom prst="rect">
                <a:avLst/>
              </a:prstGeom>
              <a:noFill/>
            </p:spPr>
            <p:txBody>
              <a:bodyPr wrap="square" rtlCol="0">
                <a:spAutoFit/>
              </a:bodyPr>
              <a:lstStyle/>
              <a:p>
                <a:r>
                  <a:rPr kumimoji="1" lang="en-US" altLang="zh-CN" sz="1100" b="1" dirty="0">
                    <a:solidFill>
                      <a:srgbClr val="11576A"/>
                    </a:solidFill>
                    <a:latin typeface="微软雅黑" panose="020B0503020204020204" pitchFamily="34" charset="-122"/>
                    <a:ea typeface="微软雅黑" panose="020B0503020204020204" pitchFamily="34" charset="-122"/>
                  </a:rPr>
                  <a:t>22</a:t>
                </a:r>
                <a:endParaRPr kumimoji="1" lang="zh-CN" altLang="en-US" sz="1100" b="1" dirty="0">
                  <a:solidFill>
                    <a:srgbClr val="11576A"/>
                  </a:solidFill>
                  <a:latin typeface="微软雅黑" panose="020B0503020204020204" pitchFamily="34" charset="-122"/>
                  <a:ea typeface="微软雅黑" panose="020B0503020204020204" pitchFamily="34" charset="-122"/>
                </a:endParaRPr>
              </a:p>
            </p:txBody>
          </p:sp>
          <p:sp>
            <p:nvSpPr>
              <p:cNvPr id="227" name="矩形 226">
                <a:extLst>
                  <a:ext uri="{FF2B5EF4-FFF2-40B4-BE49-F238E27FC236}">
                    <a16:creationId xmlns:a16="http://schemas.microsoft.com/office/drawing/2014/main" id="{9226CCD4-B37C-4E59-8A45-86D46B2C120E}"/>
                  </a:ext>
                </a:extLst>
              </p:cNvPr>
              <p:cNvSpPr/>
              <p:nvPr/>
            </p:nvSpPr>
            <p:spPr>
              <a:xfrm>
                <a:off x="4396255" y="4396664"/>
                <a:ext cx="198553" cy="21590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20" name="组合 219">
              <a:extLst>
                <a:ext uri="{FF2B5EF4-FFF2-40B4-BE49-F238E27FC236}">
                  <a16:creationId xmlns:a16="http://schemas.microsoft.com/office/drawing/2014/main" id="{1BF58CCB-7662-4085-9116-6DC37D6D14EA}"/>
                </a:ext>
              </a:extLst>
            </p:cNvPr>
            <p:cNvGrpSpPr/>
            <p:nvPr/>
          </p:nvGrpSpPr>
          <p:grpSpPr>
            <a:xfrm>
              <a:off x="5130606" y="3020785"/>
              <a:ext cx="440498" cy="261610"/>
              <a:chOff x="4316008" y="4370792"/>
              <a:chExt cx="436846" cy="261610"/>
            </a:xfrm>
          </p:grpSpPr>
          <p:sp>
            <p:nvSpPr>
              <p:cNvPr id="224" name="文本框 223">
                <a:extLst>
                  <a:ext uri="{FF2B5EF4-FFF2-40B4-BE49-F238E27FC236}">
                    <a16:creationId xmlns:a16="http://schemas.microsoft.com/office/drawing/2014/main" id="{4319AE85-0231-413A-8305-E2641149600D}"/>
                  </a:ext>
                </a:extLst>
              </p:cNvPr>
              <p:cNvSpPr txBox="1"/>
              <p:nvPr/>
            </p:nvSpPr>
            <p:spPr>
              <a:xfrm>
                <a:off x="4316008" y="4370792"/>
                <a:ext cx="436846" cy="261610"/>
              </a:xfrm>
              <a:prstGeom prst="rect">
                <a:avLst/>
              </a:prstGeom>
              <a:noFill/>
            </p:spPr>
            <p:txBody>
              <a:bodyPr wrap="square" rtlCol="0">
                <a:spAutoFit/>
              </a:bodyPr>
              <a:lstStyle/>
              <a:p>
                <a:r>
                  <a:rPr kumimoji="1" lang="en-US" altLang="zh-CN" sz="1100" b="1" dirty="0">
                    <a:solidFill>
                      <a:srgbClr val="11576A"/>
                    </a:solidFill>
                    <a:latin typeface="微软雅黑" panose="020B0503020204020204" pitchFamily="34" charset="-122"/>
                    <a:ea typeface="微软雅黑" panose="020B0503020204020204" pitchFamily="34" charset="-122"/>
                  </a:rPr>
                  <a:t>23</a:t>
                </a:r>
                <a:endParaRPr kumimoji="1" lang="zh-CN" altLang="en-US" sz="1100" b="1" dirty="0">
                  <a:solidFill>
                    <a:srgbClr val="11576A"/>
                  </a:solidFill>
                  <a:latin typeface="微软雅黑" panose="020B0503020204020204" pitchFamily="34" charset="-122"/>
                  <a:ea typeface="微软雅黑" panose="020B0503020204020204" pitchFamily="34" charset="-122"/>
                </a:endParaRPr>
              </a:p>
            </p:txBody>
          </p:sp>
          <p:sp>
            <p:nvSpPr>
              <p:cNvPr id="225" name="矩形 224">
                <a:extLst>
                  <a:ext uri="{FF2B5EF4-FFF2-40B4-BE49-F238E27FC236}">
                    <a16:creationId xmlns:a16="http://schemas.microsoft.com/office/drawing/2014/main" id="{F7AF3563-2636-446E-AEE7-2EEC6BE95A14}"/>
                  </a:ext>
                </a:extLst>
              </p:cNvPr>
              <p:cNvSpPr/>
              <p:nvPr/>
            </p:nvSpPr>
            <p:spPr>
              <a:xfrm>
                <a:off x="4396255" y="4396664"/>
                <a:ext cx="198553" cy="21590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21" name="组合 220">
              <a:extLst>
                <a:ext uri="{FF2B5EF4-FFF2-40B4-BE49-F238E27FC236}">
                  <a16:creationId xmlns:a16="http://schemas.microsoft.com/office/drawing/2014/main" id="{E9E2C61B-CA8F-4724-A563-E2BE5491068C}"/>
                </a:ext>
              </a:extLst>
            </p:cNvPr>
            <p:cNvGrpSpPr/>
            <p:nvPr/>
          </p:nvGrpSpPr>
          <p:grpSpPr>
            <a:xfrm>
              <a:off x="5383363" y="3020785"/>
              <a:ext cx="440498" cy="261610"/>
              <a:chOff x="4316008" y="4370792"/>
              <a:chExt cx="436846" cy="261610"/>
            </a:xfrm>
          </p:grpSpPr>
          <p:sp>
            <p:nvSpPr>
              <p:cNvPr id="222" name="文本框 221">
                <a:extLst>
                  <a:ext uri="{FF2B5EF4-FFF2-40B4-BE49-F238E27FC236}">
                    <a16:creationId xmlns:a16="http://schemas.microsoft.com/office/drawing/2014/main" id="{47ED1641-0538-4999-A480-2DC6C46E0840}"/>
                  </a:ext>
                </a:extLst>
              </p:cNvPr>
              <p:cNvSpPr txBox="1"/>
              <p:nvPr/>
            </p:nvSpPr>
            <p:spPr>
              <a:xfrm>
                <a:off x="4316008" y="4370792"/>
                <a:ext cx="436846" cy="261610"/>
              </a:xfrm>
              <a:prstGeom prst="rect">
                <a:avLst/>
              </a:prstGeom>
              <a:noFill/>
            </p:spPr>
            <p:txBody>
              <a:bodyPr wrap="square" rtlCol="0">
                <a:spAutoFit/>
              </a:bodyPr>
              <a:lstStyle/>
              <a:p>
                <a:r>
                  <a:rPr kumimoji="1" lang="en-US" altLang="zh-CN" sz="1100" b="1" dirty="0">
                    <a:solidFill>
                      <a:srgbClr val="11576A"/>
                    </a:solidFill>
                    <a:latin typeface="微软雅黑" panose="020B0503020204020204" pitchFamily="34" charset="-122"/>
                    <a:ea typeface="微软雅黑" panose="020B0503020204020204" pitchFamily="34" charset="-122"/>
                  </a:rPr>
                  <a:t>24</a:t>
                </a:r>
                <a:endParaRPr kumimoji="1" lang="zh-CN" altLang="en-US" sz="1100" b="1" dirty="0">
                  <a:solidFill>
                    <a:srgbClr val="11576A"/>
                  </a:solidFill>
                  <a:latin typeface="微软雅黑" panose="020B0503020204020204" pitchFamily="34" charset="-122"/>
                  <a:ea typeface="微软雅黑" panose="020B0503020204020204" pitchFamily="34" charset="-122"/>
                </a:endParaRPr>
              </a:p>
            </p:txBody>
          </p:sp>
          <p:sp>
            <p:nvSpPr>
              <p:cNvPr id="223" name="矩形 222">
                <a:extLst>
                  <a:ext uri="{FF2B5EF4-FFF2-40B4-BE49-F238E27FC236}">
                    <a16:creationId xmlns:a16="http://schemas.microsoft.com/office/drawing/2014/main" id="{BA4237A0-3E77-493C-B61B-15BD38FE0DC3}"/>
                  </a:ext>
                </a:extLst>
              </p:cNvPr>
              <p:cNvSpPr/>
              <p:nvPr/>
            </p:nvSpPr>
            <p:spPr>
              <a:xfrm>
                <a:off x="4396255" y="4396664"/>
                <a:ext cx="198553" cy="215903"/>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236" name="组合 235">
            <a:extLst>
              <a:ext uri="{FF2B5EF4-FFF2-40B4-BE49-F238E27FC236}">
                <a16:creationId xmlns:a16="http://schemas.microsoft.com/office/drawing/2014/main" id="{B4D6452C-5C64-4C97-9B71-8FCFF796A74A}"/>
              </a:ext>
            </a:extLst>
          </p:cNvPr>
          <p:cNvGrpSpPr/>
          <p:nvPr/>
        </p:nvGrpSpPr>
        <p:grpSpPr>
          <a:xfrm>
            <a:off x="8055000" y="3884877"/>
            <a:ext cx="2964253" cy="535619"/>
            <a:chOff x="2856693" y="3020785"/>
            <a:chExt cx="2964253" cy="535619"/>
          </a:xfrm>
        </p:grpSpPr>
        <p:grpSp>
          <p:nvGrpSpPr>
            <p:cNvPr id="237" name="组合 236">
              <a:extLst>
                <a:ext uri="{FF2B5EF4-FFF2-40B4-BE49-F238E27FC236}">
                  <a16:creationId xmlns:a16="http://schemas.microsoft.com/office/drawing/2014/main" id="{EF085F10-F72E-468D-8C75-97FD89F9E6BB}"/>
                </a:ext>
              </a:extLst>
            </p:cNvPr>
            <p:cNvGrpSpPr/>
            <p:nvPr/>
          </p:nvGrpSpPr>
          <p:grpSpPr>
            <a:xfrm>
              <a:off x="2856693" y="3020785"/>
              <a:ext cx="1107719" cy="528459"/>
              <a:chOff x="3182215" y="4421622"/>
              <a:chExt cx="1107719" cy="528459"/>
            </a:xfrm>
          </p:grpSpPr>
          <p:sp>
            <p:nvSpPr>
              <p:cNvPr id="253" name="矩形 252">
                <a:extLst>
                  <a:ext uri="{FF2B5EF4-FFF2-40B4-BE49-F238E27FC236}">
                    <a16:creationId xmlns:a16="http://schemas.microsoft.com/office/drawing/2014/main" id="{1F8F6FBE-0276-40E3-8929-B2A1170CD855}"/>
                  </a:ext>
                </a:extLst>
              </p:cNvPr>
              <p:cNvSpPr/>
              <p:nvPr/>
            </p:nvSpPr>
            <p:spPr>
              <a:xfrm>
                <a:off x="3182215" y="4433562"/>
                <a:ext cx="1071570" cy="252000"/>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4" name="文本框 253">
                <a:extLst>
                  <a:ext uri="{FF2B5EF4-FFF2-40B4-BE49-F238E27FC236}">
                    <a16:creationId xmlns:a16="http://schemas.microsoft.com/office/drawing/2014/main" id="{D923CF47-7AA2-44BD-B8D2-BDABE1C162D4}"/>
                  </a:ext>
                </a:extLst>
              </p:cNvPr>
              <p:cNvSpPr txBox="1"/>
              <p:nvPr/>
            </p:nvSpPr>
            <p:spPr>
              <a:xfrm>
                <a:off x="3442398" y="4642304"/>
                <a:ext cx="533544" cy="307777"/>
              </a:xfrm>
              <a:prstGeom prst="rect">
                <a:avLst/>
              </a:prstGeom>
              <a:noFill/>
              <a:ln>
                <a:noFill/>
              </a:ln>
            </p:spPr>
            <p:txBody>
              <a:bodyPr wrap="none" rtlCol="0">
                <a:spAutoFit/>
              </a:bodyPr>
              <a:lstStyle/>
              <a:p>
                <a:r>
                  <a:rPr kumimoji="1" lang="en-US" altLang="zh-CN" sz="1400" b="1" dirty="0">
                    <a:solidFill>
                      <a:srgbClr val="C00000"/>
                    </a:solidFill>
                    <a:latin typeface="微软雅黑" panose="020B0503020204020204" pitchFamily="34" charset="-122"/>
                    <a:ea typeface="微软雅黑" panose="020B0503020204020204" pitchFamily="34" charset="-122"/>
                  </a:rPr>
                  <a:t>TCB</a:t>
                </a:r>
                <a:endParaRPr kumimoji="1"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255" name="组合 254">
                <a:extLst>
                  <a:ext uri="{FF2B5EF4-FFF2-40B4-BE49-F238E27FC236}">
                    <a16:creationId xmlns:a16="http://schemas.microsoft.com/office/drawing/2014/main" id="{01ECE595-26B8-498B-B19A-21EBFEC8C0A8}"/>
                  </a:ext>
                </a:extLst>
              </p:cNvPr>
              <p:cNvGrpSpPr/>
              <p:nvPr/>
            </p:nvGrpSpPr>
            <p:grpSpPr>
              <a:xfrm>
                <a:off x="3527535" y="4421622"/>
                <a:ext cx="440498" cy="261610"/>
                <a:chOff x="4316008" y="4370792"/>
                <a:chExt cx="436846" cy="261610"/>
              </a:xfrm>
            </p:grpSpPr>
            <p:sp>
              <p:nvSpPr>
                <p:cNvPr id="262" name="文本框 261">
                  <a:extLst>
                    <a:ext uri="{FF2B5EF4-FFF2-40B4-BE49-F238E27FC236}">
                      <a16:creationId xmlns:a16="http://schemas.microsoft.com/office/drawing/2014/main" id="{FF559F28-91E8-4637-9841-4108B6B352DA}"/>
                    </a:ext>
                  </a:extLst>
                </p:cNvPr>
                <p:cNvSpPr txBox="1"/>
                <p:nvPr/>
              </p:nvSpPr>
              <p:spPr>
                <a:xfrm>
                  <a:off x="4316008" y="4370792"/>
                  <a:ext cx="436846" cy="261610"/>
                </a:xfrm>
                <a:prstGeom prst="rect">
                  <a:avLst/>
                </a:prstGeom>
                <a:noFill/>
                <a:ln>
                  <a:noFill/>
                </a:ln>
              </p:spPr>
              <p:txBody>
                <a:bodyPr wrap="square" rtlCol="0">
                  <a:spAutoFit/>
                </a:bodyPr>
                <a:lstStyle/>
                <a:p>
                  <a:r>
                    <a:rPr kumimoji="1" lang="en-US" altLang="zh-CN" sz="1100" b="1" dirty="0">
                      <a:solidFill>
                        <a:srgbClr val="C00000"/>
                      </a:solidFill>
                      <a:latin typeface="微软雅黑" panose="020B0503020204020204" pitchFamily="34" charset="-122"/>
                      <a:ea typeface="微软雅黑" panose="020B0503020204020204" pitchFamily="34" charset="-122"/>
                    </a:rPr>
                    <a:t>12</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263" name="矩形 262">
                  <a:extLst>
                    <a:ext uri="{FF2B5EF4-FFF2-40B4-BE49-F238E27FC236}">
                      <a16:creationId xmlns:a16="http://schemas.microsoft.com/office/drawing/2014/main" id="{F1817261-F586-4838-95F0-0DF9F6901848}"/>
                    </a:ext>
                  </a:extLst>
                </p:cNvPr>
                <p:cNvSpPr/>
                <p:nvPr/>
              </p:nvSpPr>
              <p:spPr>
                <a:xfrm>
                  <a:off x="4396255" y="4396664"/>
                  <a:ext cx="198553" cy="21590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56" name="组合 255">
                <a:extLst>
                  <a:ext uri="{FF2B5EF4-FFF2-40B4-BE49-F238E27FC236}">
                    <a16:creationId xmlns:a16="http://schemas.microsoft.com/office/drawing/2014/main" id="{1937A4A0-E66E-4874-996E-09C7C4CE0001}"/>
                  </a:ext>
                </a:extLst>
              </p:cNvPr>
              <p:cNvGrpSpPr/>
              <p:nvPr/>
            </p:nvGrpSpPr>
            <p:grpSpPr>
              <a:xfrm>
                <a:off x="3201034" y="4428757"/>
                <a:ext cx="440498" cy="261610"/>
                <a:chOff x="4316008" y="4370792"/>
                <a:chExt cx="436846" cy="261610"/>
              </a:xfrm>
            </p:grpSpPr>
            <p:sp>
              <p:nvSpPr>
                <p:cNvPr id="260" name="文本框 259">
                  <a:extLst>
                    <a:ext uri="{FF2B5EF4-FFF2-40B4-BE49-F238E27FC236}">
                      <a16:creationId xmlns:a16="http://schemas.microsoft.com/office/drawing/2014/main" id="{D181E4E4-CC9C-4C48-976E-7300CC277C6B}"/>
                    </a:ext>
                  </a:extLst>
                </p:cNvPr>
                <p:cNvSpPr txBox="1"/>
                <p:nvPr/>
              </p:nvSpPr>
              <p:spPr>
                <a:xfrm>
                  <a:off x="4316008" y="4370792"/>
                  <a:ext cx="436846" cy="261610"/>
                </a:xfrm>
                <a:prstGeom prst="rect">
                  <a:avLst/>
                </a:prstGeom>
                <a:noFill/>
                <a:ln>
                  <a:noFill/>
                </a:ln>
              </p:spPr>
              <p:txBody>
                <a:bodyPr wrap="square" rtlCol="0">
                  <a:spAutoFit/>
                </a:bodyPr>
                <a:lstStyle/>
                <a:p>
                  <a:r>
                    <a:rPr kumimoji="1" lang="en-US" altLang="zh-CN" sz="1100" b="1" dirty="0">
                      <a:solidFill>
                        <a:srgbClr val="C00000"/>
                      </a:solidFill>
                      <a:latin typeface="微软雅黑" panose="020B0503020204020204" pitchFamily="34" charset="-122"/>
                      <a:ea typeface="微软雅黑" panose="020B0503020204020204" pitchFamily="34" charset="-122"/>
                    </a:rPr>
                    <a:t>11</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261" name="矩形 260">
                  <a:extLst>
                    <a:ext uri="{FF2B5EF4-FFF2-40B4-BE49-F238E27FC236}">
                      <a16:creationId xmlns:a16="http://schemas.microsoft.com/office/drawing/2014/main" id="{6864076F-D7AE-4DBF-A324-8393131BB55D}"/>
                    </a:ext>
                  </a:extLst>
                </p:cNvPr>
                <p:cNvSpPr/>
                <p:nvPr/>
              </p:nvSpPr>
              <p:spPr>
                <a:xfrm>
                  <a:off x="4396255" y="4396664"/>
                  <a:ext cx="198553" cy="21590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57" name="组合 256">
                <a:extLst>
                  <a:ext uri="{FF2B5EF4-FFF2-40B4-BE49-F238E27FC236}">
                    <a16:creationId xmlns:a16="http://schemas.microsoft.com/office/drawing/2014/main" id="{D7621851-6F5D-4DBC-828B-A74C12721069}"/>
                  </a:ext>
                </a:extLst>
              </p:cNvPr>
              <p:cNvGrpSpPr/>
              <p:nvPr/>
            </p:nvGrpSpPr>
            <p:grpSpPr>
              <a:xfrm>
                <a:off x="3849436" y="4428757"/>
                <a:ext cx="440498" cy="261610"/>
                <a:chOff x="4316008" y="4370792"/>
                <a:chExt cx="436846" cy="261610"/>
              </a:xfrm>
            </p:grpSpPr>
            <p:sp>
              <p:nvSpPr>
                <p:cNvPr id="258" name="文本框 257">
                  <a:extLst>
                    <a:ext uri="{FF2B5EF4-FFF2-40B4-BE49-F238E27FC236}">
                      <a16:creationId xmlns:a16="http://schemas.microsoft.com/office/drawing/2014/main" id="{E6FEEFBB-89B5-4D36-8E5A-69B931FC10C0}"/>
                    </a:ext>
                  </a:extLst>
                </p:cNvPr>
                <p:cNvSpPr txBox="1"/>
                <p:nvPr/>
              </p:nvSpPr>
              <p:spPr>
                <a:xfrm>
                  <a:off x="4316008" y="4370792"/>
                  <a:ext cx="436846" cy="261610"/>
                </a:xfrm>
                <a:prstGeom prst="rect">
                  <a:avLst/>
                </a:prstGeom>
                <a:noFill/>
                <a:ln>
                  <a:noFill/>
                </a:ln>
              </p:spPr>
              <p:txBody>
                <a:bodyPr wrap="square" rtlCol="0">
                  <a:spAutoFit/>
                </a:bodyPr>
                <a:lstStyle/>
                <a:p>
                  <a:r>
                    <a:rPr kumimoji="1" lang="en-US" altLang="zh-CN" sz="1100" b="1" dirty="0">
                      <a:solidFill>
                        <a:srgbClr val="C00000"/>
                      </a:solidFill>
                      <a:latin typeface="微软雅黑" panose="020B0503020204020204" pitchFamily="34" charset="-122"/>
                      <a:ea typeface="微软雅黑" panose="020B0503020204020204" pitchFamily="34" charset="-122"/>
                    </a:rPr>
                    <a:t>13</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259" name="矩形 258">
                  <a:extLst>
                    <a:ext uri="{FF2B5EF4-FFF2-40B4-BE49-F238E27FC236}">
                      <a16:creationId xmlns:a16="http://schemas.microsoft.com/office/drawing/2014/main" id="{B72BED29-0BA7-4C85-B0B0-4941247534FB}"/>
                    </a:ext>
                  </a:extLst>
                </p:cNvPr>
                <p:cNvSpPr/>
                <p:nvPr/>
              </p:nvSpPr>
              <p:spPr>
                <a:xfrm>
                  <a:off x="4396255" y="4396664"/>
                  <a:ext cx="198553" cy="21590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238" name="组合 237">
              <a:extLst>
                <a:ext uri="{FF2B5EF4-FFF2-40B4-BE49-F238E27FC236}">
                  <a16:creationId xmlns:a16="http://schemas.microsoft.com/office/drawing/2014/main" id="{57379785-8C9A-43E8-95C5-7C15325DC857}"/>
                </a:ext>
              </a:extLst>
            </p:cNvPr>
            <p:cNvGrpSpPr/>
            <p:nvPr/>
          </p:nvGrpSpPr>
          <p:grpSpPr>
            <a:xfrm>
              <a:off x="4598766" y="3020785"/>
              <a:ext cx="1222180" cy="535619"/>
              <a:chOff x="6639627" y="3653141"/>
              <a:chExt cx="1222180" cy="535619"/>
            </a:xfrm>
          </p:grpSpPr>
          <p:sp>
            <p:nvSpPr>
              <p:cNvPr id="239" name="矩形 238">
                <a:extLst>
                  <a:ext uri="{FF2B5EF4-FFF2-40B4-BE49-F238E27FC236}">
                    <a16:creationId xmlns:a16="http://schemas.microsoft.com/office/drawing/2014/main" id="{5D541EF9-A951-40A5-A03C-D07EEF12EF82}"/>
                  </a:ext>
                </a:extLst>
              </p:cNvPr>
              <p:cNvSpPr/>
              <p:nvPr/>
            </p:nvSpPr>
            <p:spPr>
              <a:xfrm>
                <a:off x="6678534" y="3665081"/>
                <a:ext cx="1071570" cy="252000"/>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0" name="文本框 239">
                <a:extLst>
                  <a:ext uri="{FF2B5EF4-FFF2-40B4-BE49-F238E27FC236}">
                    <a16:creationId xmlns:a16="http://schemas.microsoft.com/office/drawing/2014/main" id="{2C3E21B6-F961-4E9F-B306-8725C2B758BA}"/>
                  </a:ext>
                </a:extLst>
              </p:cNvPr>
              <p:cNvSpPr txBox="1"/>
              <p:nvPr/>
            </p:nvSpPr>
            <p:spPr>
              <a:xfrm>
                <a:off x="6950951" y="3880983"/>
                <a:ext cx="533544" cy="307777"/>
              </a:xfrm>
              <a:prstGeom prst="rect">
                <a:avLst/>
              </a:prstGeom>
              <a:noFill/>
              <a:ln>
                <a:noFill/>
              </a:ln>
            </p:spPr>
            <p:txBody>
              <a:bodyPr wrap="none" rtlCol="0">
                <a:spAutoFit/>
              </a:bodyPr>
              <a:lstStyle/>
              <a:p>
                <a:r>
                  <a:rPr kumimoji="1" lang="en-US" altLang="zh-CN" sz="1400" b="1" dirty="0">
                    <a:solidFill>
                      <a:srgbClr val="C00000"/>
                    </a:solidFill>
                    <a:latin typeface="微软雅黑" panose="020B0503020204020204" pitchFamily="34" charset="-122"/>
                    <a:ea typeface="微软雅黑" panose="020B0503020204020204" pitchFamily="34" charset="-122"/>
                  </a:rPr>
                  <a:t>TCB</a:t>
                </a:r>
                <a:endParaRPr kumimoji="1"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241" name="组合 240">
                <a:extLst>
                  <a:ext uri="{FF2B5EF4-FFF2-40B4-BE49-F238E27FC236}">
                    <a16:creationId xmlns:a16="http://schemas.microsoft.com/office/drawing/2014/main" id="{D1775DC6-CF97-44AA-8D4B-F588383C5B32}"/>
                  </a:ext>
                </a:extLst>
              </p:cNvPr>
              <p:cNvGrpSpPr/>
              <p:nvPr/>
            </p:nvGrpSpPr>
            <p:grpSpPr>
              <a:xfrm>
                <a:off x="6639627" y="3653141"/>
                <a:ext cx="440498" cy="261610"/>
                <a:chOff x="4316008" y="4370792"/>
                <a:chExt cx="436846" cy="261610"/>
              </a:xfrm>
            </p:grpSpPr>
            <p:sp>
              <p:nvSpPr>
                <p:cNvPr id="251" name="文本框 250">
                  <a:extLst>
                    <a:ext uri="{FF2B5EF4-FFF2-40B4-BE49-F238E27FC236}">
                      <a16:creationId xmlns:a16="http://schemas.microsoft.com/office/drawing/2014/main" id="{E2DDBBEE-2155-4443-98C8-9A5AB5BE8AC5}"/>
                    </a:ext>
                  </a:extLst>
                </p:cNvPr>
                <p:cNvSpPr txBox="1"/>
                <p:nvPr/>
              </p:nvSpPr>
              <p:spPr>
                <a:xfrm>
                  <a:off x="4316008" y="4370792"/>
                  <a:ext cx="436846" cy="261610"/>
                </a:xfrm>
                <a:prstGeom prst="rect">
                  <a:avLst/>
                </a:prstGeom>
                <a:noFill/>
                <a:ln>
                  <a:noFill/>
                </a:ln>
              </p:spPr>
              <p:txBody>
                <a:bodyPr wrap="square" rtlCol="0">
                  <a:spAutoFit/>
                </a:bodyPr>
                <a:lstStyle/>
                <a:p>
                  <a:r>
                    <a:rPr kumimoji="1" lang="en-US" altLang="zh-CN" sz="1100" b="1" dirty="0">
                      <a:solidFill>
                        <a:srgbClr val="C00000"/>
                      </a:solidFill>
                      <a:latin typeface="微软雅黑" panose="020B0503020204020204" pitchFamily="34" charset="-122"/>
                      <a:ea typeface="微软雅黑" panose="020B0503020204020204" pitchFamily="34" charset="-122"/>
                    </a:rPr>
                    <a:t>21</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252" name="矩形 251">
                  <a:extLst>
                    <a:ext uri="{FF2B5EF4-FFF2-40B4-BE49-F238E27FC236}">
                      <a16:creationId xmlns:a16="http://schemas.microsoft.com/office/drawing/2014/main" id="{DDC5A0CB-7965-4EA3-8D82-635A196D86F8}"/>
                    </a:ext>
                  </a:extLst>
                </p:cNvPr>
                <p:cNvSpPr/>
                <p:nvPr/>
              </p:nvSpPr>
              <p:spPr>
                <a:xfrm>
                  <a:off x="4396255" y="4396664"/>
                  <a:ext cx="198553" cy="21590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42" name="组合 241">
                <a:extLst>
                  <a:ext uri="{FF2B5EF4-FFF2-40B4-BE49-F238E27FC236}">
                    <a16:creationId xmlns:a16="http://schemas.microsoft.com/office/drawing/2014/main" id="{3F1058E2-1D37-4DBE-B295-12482379C5F9}"/>
                  </a:ext>
                </a:extLst>
              </p:cNvPr>
              <p:cNvGrpSpPr/>
              <p:nvPr/>
            </p:nvGrpSpPr>
            <p:grpSpPr>
              <a:xfrm>
                <a:off x="6901488" y="3653141"/>
                <a:ext cx="440498" cy="261610"/>
                <a:chOff x="4316008" y="4370792"/>
                <a:chExt cx="436846" cy="261610"/>
              </a:xfrm>
            </p:grpSpPr>
            <p:sp>
              <p:nvSpPr>
                <p:cNvPr id="249" name="文本框 248">
                  <a:extLst>
                    <a:ext uri="{FF2B5EF4-FFF2-40B4-BE49-F238E27FC236}">
                      <a16:creationId xmlns:a16="http://schemas.microsoft.com/office/drawing/2014/main" id="{56322B60-DF0B-4F54-9913-D9C1B289D22C}"/>
                    </a:ext>
                  </a:extLst>
                </p:cNvPr>
                <p:cNvSpPr txBox="1"/>
                <p:nvPr/>
              </p:nvSpPr>
              <p:spPr>
                <a:xfrm>
                  <a:off x="4316008" y="4370792"/>
                  <a:ext cx="436846" cy="261610"/>
                </a:xfrm>
                <a:prstGeom prst="rect">
                  <a:avLst/>
                </a:prstGeom>
                <a:noFill/>
                <a:ln>
                  <a:noFill/>
                </a:ln>
              </p:spPr>
              <p:txBody>
                <a:bodyPr wrap="square" rtlCol="0">
                  <a:spAutoFit/>
                </a:bodyPr>
                <a:lstStyle/>
                <a:p>
                  <a:r>
                    <a:rPr kumimoji="1" lang="en-US" altLang="zh-CN" sz="1100" b="1" dirty="0">
                      <a:solidFill>
                        <a:srgbClr val="C00000"/>
                      </a:solidFill>
                      <a:latin typeface="微软雅黑" panose="020B0503020204020204" pitchFamily="34" charset="-122"/>
                      <a:ea typeface="微软雅黑" panose="020B0503020204020204" pitchFamily="34" charset="-122"/>
                    </a:rPr>
                    <a:t>22</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250" name="矩形 249">
                  <a:extLst>
                    <a:ext uri="{FF2B5EF4-FFF2-40B4-BE49-F238E27FC236}">
                      <a16:creationId xmlns:a16="http://schemas.microsoft.com/office/drawing/2014/main" id="{218DF1C0-C3E2-48BD-88E8-989AB5AAC583}"/>
                    </a:ext>
                  </a:extLst>
                </p:cNvPr>
                <p:cNvSpPr/>
                <p:nvPr/>
              </p:nvSpPr>
              <p:spPr>
                <a:xfrm>
                  <a:off x="4396255" y="4396664"/>
                  <a:ext cx="198553" cy="21590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43" name="组合 242">
                <a:extLst>
                  <a:ext uri="{FF2B5EF4-FFF2-40B4-BE49-F238E27FC236}">
                    <a16:creationId xmlns:a16="http://schemas.microsoft.com/office/drawing/2014/main" id="{10184138-976F-4C04-886C-4EF92E1249FD}"/>
                  </a:ext>
                </a:extLst>
              </p:cNvPr>
              <p:cNvGrpSpPr/>
              <p:nvPr/>
            </p:nvGrpSpPr>
            <p:grpSpPr>
              <a:xfrm>
                <a:off x="7168552" y="3653141"/>
                <a:ext cx="440498" cy="261610"/>
                <a:chOff x="4316008" y="4370792"/>
                <a:chExt cx="436846" cy="261610"/>
              </a:xfrm>
            </p:grpSpPr>
            <p:sp>
              <p:nvSpPr>
                <p:cNvPr id="247" name="文本框 246">
                  <a:extLst>
                    <a:ext uri="{FF2B5EF4-FFF2-40B4-BE49-F238E27FC236}">
                      <a16:creationId xmlns:a16="http://schemas.microsoft.com/office/drawing/2014/main" id="{64397258-1C8F-444F-B402-7EEF133ED7F1}"/>
                    </a:ext>
                  </a:extLst>
                </p:cNvPr>
                <p:cNvSpPr txBox="1"/>
                <p:nvPr/>
              </p:nvSpPr>
              <p:spPr>
                <a:xfrm>
                  <a:off x="4316008" y="4370792"/>
                  <a:ext cx="436846" cy="261610"/>
                </a:xfrm>
                <a:prstGeom prst="rect">
                  <a:avLst/>
                </a:prstGeom>
                <a:noFill/>
                <a:ln>
                  <a:noFill/>
                </a:ln>
              </p:spPr>
              <p:txBody>
                <a:bodyPr wrap="square" rtlCol="0">
                  <a:spAutoFit/>
                </a:bodyPr>
                <a:lstStyle/>
                <a:p>
                  <a:r>
                    <a:rPr kumimoji="1" lang="en-US" altLang="zh-CN" sz="1100" b="1" dirty="0">
                      <a:solidFill>
                        <a:srgbClr val="C00000"/>
                      </a:solidFill>
                      <a:latin typeface="微软雅黑" panose="020B0503020204020204" pitchFamily="34" charset="-122"/>
                      <a:ea typeface="微软雅黑" panose="020B0503020204020204" pitchFamily="34" charset="-122"/>
                    </a:rPr>
                    <a:t>23</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248" name="矩形 247">
                  <a:extLst>
                    <a:ext uri="{FF2B5EF4-FFF2-40B4-BE49-F238E27FC236}">
                      <a16:creationId xmlns:a16="http://schemas.microsoft.com/office/drawing/2014/main" id="{C2753F5C-85FD-4A7C-8244-3019A506D2EB}"/>
                    </a:ext>
                  </a:extLst>
                </p:cNvPr>
                <p:cNvSpPr/>
                <p:nvPr/>
              </p:nvSpPr>
              <p:spPr>
                <a:xfrm>
                  <a:off x="4396255" y="4396664"/>
                  <a:ext cx="198553" cy="21590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44" name="组合 243">
                <a:extLst>
                  <a:ext uri="{FF2B5EF4-FFF2-40B4-BE49-F238E27FC236}">
                    <a16:creationId xmlns:a16="http://schemas.microsoft.com/office/drawing/2014/main" id="{713359A5-2B46-458A-BE78-C6D3C5A558D6}"/>
                  </a:ext>
                </a:extLst>
              </p:cNvPr>
              <p:cNvGrpSpPr/>
              <p:nvPr/>
            </p:nvGrpSpPr>
            <p:grpSpPr>
              <a:xfrm>
                <a:off x="7421309" y="3653141"/>
                <a:ext cx="440498" cy="261610"/>
                <a:chOff x="4316008" y="4370792"/>
                <a:chExt cx="436846" cy="261610"/>
              </a:xfrm>
            </p:grpSpPr>
            <p:sp>
              <p:nvSpPr>
                <p:cNvPr id="245" name="文本框 244">
                  <a:extLst>
                    <a:ext uri="{FF2B5EF4-FFF2-40B4-BE49-F238E27FC236}">
                      <a16:creationId xmlns:a16="http://schemas.microsoft.com/office/drawing/2014/main" id="{1A43910D-4818-4130-ADBD-01167A517221}"/>
                    </a:ext>
                  </a:extLst>
                </p:cNvPr>
                <p:cNvSpPr txBox="1"/>
                <p:nvPr/>
              </p:nvSpPr>
              <p:spPr>
                <a:xfrm>
                  <a:off x="4316008" y="4370792"/>
                  <a:ext cx="436846" cy="261610"/>
                </a:xfrm>
                <a:prstGeom prst="rect">
                  <a:avLst/>
                </a:prstGeom>
                <a:noFill/>
                <a:ln>
                  <a:noFill/>
                </a:ln>
              </p:spPr>
              <p:txBody>
                <a:bodyPr wrap="square" rtlCol="0">
                  <a:spAutoFit/>
                </a:bodyPr>
                <a:lstStyle/>
                <a:p>
                  <a:r>
                    <a:rPr kumimoji="1" lang="en-US" altLang="zh-CN" sz="1100" b="1" dirty="0">
                      <a:solidFill>
                        <a:srgbClr val="C00000"/>
                      </a:solidFill>
                      <a:latin typeface="微软雅黑" panose="020B0503020204020204" pitchFamily="34" charset="-122"/>
                      <a:ea typeface="微软雅黑" panose="020B0503020204020204" pitchFamily="34" charset="-122"/>
                    </a:rPr>
                    <a:t>24</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246" name="矩形 245">
                  <a:extLst>
                    <a:ext uri="{FF2B5EF4-FFF2-40B4-BE49-F238E27FC236}">
                      <a16:creationId xmlns:a16="http://schemas.microsoft.com/office/drawing/2014/main" id="{27515F28-3412-454C-B86E-FA56D91C9384}"/>
                    </a:ext>
                  </a:extLst>
                </p:cNvPr>
                <p:cNvSpPr/>
                <p:nvPr/>
              </p:nvSpPr>
              <p:spPr>
                <a:xfrm>
                  <a:off x="4396255" y="4396664"/>
                  <a:ext cx="198553" cy="21590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grpSp>
        <p:nvGrpSpPr>
          <p:cNvPr id="264" name="组合 263">
            <a:extLst>
              <a:ext uri="{FF2B5EF4-FFF2-40B4-BE49-F238E27FC236}">
                <a16:creationId xmlns:a16="http://schemas.microsoft.com/office/drawing/2014/main" id="{A6526371-FA67-48C8-9958-877D824C113B}"/>
              </a:ext>
            </a:extLst>
          </p:cNvPr>
          <p:cNvGrpSpPr/>
          <p:nvPr/>
        </p:nvGrpSpPr>
        <p:grpSpPr>
          <a:xfrm>
            <a:off x="8291839" y="4586801"/>
            <a:ext cx="2500058" cy="340773"/>
            <a:chOff x="3093532" y="3722709"/>
            <a:chExt cx="2500058" cy="340773"/>
          </a:xfrm>
        </p:grpSpPr>
        <p:grpSp>
          <p:nvGrpSpPr>
            <p:cNvPr id="265" name="组合 264">
              <a:extLst>
                <a:ext uri="{FF2B5EF4-FFF2-40B4-BE49-F238E27FC236}">
                  <a16:creationId xmlns:a16="http://schemas.microsoft.com/office/drawing/2014/main" id="{840800E7-9852-4A5F-8F95-34458E27BEEE}"/>
                </a:ext>
              </a:extLst>
            </p:cNvPr>
            <p:cNvGrpSpPr/>
            <p:nvPr/>
          </p:nvGrpSpPr>
          <p:grpSpPr>
            <a:xfrm>
              <a:off x="3093532" y="3724928"/>
              <a:ext cx="724878" cy="338554"/>
              <a:chOff x="4873746" y="4458697"/>
              <a:chExt cx="724878" cy="338554"/>
            </a:xfrm>
          </p:grpSpPr>
          <p:sp>
            <p:nvSpPr>
              <p:cNvPr id="269" name="矩形 268">
                <a:extLst>
                  <a:ext uri="{FF2B5EF4-FFF2-40B4-BE49-F238E27FC236}">
                    <a16:creationId xmlns:a16="http://schemas.microsoft.com/office/drawing/2014/main" id="{BCE1FC78-DBA3-4960-B5D1-EA1D6B80D143}"/>
                  </a:ext>
                </a:extLst>
              </p:cNvPr>
              <p:cNvSpPr/>
              <p:nvPr/>
            </p:nvSpPr>
            <p:spPr>
              <a:xfrm>
                <a:off x="4910439" y="4520568"/>
                <a:ext cx="651492" cy="22506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0" name="文本框 269">
                <a:extLst>
                  <a:ext uri="{FF2B5EF4-FFF2-40B4-BE49-F238E27FC236}">
                    <a16:creationId xmlns:a16="http://schemas.microsoft.com/office/drawing/2014/main" id="{4C23628B-B23F-4C0C-81F4-5B8D96E86EBA}"/>
                  </a:ext>
                </a:extLst>
              </p:cNvPr>
              <p:cNvSpPr txBox="1"/>
              <p:nvPr/>
            </p:nvSpPr>
            <p:spPr>
              <a:xfrm>
                <a:off x="4873746" y="4458697"/>
                <a:ext cx="724878" cy="338554"/>
              </a:xfrm>
              <a:prstGeom prst="rect">
                <a:avLst/>
              </a:prstGeom>
              <a:noFill/>
              <a:ln>
                <a:noFill/>
              </a:ln>
            </p:spPr>
            <p:txBody>
              <a:bodyPr wrap="none" rtlCol="0">
                <a:spAutoFit/>
              </a:bodyPr>
              <a:lstStyle/>
              <a:p>
                <a:r>
                  <a:rPr kumimoji="1" lang="en-US" altLang="zh-CN" sz="1600" b="1" dirty="0">
                    <a:solidFill>
                      <a:srgbClr val="C00000"/>
                    </a:solidFill>
                    <a:latin typeface="微软雅黑" panose="020B0503020204020204" pitchFamily="34" charset="-122"/>
                    <a:ea typeface="微软雅黑" panose="020B0503020204020204" pitchFamily="34" charset="-122"/>
                  </a:rPr>
                  <a:t>PCB1</a:t>
                </a:r>
                <a:endParaRPr kumimoji="1" lang="zh-CN" altLang="en-US" sz="1600" b="1" dirty="0">
                  <a:solidFill>
                    <a:srgbClr val="C00000"/>
                  </a:solidFill>
                  <a:latin typeface="微软雅黑" panose="020B0503020204020204" pitchFamily="34" charset="-122"/>
                  <a:ea typeface="微软雅黑" panose="020B0503020204020204" pitchFamily="34" charset="-122"/>
                </a:endParaRPr>
              </a:p>
            </p:txBody>
          </p:sp>
        </p:grpSp>
        <p:grpSp>
          <p:nvGrpSpPr>
            <p:cNvPr id="266" name="组合 265">
              <a:extLst>
                <a:ext uri="{FF2B5EF4-FFF2-40B4-BE49-F238E27FC236}">
                  <a16:creationId xmlns:a16="http://schemas.microsoft.com/office/drawing/2014/main" id="{DB22E8DE-6CA7-410A-B1D0-D64FEA36DB4A}"/>
                </a:ext>
              </a:extLst>
            </p:cNvPr>
            <p:cNvGrpSpPr/>
            <p:nvPr/>
          </p:nvGrpSpPr>
          <p:grpSpPr>
            <a:xfrm>
              <a:off x="4868712" y="3722709"/>
              <a:ext cx="724878" cy="338554"/>
              <a:chOff x="4873746" y="4458697"/>
              <a:chExt cx="724878" cy="338554"/>
            </a:xfrm>
          </p:grpSpPr>
          <p:sp>
            <p:nvSpPr>
              <p:cNvPr id="267" name="矩形 266">
                <a:extLst>
                  <a:ext uri="{FF2B5EF4-FFF2-40B4-BE49-F238E27FC236}">
                    <a16:creationId xmlns:a16="http://schemas.microsoft.com/office/drawing/2014/main" id="{304FD4E5-2E3A-4F52-8AB8-FF9E9BB38267}"/>
                  </a:ext>
                </a:extLst>
              </p:cNvPr>
              <p:cNvSpPr/>
              <p:nvPr/>
            </p:nvSpPr>
            <p:spPr>
              <a:xfrm>
                <a:off x="4910439" y="4520568"/>
                <a:ext cx="651492" cy="225063"/>
              </a:xfrm>
              <a:prstGeom prst="rec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8" name="文本框 267">
                <a:extLst>
                  <a:ext uri="{FF2B5EF4-FFF2-40B4-BE49-F238E27FC236}">
                    <a16:creationId xmlns:a16="http://schemas.microsoft.com/office/drawing/2014/main" id="{56974540-59F4-475E-8D8B-704CE326EB22}"/>
                  </a:ext>
                </a:extLst>
              </p:cNvPr>
              <p:cNvSpPr txBox="1"/>
              <p:nvPr/>
            </p:nvSpPr>
            <p:spPr>
              <a:xfrm>
                <a:off x="4873746" y="4458697"/>
                <a:ext cx="724878" cy="338554"/>
              </a:xfrm>
              <a:prstGeom prst="rect">
                <a:avLst/>
              </a:prstGeom>
              <a:noFill/>
              <a:ln>
                <a:noFill/>
              </a:ln>
            </p:spPr>
            <p:txBody>
              <a:bodyPr wrap="none" rtlCol="0">
                <a:spAutoFit/>
              </a:bodyPr>
              <a:lstStyle/>
              <a:p>
                <a:r>
                  <a:rPr kumimoji="1" lang="en-US" altLang="zh-CN" sz="1600" b="1" dirty="0">
                    <a:solidFill>
                      <a:srgbClr val="C00000"/>
                    </a:solidFill>
                    <a:latin typeface="微软雅黑" panose="020B0503020204020204" pitchFamily="34" charset="-122"/>
                    <a:ea typeface="微软雅黑" panose="020B0503020204020204" pitchFamily="34" charset="-122"/>
                  </a:rPr>
                  <a:t>PCB2</a:t>
                </a:r>
                <a:endParaRPr kumimoji="1" lang="zh-CN" altLang="en-US" sz="1600" b="1" dirty="0">
                  <a:solidFill>
                    <a:srgbClr val="C00000"/>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6610333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none" rtlCol="0">
            <a:spAutoFit/>
          </a:bodyPr>
          <a:lstStyle/>
          <a:p>
            <a:pPr algn="ctr"/>
            <a:r>
              <a:rPr lang="en-US" altLang="zh-CN" dirty="0"/>
              <a:t>04 </a:t>
            </a:r>
            <a:r>
              <a:rPr lang="zh-CN" altLang="en-US"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a:noFill/>
        </p:spPr>
        <p:txBody>
          <a:bodyPr wrap="square" rtlCol="0">
            <a:spAutoFit/>
          </a:bodyPr>
          <a:lstStyle/>
          <a:p>
            <a:pPr algn="ctr"/>
            <a:r>
              <a:rPr lang="en-US" altLang="zh-CN" dirty="0">
                <a:solidFill>
                  <a:schemeClr val="bg1"/>
                </a:solidFill>
              </a:rPr>
              <a:t>05 </a:t>
            </a:r>
            <a:r>
              <a:rPr lang="zh-CN" altLang="en-US" dirty="0">
                <a:solidFill>
                  <a:schemeClr val="bg1"/>
                </a:solidFill>
              </a:rPr>
              <a:t>线程</a:t>
            </a:r>
          </a:p>
        </p:txBody>
      </p:sp>
      <p:sp>
        <p:nvSpPr>
          <p:cNvPr id="49" name="文本框 48">
            <a:extLst>
              <a:ext uri="{FF2B5EF4-FFF2-40B4-BE49-F238E27FC236}">
                <a16:creationId xmlns:a16="http://schemas.microsoft.com/office/drawing/2014/main" id="{748510DC-0C0E-42E6-9D5E-38246445DCDE}"/>
              </a:ext>
            </a:extLst>
          </p:cNvPr>
          <p:cNvSpPr txBox="1"/>
          <p:nvPr/>
        </p:nvSpPr>
        <p:spPr>
          <a:xfrm>
            <a:off x="1461302" y="868477"/>
            <a:ext cx="1723549" cy="461665"/>
          </a:xfrm>
          <a:prstGeom prst="rect">
            <a:avLst/>
          </a:prstGeom>
          <a:noFill/>
        </p:spPr>
        <p:txBody>
          <a:bodyPr wrap="none" rtlCol="0">
            <a:spAutoFit/>
          </a:bodyPr>
          <a:lstStyle/>
          <a:p>
            <a:r>
              <a:rPr lang="zh-CN" altLang="en-US" sz="2400" b="1" dirty="0">
                <a:solidFill>
                  <a:srgbClr val="FF0000"/>
                </a:solidFill>
              </a:rPr>
              <a:t>内核级线程</a:t>
            </a:r>
            <a:endParaRPr lang="en-US" altLang="zh-CN" sz="2400" b="1" dirty="0">
              <a:solidFill>
                <a:srgbClr val="FF0000"/>
              </a:solidFill>
            </a:endParaRPr>
          </a:p>
        </p:txBody>
      </p:sp>
      <p:grpSp>
        <p:nvGrpSpPr>
          <p:cNvPr id="198" name="组合 197">
            <a:extLst>
              <a:ext uri="{FF2B5EF4-FFF2-40B4-BE49-F238E27FC236}">
                <a16:creationId xmlns:a16="http://schemas.microsoft.com/office/drawing/2014/main" id="{B2F9F2A5-74BE-486F-9A27-AE683F94C6B2}"/>
              </a:ext>
            </a:extLst>
          </p:cNvPr>
          <p:cNvGrpSpPr/>
          <p:nvPr/>
        </p:nvGrpSpPr>
        <p:grpSpPr>
          <a:xfrm>
            <a:off x="5953175" y="2278013"/>
            <a:ext cx="5286412" cy="2749079"/>
            <a:chOff x="1214414" y="1415044"/>
            <a:chExt cx="5286412" cy="2749079"/>
          </a:xfrm>
        </p:grpSpPr>
        <p:sp>
          <p:nvSpPr>
            <p:cNvPr id="199" name="矩形 198">
              <a:extLst>
                <a:ext uri="{FF2B5EF4-FFF2-40B4-BE49-F238E27FC236}">
                  <a16:creationId xmlns:a16="http://schemas.microsoft.com/office/drawing/2014/main" id="{59B218B2-2E31-430E-97E3-E162ED81C2F9}"/>
                </a:ext>
              </a:extLst>
            </p:cNvPr>
            <p:cNvSpPr/>
            <p:nvPr/>
          </p:nvSpPr>
          <p:spPr>
            <a:xfrm>
              <a:off x="2714612" y="2000246"/>
              <a:ext cx="3786214" cy="2143140"/>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0" name="任意多边形 19">
              <a:extLst>
                <a:ext uri="{FF2B5EF4-FFF2-40B4-BE49-F238E27FC236}">
                  <a16:creationId xmlns:a16="http://schemas.microsoft.com/office/drawing/2014/main" id="{2A88052B-B965-4295-BD91-922A2B1F0B93}"/>
                </a:ext>
              </a:extLst>
            </p:cNvPr>
            <p:cNvSpPr/>
            <p:nvPr/>
          </p:nvSpPr>
          <p:spPr>
            <a:xfrm>
              <a:off x="3432810" y="2538416"/>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1" name="椭圆 200">
              <a:extLst>
                <a:ext uri="{FF2B5EF4-FFF2-40B4-BE49-F238E27FC236}">
                  <a16:creationId xmlns:a16="http://schemas.microsoft.com/office/drawing/2014/main" id="{CB099432-E655-4332-BB65-5406C699DA57}"/>
                </a:ext>
              </a:extLst>
            </p:cNvPr>
            <p:cNvSpPr/>
            <p:nvPr/>
          </p:nvSpPr>
          <p:spPr>
            <a:xfrm>
              <a:off x="2928926" y="2285998"/>
              <a:ext cx="1643074" cy="1143008"/>
            </a:xfrm>
            <a:prstGeom prst="ellipse">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任意多边形 21">
              <a:extLst>
                <a:ext uri="{FF2B5EF4-FFF2-40B4-BE49-F238E27FC236}">
                  <a16:creationId xmlns:a16="http://schemas.microsoft.com/office/drawing/2014/main" id="{B845D88A-88EA-4589-88C8-DF01234D281A}"/>
                </a:ext>
              </a:extLst>
            </p:cNvPr>
            <p:cNvSpPr/>
            <p:nvPr/>
          </p:nvSpPr>
          <p:spPr>
            <a:xfrm>
              <a:off x="3714744" y="2538416"/>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3" name="任意多边形 22">
              <a:extLst>
                <a:ext uri="{FF2B5EF4-FFF2-40B4-BE49-F238E27FC236}">
                  <a16:creationId xmlns:a16="http://schemas.microsoft.com/office/drawing/2014/main" id="{CD145D1A-D844-472F-8B16-33AAC2764C56}"/>
                </a:ext>
              </a:extLst>
            </p:cNvPr>
            <p:cNvSpPr/>
            <p:nvPr/>
          </p:nvSpPr>
          <p:spPr>
            <a:xfrm>
              <a:off x="4000496" y="2538416"/>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04" name="直接箭头连接符 203">
              <a:extLst>
                <a:ext uri="{FF2B5EF4-FFF2-40B4-BE49-F238E27FC236}">
                  <a16:creationId xmlns:a16="http://schemas.microsoft.com/office/drawing/2014/main" id="{06594F3E-3324-4E02-B494-4226495B28F8}"/>
                </a:ext>
              </a:extLst>
            </p:cNvPr>
            <p:cNvCxnSpPr/>
            <p:nvPr/>
          </p:nvCxnSpPr>
          <p:spPr>
            <a:xfrm rot="5400000">
              <a:off x="4036215" y="1821651"/>
              <a:ext cx="785818" cy="571504"/>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接箭头连接符 204">
              <a:extLst>
                <a:ext uri="{FF2B5EF4-FFF2-40B4-BE49-F238E27FC236}">
                  <a16:creationId xmlns:a16="http://schemas.microsoft.com/office/drawing/2014/main" id="{3975273E-F8E6-4A1E-956D-517C6D2A0F4C}"/>
                </a:ext>
              </a:extLst>
            </p:cNvPr>
            <p:cNvCxnSpPr/>
            <p:nvPr/>
          </p:nvCxnSpPr>
          <p:spPr>
            <a:xfrm rot="16200000" flipH="1">
              <a:off x="3143240" y="1857370"/>
              <a:ext cx="500066" cy="214314"/>
            </a:xfrm>
            <a:prstGeom prst="straightConnector1">
              <a:avLst/>
            </a:prstGeom>
            <a:ln w="28575">
              <a:solidFill>
                <a:srgbClr val="11576A"/>
              </a:solidFill>
              <a:tailEnd type="triangle"/>
            </a:ln>
          </p:spPr>
          <p:style>
            <a:lnRef idx="1">
              <a:schemeClr val="accent1"/>
            </a:lnRef>
            <a:fillRef idx="0">
              <a:schemeClr val="accent1"/>
            </a:fillRef>
            <a:effectRef idx="0">
              <a:schemeClr val="accent1"/>
            </a:effectRef>
            <a:fontRef idx="minor">
              <a:schemeClr val="tx1"/>
            </a:fontRef>
          </p:style>
        </p:cxnSp>
        <p:sp>
          <p:nvSpPr>
            <p:cNvPr id="206" name="矩形 205">
              <a:extLst>
                <a:ext uri="{FF2B5EF4-FFF2-40B4-BE49-F238E27FC236}">
                  <a16:creationId xmlns:a16="http://schemas.microsoft.com/office/drawing/2014/main" id="{3542E317-0233-4B3F-AF56-E377301AB808}"/>
                </a:ext>
              </a:extLst>
            </p:cNvPr>
            <p:cNvSpPr/>
            <p:nvPr/>
          </p:nvSpPr>
          <p:spPr>
            <a:xfrm>
              <a:off x="4857752" y="3714758"/>
              <a:ext cx="500066"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7" name="左大括号 206">
              <a:extLst>
                <a:ext uri="{FF2B5EF4-FFF2-40B4-BE49-F238E27FC236}">
                  <a16:creationId xmlns:a16="http://schemas.microsoft.com/office/drawing/2014/main" id="{1FFE21C1-446E-4E8F-A4DC-0AA077102108}"/>
                </a:ext>
              </a:extLst>
            </p:cNvPr>
            <p:cNvSpPr/>
            <p:nvPr/>
          </p:nvSpPr>
          <p:spPr>
            <a:xfrm>
              <a:off x="2428860" y="3571882"/>
              <a:ext cx="183510" cy="500066"/>
            </a:xfrm>
            <a:prstGeom prst="leftBrace">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08" name="直接连接符 207">
              <a:extLst>
                <a:ext uri="{FF2B5EF4-FFF2-40B4-BE49-F238E27FC236}">
                  <a16:creationId xmlns:a16="http://schemas.microsoft.com/office/drawing/2014/main" id="{4CAE2408-291E-456D-AAEC-C5A72CA130C0}"/>
                </a:ext>
              </a:extLst>
            </p:cNvPr>
            <p:cNvCxnSpPr/>
            <p:nvPr/>
          </p:nvCxnSpPr>
          <p:spPr>
            <a:xfrm>
              <a:off x="2714612" y="3571882"/>
              <a:ext cx="3786214"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sp>
          <p:nvSpPr>
            <p:cNvPr id="209" name="任意多边形 44">
              <a:extLst>
                <a:ext uri="{FF2B5EF4-FFF2-40B4-BE49-F238E27FC236}">
                  <a16:creationId xmlns:a16="http://schemas.microsoft.com/office/drawing/2014/main" id="{E79A09DC-BC44-4C40-ABCD-84CE19A0C980}"/>
                </a:ext>
              </a:extLst>
            </p:cNvPr>
            <p:cNvSpPr/>
            <p:nvPr/>
          </p:nvSpPr>
          <p:spPr>
            <a:xfrm>
              <a:off x="5195900" y="2568896"/>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椭圆 209">
              <a:extLst>
                <a:ext uri="{FF2B5EF4-FFF2-40B4-BE49-F238E27FC236}">
                  <a16:creationId xmlns:a16="http://schemas.microsoft.com/office/drawing/2014/main" id="{A7F1557F-CD6D-4080-9D1F-DE633B81A84F}"/>
                </a:ext>
              </a:extLst>
            </p:cNvPr>
            <p:cNvSpPr/>
            <p:nvPr/>
          </p:nvSpPr>
          <p:spPr>
            <a:xfrm>
              <a:off x="4714876" y="2285998"/>
              <a:ext cx="1643074" cy="1143008"/>
            </a:xfrm>
            <a:prstGeom prst="ellipse">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任意多边形 46">
              <a:extLst>
                <a:ext uri="{FF2B5EF4-FFF2-40B4-BE49-F238E27FC236}">
                  <a16:creationId xmlns:a16="http://schemas.microsoft.com/office/drawing/2014/main" id="{8752B1F7-D3C6-4079-A0C7-0FE60664C668}"/>
                </a:ext>
              </a:extLst>
            </p:cNvPr>
            <p:cNvSpPr/>
            <p:nvPr/>
          </p:nvSpPr>
          <p:spPr>
            <a:xfrm>
              <a:off x="5568331" y="2568896"/>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2" name="任意多边形 47">
              <a:extLst>
                <a:ext uri="{FF2B5EF4-FFF2-40B4-BE49-F238E27FC236}">
                  <a16:creationId xmlns:a16="http://schemas.microsoft.com/office/drawing/2014/main" id="{A2669E3F-B3CB-411A-81DE-5AB8953C9E16}"/>
                </a:ext>
              </a:extLst>
            </p:cNvPr>
            <p:cNvSpPr/>
            <p:nvPr/>
          </p:nvSpPr>
          <p:spPr>
            <a:xfrm>
              <a:off x="5763586" y="2568896"/>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3" name="任意多边形 48">
              <a:extLst>
                <a:ext uri="{FF2B5EF4-FFF2-40B4-BE49-F238E27FC236}">
                  <a16:creationId xmlns:a16="http://schemas.microsoft.com/office/drawing/2014/main" id="{7A2CFEBD-A288-4F3C-9563-1CC50FF51DDB}"/>
                </a:ext>
              </a:extLst>
            </p:cNvPr>
            <p:cNvSpPr/>
            <p:nvPr/>
          </p:nvSpPr>
          <p:spPr>
            <a:xfrm>
              <a:off x="5368299" y="2568896"/>
              <a:ext cx="97790" cy="5334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4" name="TextBox 49">
              <a:extLst>
                <a:ext uri="{FF2B5EF4-FFF2-40B4-BE49-F238E27FC236}">
                  <a16:creationId xmlns:a16="http://schemas.microsoft.com/office/drawing/2014/main" id="{FBC126C4-F9A8-4C8E-8D63-9721574B681E}"/>
                </a:ext>
              </a:extLst>
            </p:cNvPr>
            <p:cNvSpPr txBox="1"/>
            <p:nvPr/>
          </p:nvSpPr>
          <p:spPr>
            <a:xfrm>
              <a:off x="2916075" y="1415044"/>
              <a:ext cx="715260" cy="369332"/>
            </a:xfrm>
            <a:prstGeom prst="rect">
              <a:avLst/>
            </a:prstGeom>
            <a:noFill/>
          </p:spPr>
          <p:txBody>
            <a:bodyPr wrap="none" rtlCol="0">
              <a:spAutoFit/>
            </a:bodyPr>
            <a:lstStyle/>
            <a:p>
              <a:r>
                <a:rPr lang="zh-CN" altLang="en-US" b="1" dirty="0">
                  <a:solidFill>
                    <a:srgbClr val="11576A"/>
                  </a:solidFill>
                  <a:latin typeface="微软雅黑" pitchFamily="34" charset="-122"/>
                  <a:ea typeface="微软雅黑" pitchFamily="34" charset="-122"/>
                </a:rPr>
                <a:t>进 程</a:t>
              </a:r>
            </a:p>
          </p:txBody>
        </p:sp>
        <p:sp>
          <p:nvSpPr>
            <p:cNvPr id="215" name="TextBox 50">
              <a:extLst>
                <a:ext uri="{FF2B5EF4-FFF2-40B4-BE49-F238E27FC236}">
                  <a16:creationId xmlns:a16="http://schemas.microsoft.com/office/drawing/2014/main" id="{E8B56DDB-1F8F-4229-9107-4E39BFCD35CC}"/>
                </a:ext>
              </a:extLst>
            </p:cNvPr>
            <p:cNvSpPr txBox="1"/>
            <p:nvPr/>
          </p:nvSpPr>
          <p:spPr>
            <a:xfrm>
              <a:off x="4357246" y="1425607"/>
              <a:ext cx="715260" cy="369332"/>
            </a:xfrm>
            <a:prstGeom prst="rect">
              <a:avLst/>
            </a:prstGeom>
            <a:noFill/>
          </p:spPr>
          <p:txBody>
            <a:bodyPr wrap="none" rtlCol="0">
              <a:spAutoFit/>
            </a:bodyPr>
            <a:lstStyle/>
            <a:p>
              <a:r>
                <a:rPr lang="zh-CN" altLang="en-US" b="1" dirty="0">
                  <a:solidFill>
                    <a:srgbClr val="11576A"/>
                  </a:solidFill>
                  <a:latin typeface="微软雅黑" pitchFamily="34" charset="-122"/>
                  <a:ea typeface="微软雅黑" pitchFamily="34" charset="-122"/>
                </a:rPr>
                <a:t>线 程</a:t>
              </a:r>
            </a:p>
          </p:txBody>
        </p:sp>
        <p:sp>
          <p:nvSpPr>
            <p:cNvPr id="216" name="TextBox 51">
              <a:extLst>
                <a:ext uri="{FF2B5EF4-FFF2-40B4-BE49-F238E27FC236}">
                  <a16:creationId xmlns:a16="http://schemas.microsoft.com/office/drawing/2014/main" id="{9E8E35E4-D7DA-45EE-8F3D-658BA5B68862}"/>
                </a:ext>
              </a:extLst>
            </p:cNvPr>
            <p:cNvSpPr txBox="1"/>
            <p:nvPr/>
          </p:nvSpPr>
          <p:spPr>
            <a:xfrm>
              <a:off x="3087583" y="3619506"/>
              <a:ext cx="715260" cy="369332"/>
            </a:xfrm>
            <a:prstGeom prst="rect">
              <a:avLst/>
            </a:prstGeom>
            <a:noFill/>
          </p:spPr>
          <p:txBody>
            <a:bodyPr wrap="none" rtlCol="0">
              <a:spAutoFit/>
            </a:bodyPr>
            <a:lstStyle/>
            <a:p>
              <a:r>
                <a:rPr lang="zh-CN" altLang="en-US" b="1" dirty="0">
                  <a:solidFill>
                    <a:srgbClr val="11576A"/>
                  </a:solidFill>
                  <a:latin typeface="微软雅黑" pitchFamily="34" charset="-122"/>
                  <a:ea typeface="微软雅黑" pitchFamily="34" charset="-122"/>
                </a:rPr>
                <a:t>内 核</a:t>
              </a:r>
            </a:p>
          </p:txBody>
        </p:sp>
        <p:sp>
          <p:nvSpPr>
            <p:cNvPr id="217" name="TextBox 55">
              <a:extLst>
                <a:ext uri="{FF2B5EF4-FFF2-40B4-BE49-F238E27FC236}">
                  <a16:creationId xmlns:a16="http://schemas.microsoft.com/office/drawing/2014/main" id="{48B055A6-B781-4978-93E4-6AEEE2237BF2}"/>
                </a:ext>
              </a:extLst>
            </p:cNvPr>
            <p:cNvSpPr txBox="1"/>
            <p:nvPr/>
          </p:nvSpPr>
          <p:spPr>
            <a:xfrm>
              <a:off x="1214414" y="2428874"/>
              <a:ext cx="1107996" cy="369332"/>
            </a:xfrm>
            <a:prstGeom prst="rect">
              <a:avLst/>
            </a:prstGeom>
            <a:noFill/>
          </p:spPr>
          <p:txBody>
            <a:bodyPr wrap="none" rtlCol="0">
              <a:spAutoFit/>
            </a:bodyPr>
            <a:lstStyle/>
            <a:p>
              <a:pPr algn="ctr"/>
              <a:r>
                <a:rPr lang="zh-CN" altLang="en-US" b="1" dirty="0">
                  <a:solidFill>
                    <a:srgbClr val="11576A"/>
                  </a:solidFill>
                  <a:latin typeface="微软雅黑" pitchFamily="34" charset="-122"/>
                  <a:ea typeface="微软雅黑" pitchFamily="34" charset="-122"/>
                </a:rPr>
                <a:t>用户空间</a:t>
              </a:r>
            </a:p>
          </p:txBody>
        </p:sp>
        <p:sp>
          <p:nvSpPr>
            <p:cNvPr id="218" name="TextBox 56">
              <a:extLst>
                <a:ext uri="{FF2B5EF4-FFF2-40B4-BE49-F238E27FC236}">
                  <a16:creationId xmlns:a16="http://schemas.microsoft.com/office/drawing/2014/main" id="{B3A13D83-0410-4CF1-871D-D7C9E2BF6A5E}"/>
                </a:ext>
              </a:extLst>
            </p:cNvPr>
            <p:cNvSpPr txBox="1"/>
            <p:nvPr/>
          </p:nvSpPr>
          <p:spPr>
            <a:xfrm>
              <a:off x="1379502" y="3619506"/>
              <a:ext cx="1107996" cy="369332"/>
            </a:xfrm>
            <a:prstGeom prst="rect">
              <a:avLst/>
            </a:prstGeom>
            <a:noFill/>
          </p:spPr>
          <p:txBody>
            <a:bodyPr wrap="none" rtlCol="0">
              <a:spAutoFit/>
            </a:bodyPr>
            <a:lstStyle/>
            <a:p>
              <a:r>
                <a:rPr lang="zh-CN" altLang="en-US" b="1">
                  <a:solidFill>
                    <a:srgbClr val="11576A"/>
                  </a:solidFill>
                  <a:latin typeface="微软雅黑" pitchFamily="34" charset="-122"/>
                  <a:ea typeface="微软雅黑" pitchFamily="34" charset="-122"/>
                </a:rPr>
                <a:t>内核空间</a:t>
              </a:r>
            </a:p>
          </p:txBody>
        </p:sp>
        <p:sp>
          <p:nvSpPr>
            <p:cNvPr id="219" name="矩形 218">
              <a:extLst>
                <a:ext uri="{FF2B5EF4-FFF2-40B4-BE49-F238E27FC236}">
                  <a16:creationId xmlns:a16="http://schemas.microsoft.com/office/drawing/2014/main" id="{07FC56B6-1CF6-4DEE-B99C-5874287BA737}"/>
                </a:ext>
              </a:extLst>
            </p:cNvPr>
            <p:cNvSpPr/>
            <p:nvPr/>
          </p:nvSpPr>
          <p:spPr>
            <a:xfrm>
              <a:off x="4857752" y="3857634"/>
              <a:ext cx="500066"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20" name="组合 219">
              <a:extLst>
                <a:ext uri="{FF2B5EF4-FFF2-40B4-BE49-F238E27FC236}">
                  <a16:creationId xmlns:a16="http://schemas.microsoft.com/office/drawing/2014/main" id="{12DF635D-78A4-46FD-9A3A-D1C65B5E6A7B}"/>
                </a:ext>
              </a:extLst>
            </p:cNvPr>
            <p:cNvGrpSpPr/>
            <p:nvPr/>
          </p:nvGrpSpPr>
          <p:grpSpPr>
            <a:xfrm>
              <a:off x="5572132" y="3643320"/>
              <a:ext cx="360000" cy="444528"/>
              <a:chOff x="7715272" y="1571618"/>
              <a:chExt cx="360000" cy="444528"/>
            </a:xfrm>
          </p:grpSpPr>
          <p:sp>
            <p:nvSpPr>
              <p:cNvPr id="224" name="矩形 223">
                <a:extLst>
                  <a:ext uri="{FF2B5EF4-FFF2-40B4-BE49-F238E27FC236}">
                    <a16:creationId xmlns:a16="http://schemas.microsoft.com/office/drawing/2014/main" id="{EE265B00-C1D2-418F-B207-4B0B4E6C6892}"/>
                  </a:ext>
                </a:extLst>
              </p:cNvPr>
              <p:cNvSpPr/>
              <p:nvPr/>
            </p:nvSpPr>
            <p:spPr>
              <a:xfrm>
                <a:off x="7715272" y="1571618"/>
                <a:ext cx="360000" cy="54000"/>
              </a:xfrm>
              <a:prstGeom prst="rect">
                <a:avLst/>
              </a:prstGeom>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7FE61EAD-F690-429D-BF07-F8E8739B364A}"/>
                  </a:ext>
                </a:extLst>
              </p:cNvPr>
              <p:cNvSpPr/>
              <p:nvPr/>
            </p:nvSpPr>
            <p:spPr>
              <a:xfrm>
                <a:off x="7715272" y="1627181"/>
                <a:ext cx="360000" cy="54000"/>
              </a:xfrm>
              <a:prstGeom prst="rect">
                <a:avLst/>
              </a:prstGeom>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4716A150-A29C-41D1-82A2-C7D67971FBB9}"/>
                  </a:ext>
                </a:extLst>
              </p:cNvPr>
              <p:cNvSpPr/>
              <p:nvPr/>
            </p:nvSpPr>
            <p:spPr>
              <a:xfrm>
                <a:off x="7715272" y="1682744"/>
                <a:ext cx="360000" cy="54000"/>
              </a:xfrm>
              <a:prstGeom prst="rect">
                <a:avLst/>
              </a:prstGeom>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3F0E758C-6775-478F-9DEC-D6840A91DB19}"/>
                  </a:ext>
                </a:extLst>
              </p:cNvPr>
              <p:cNvSpPr/>
              <p:nvPr/>
            </p:nvSpPr>
            <p:spPr>
              <a:xfrm>
                <a:off x="7715272" y="1738307"/>
                <a:ext cx="360000" cy="54000"/>
              </a:xfrm>
              <a:prstGeom prst="rect">
                <a:avLst/>
              </a:prstGeom>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CB33B18F-B3A5-40C1-A50E-ED58C6E6628A}"/>
                  </a:ext>
                </a:extLst>
              </p:cNvPr>
              <p:cNvSpPr/>
              <p:nvPr/>
            </p:nvSpPr>
            <p:spPr>
              <a:xfrm>
                <a:off x="7715272" y="1795457"/>
                <a:ext cx="360000" cy="54000"/>
              </a:xfrm>
              <a:prstGeom prst="rect">
                <a:avLst/>
              </a:prstGeom>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9" name="矩形 228">
                <a:extLst>
                  <a:ext uri="{FF2B5EF4-FFF2-40B4-BE49-F238E27FC236}">
                    <a16:creationId xmlns:a16="http://schemas.microsoft.com/office/drawing/2014/main" id="{E7FD75B4-8512-447D-9285-CD9FE9833D34}"/>
                  </a:ext>
                </a:extLst>
              </p:cNvPr>
              <p:cNvSpPr/>
              <p:nvPr/>
            </p:nvSpPr>
            <p:spPr>
              <a:xfrm>
                <a:off x="7715272" y="1851020"/>
                <a:ext cx="360000" cy="54000"/>
              </a:xfrm>
              <a:prstGeom prst="rect">
                <a:avLst/>
              </a:prstGeom>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E3B5BBEC-FCD0-4BCE-91AD-5860D970886F}"/>
                  </a:ext>
                </a:extLst>
              </p:cNvPr>
              <p:cNvSpPr/>
              <p:nvPr/>
            </p:nvSpPr>
            <p:spPr>
              <a:xfrm>
                <a:off x="7715272" y="1906583"/>
                <a:ext cx="360000" cy="54000"/>
              </a:xfrm>
              <a:prstGeom prst="rect">
                <a:avLst/>
              </a:prstGeom>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45D652C5-8CA2-4CAB-BD36-6D9912306CB9}"/>
                  </a:ext>
                </a:extLst>
              </p:cNvPr>
              <p:cNvSpPr/>
              <p:nvPr/>
            </p:nvSpPr>
            <p:spPr>
              <a:xfrm>
                <a:off x="7715272" y="1962146"/>
                <a:ext cx="360000" cy="54000"/>
              </a:xfrm>
              <a:prstGeom prst="rect">
                <a:avLst/>
              </a:prstGeom>
              <a:ln w="1905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21" name="左大括号 220">
              <a:extLst>
                <a:ext uri="{FF2B5EF4-FFF2-40B4-BE49-F238E27FC236}">
                  <a16:creationId xmlns:a16="http://schemas.microsoft.com/office/drawing/2014/main" id="{0D6FEDC5-EF2C-404B-A0A7-8AB0E222B592}"/>
                </a:ext>
              </a:extLst>
            </p:cNvPr>
            <p:cNvSpPr/>
            <p:nvPr/>
          </p:nvSpPr>
          <p:spPr>
            <a:xfrm>
              <a:off x="2371172" y="2428874"/>
              <a:ext cx="254948" cy="503239"/>
            </a:xfrm>
            <a:prstGeom prst="leftBrace">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TextBox 51">
              <a:extLst>
                <a:ext uri="{FF2B5EF4-FFF2-40B4-BE49-F238E27FC236}">
                  <a16:creationId xmlns:a16="http://schemas.microsoft.com/office/drawing/2014/main" id="{FCB18DCC-BB88-4B99-BEE8-9A8401B5371E}"/>
                </a:ext>
              </a:extLst>
            </p:cNvPr>
            <p:cNvSpPr txBox="1"/>
            <p:nvPr/>
          </p:nvSpPr>
          <p:spPr>
            <a:xfrm>
              <a:off x="4369965" y="3851396"/>
              <a:ext cx="546945" cy="307777"/>
            </a:xfrm>
            <a:prstGeom prst="rect">
              <a:avLst/>
            </a:prstGeom>
            <a:noFill/>
          </p:spPr>
          <p:txBody>
            <a:bodyPr wrap="none" rtlCol="0">
              <a:spAutoFit/>
            </a:bodyPr>
            <a:lstStyle/>
            <a:p>
              <a:r>
                <a:rPr lang="en-US" altLang="zh-CN" sz="1400" b="1" dirty="0">
                  <a:solidFill>
                    <a:srgbClr val="11576A"/>
                  </a:solidFill>
                  <a:latin typeface="微软雅黑" pitchFamily="34" charset="-122"/>
                  <a:ea typeface="微软雅黑" pitchFamily="34" charset="-122"/>
                </a:rPr>
                <a:t>PCB</a:t>
              </a:r>
              <a:endParaRPr lang="zh-CN" altLang="en-US" sz="1400" b="1" dirty="0">
                <a:solidFill>
                  <a:srgbClr val="11576A"/>
                </a:solidFill>
                <a:latin typeface="微软雅黑" pitchFamily="34" charset="-122"/>
                <a:ea typeface="微软雅黑" pitchFamily="34" charset="-122"/>
              </a:endParaRPr>
            </a:p>
          </p:txBody>
        </p:sp>
        <p:sp>
          <p:nvSpPr>
            <p:cNvPr id="223" name="TextBox 51">
              <a:extLst>
                <a:ext uri="{FF2B5EF4-FFF2-40B4-BE49-F238E27FC236}">
                  <a16:creationId xmlns:a16="http://schemas.microsoft.com/office/drawing/2014/main" id="{BB2EB52B-1BE4-473D-B287-D44A1AB6ADB0}"/>
                </a:ext>
              </a:extLst>
            </p:cNvPr>
            <p:cNvSpPr txBox="1"/>
            <p:nvPr/>
          </p:nvSpPr>
          <p:spPr>
            <a:xfrm>
              <a:off x="5883460" y="3856346"/>
              <a:ext cx="533544" cy="307777"/>
            </a:xfrm>
            <a:prstGeom prst="rect">
              <a:avLst/>
            </a:prstGeom>
            <a:noFill/>
          </p:spPr>
          <p:txBody>
            <a:bodyPr wrap="none" rtlCol="0">
              <a:spAutoFit/>
            </a:bodyPr>
            <a:lstStyle/>
            <a:p>
              <a:r>
                <a:rPr lang="en-US" altLang="zh-CN" sz="1400" b="1" dirty="0">
                  <a:solidFill>
                    <a:srgbClr val="11576A"/>
                  </a:solidFill>
                  <a:latin typeface="微软雅黑" pitchFamily="34" charset="-122"/>
                  <a:ea typeface="微软雅黑" pitchFamily="34" charset="-122"/>
                </a:rPr>
                <a:t>TCB</a:t>
              </a:r>
              <a:endParaRPr lang="zh-CN" altLang="en-US" sz="1400" b="1" dirty="0">
                <a:solidFill>
                  <a:srgbClr val="11576A"/>
                </a:solidFill>
                <a:latin typeface="微软雅黑" pitchFamily="34" charset="-122"/>
                <a:ea typeface="微软雅黑" pitchFamily="34" charset="-122"/>
              </a:endParaRPr>
            </a:p>
          </p:txBody>
        </p:sp>
      </p:grpSp>
      <p:sp>
        <p:nvSpPr>
          <p:cNvPr id="8" name="文本框 7">
            <a:extLst>
              <a:ext uri="{FF2B5EF4-FFF2-40B4-BE49-F238E27FC236}">
                <a16:creationId xmlns:a16="http://schemas.microsoft.com/office/drawing/2014/main" id="{321EFCDB-04F5-458E-9513-73FD1A5BC26B}"/>
              </a:ext>
            </a:extLst>
          </p:cNvPr>
          <p:cNvSpPr txBox="1"/>
          <p:nvPr/>
        </p:nvSpPr>
        <p:spPr>
          <a:xfrm>
            <a:off x="609600" y="1800225"/>
            <a:ext cx="5404043" cy="957121"/>
          </a:xfrm>
          <a:prstGeom prst="rect">
            <a:avLst/>
          </a:prstGeom>
          <a:noFill/>
        </p:spPr>
        <p:txBody>
          <a:bodyPr wrap="none" rtlCol="0">
            <a:spAutoFit/>
          </a:bodyPr>
          <a:lstStyle/>
          <a:p>
            <a:pPr marL="342900" indent="-342900" algn="l">
              <a:lnSpc>
                <a:spcPct val="150000"/>
              </a:lnSpc>
              <a:buFont typeface="Wingdings" panose="05000000000000000000" pitchFamily="2" charset="2"/>
              <a:buChar char="u"/>
            </a:pPr>
            <a:r>
              <a:rPr lang="zh-CN" altLang="en-US" sz="2000" b="1" dirty="0"/>
              <a:t>由操作系统内核通过系统调用实现线程机制</a:t>
            </a:r>
            <a:endParaRPr lang="en-US" altLang="zh-CN" sz="2000" b="1" dirty="0"/>
          </a:p>
          <a:p>
            <a:pPr marL="342900" indent="-342900" algn="l">
              <a:lnSpc>
                <a:spcPct val="150000"/>
              </a:lnSpc>
              <a:buFont typeface="Wingdings" panose="05000000000000000000" pitchFamily="2" charset="2"/>
              <a:buChar char="u"/>
            </a:pPr>
            <a:r>
              <a:rPr lang="zh-CN" altLang="en-US" sz="2000" b="1" dirty="0"/>
              <a:t>由内核完成线程的创建、终止和调度</a:t>
            </a:r>
          </a:p>
        </p:txBody>
      </p:sp>
      <p:sp>
        <p:nvSpPr>
          <p:cNvPr id="232" name="文本框 231">
            <a:extLst>
              <a:ext uri="{FF2B5EF4-FFF2-40B4-BE49-F238E27FC236}">
                <a16:creationId xmlns:a16="http://schemas.microsoft.com/office/drawing/2014/main" id="{AF0EEE01-5626-499D-B0A5-4A5257C7E186}"/>
              </a:ext>
            </a:extLst>
          </p:cNvPr>
          <p:cNvSpPr txBox="1"/>
          <p:nvPr/>
        </p:nvSpPr>
        <p:spPr>
          <a:xfrm>
            <a:off x="609600" y="3334854"/>
            <a:ext cx="5404043" cy="3265446"/>
          </a:xfrm>
          <a:prstGeom prst="rect">
            <a:avLst/>
          </a:prstGeom>
          <a:noFill/>
        </p:spPr>
        <p:txBody>
          <a:bodyPr wrap="none" rtlCol="0">
            <a:spAutoFit/>
          </a:bodyPr>
          <a:lstStyle/>
          <a:p>
            <a:pPr algn="l">
              <a:lnSpc>
                <a:spcPct val="150000"/>
              </a:lnSpc>
            </a:pPr>
            <a:r>
              <a:rPr lang="zh-CN" altLang="en-US" sz="2000" b="1" dirty="0"/>
              <a:t>特点：</a:t>
            </a:r>
            <a:endParaRPr lang="en-US" altLang="zh-CN" sz="2000" b="1" dirty="0"/>
          </a:p>
          <a:p>
            <a:pPr marL="342900" indent="-342900" algn="l">
              <a:lnSpc>
                <a:spcPct val="150000"/>
              </a:lnSpc>
              <a:buFont typeface="Wingdings" panose="05000000000000000000" pitchFamily="2" charset="2"/>
              <a:buChar char="Ø"/>
            </a:pPr>
            <a:r>
              <a:rPr lang="zh-CN" altLang="en-US" sz="2000" b="1" dirty="0"/>
              <a:t>由内核维护</a:t>
            </a:r>
            <a:r>
              <a:rPr lang="en-US" altLang="zh-CN" sz="2000" b="1" dirty="0"/>
              <a:t>PCB</a:t>
            </a:r>
            <a:r>
              <a:rPr lang="zh-CN" altLang="en-US" sz="2000" b="1" dirty="0"/>
              <a:t>和</a:t>
            </a:r>
            <a:r>
              <a:rPr lang="en-US" altLang="zh-CN" sz="2000" b="1" dirty="0"/>
              <a:t>TCB</a:t>
            </a:r>
          </a:p>
          <a:p>
            <a:pPr marL="342900" indent="-342900" algn="l">
              <a:lnSpc>
                <a:spcPct val="150000"/>
              </a:lnSpc>
              <a:buFont typeface="Wingdings" panose="05000000000000000000" pitchFamily="2" charset="2"/>
              <a:buChar char="Ø"/>
            </a:pPr>
            <a:r>
              <a:rPr lang="zh-CN" altLang="en-US" sz="2000" b="1" dirty="0"/>
              <a:t>线程执行系统调用而被阻塞不影响其他线程</a:t>
            </a:r>
            <a:endParaRPr lang="en-US" altLang="zh-CN" sz="2000" b="1" dirty="0"/>
          </a:p>
          <a:p>
            <a:pPr marL="342900" indent="-342900" algn="l">
              <a:lnSpc>
                <a:spcPct val="150000"/>
              </a:lnSpc>
              <a:buFont typeface="Wingdings" panose="05000000000000000000" pitchFamily="2" charset="2"/>
              <a:buChar char="Ø"/>
            </a:pPr>
            <a:r>
              <a:rPr lang="zh-CN" altLang="en-US" sz="2000" b="1" dirty="0"/>
              <a:t>线程的状态转换时空代价较大</a:t>
            </a:r>
            <a:endParaRPr lang="en-US" altLang="zh-CN" sz="2000" b="1" dirty="0"/>
          </a:p>
          <a:p>
            <a:pPr marL="800089" lvl="1" indent="-342900">
              <a:lnSpc>
                <a:spcPct val="150000"/>
              </a:lnSpc>
              <a:buFont typeface="Wingdings" panose="05000000000000000000" pitchFamily="2" charset="2"/>
              <a:buChar char="Ø"/>
            </a:pPr>
            <a:r>
              <a:rPr lang="zh-CN" altLang="en-US" sz="2000" b="1" dirty="0"/>
              <a:t>通过系统调用，在内核实现</a:t>
            </a:r>
            <a:endParaRPr lang="en-US" altLang="zh-CN" sz="2000" b="1" dirty="0"/>
          </a:p>
          <a:p>
            <a:pPr marL="342900" indent="-342900">
              <a:lnSpc>
                <a:spcPct val="150000"/>
              </a:lnSpc>
              <a:buFont typeface="Wingdings" panose="05000000000000000000" pitchFamily="2" charset="2"/>
              <a:buChar char="Ø"/>
            </a:pPr>
            <a:r>
              <a:rPr lang="zh-CN" altLang="en-US" sz="2000" b="1" dirty="0"/>
              <a:t>以线程为单位进行</a:t>
            </a:r>
            <a:r>
              <a:rPr lang="en-US" altLang="zh-CN" sz="2000" b="1" dirty="0"/>
              <a:t>CPU</a:t>
            </a:r>
            <a:r>
              <a:rPr lang="zh-CN" altLang="en-US" sz="2000" b="1" dirty="0"/>
              <a:t>分配</a:t>
            </a:r>
            <a:endParaRPr lang="en-US" altLang="zh-CN" sz="2000" b="1" dirty="0"/>
          </a:p>
          <a:p>
            <a:pPr marL="800089" lvl="1" indent="-342900">
              <a:lnSpc>
                <a:spcPct val="150000"/>
              </a:lnSpc>
              <a:buFont typeface="Wingdings" panose="05000000000000000000" pitchFamily="2" charset="2"/>
              <a:buChar char="Ø"/>
            </a:pPr>
            <a:r>
              <a:rPr lang="zh-CN" altLang="en-US" sz="2000" b="1" dirty="0"/>
              <a:t>多线程的进程可获得更多的</a:t>
            </a:r>
            <a:r>
              <a:rPr lang="en-US" altLang="zh-CN" sz="2000" b="1" dirty="0"/>
              <a:t>CPU</a:t>
            </a:r>
            <a:r>
              <a:rPr lang="zh-CN" altLang="en-US" sz="2000" b="1" dirty="0"/>
              <a:t>时间</a:t>
            </a:r>
          </a:p>
        </p:txBody>
      </p:sp>
    </p:spTree>
    <p:extLst>
      <p:ext uri="{BB962C8B-B14F-4D97-AF65-F5344CB8AC3E}">
        <p14:creationId xmlns:p14="http://schemas.microsoft.com/office/powerpoint/2010/main" val="344738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wipe(left)">
                                      <p:cBhvr>
                                        <p:cTn id="7"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none" rtlCol="0">
            <a:spAutoFit/>
          </a:bodyPr>
          <a:lstStyle/>
          <a:p>
            <a:pPr algn="ctr"/>
            <a:r>
              <a:rPr lang="en-US" altLang="zh-CN" dirty="0"/>
              <a:t>04 </a:t>
            </a:r>
            <a:r>
              <a:rPr lang="zh-CN" altLang="en-US"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a:noFill/>
        </p:spPr>
        <p:txBody>
          <a:bodyPr wrap="square" rtlCol="0">
            <a:spAutoFit/>
          </a:bodyPr>
          <a:lstStyle/>
          <a:p>
            <a:pPr algn="ctr"/>
            <a:r>
              <a:rPr lang="en-US" altLang="zh-CN" dirty="0">
                <a:solidFill>
                  <a:schemeClr val="bg1"/>
                </a:solidFill>
              </a:rPr>
              <a:t>05 </a:t>
            </a:r>
            <a:r>
              <a:rPr lang="zh-CN" altLang="en-US" dirty="0">
                <a:solidFill>
                  <a:schemeClr val="bg1"/>
                </a:solidFill>
              </a:rPr>
              <a:t>线程</a:t>
            </a:r>
          </a:p>
        </p:txBody>
      </p:sp>
      <p:sp>
        <p:nvSpPr>
          <p:cNvPr id="49" name="文本框 48">
            <a:extLst>
              <a:ext uri="{FF2B5EF4-FFF2-40B4-BE49-F238E27FC236}">
                <a16:creationId xmlns:a16="http://schemas.microsoft.com/office/drawing/2014/main" id="{748510DC-0C0E-42E6-9D5E-38246445DCDE}"/>
              </a:ext>
            </a:extLst>
          </p:cNvPr>
          <p:cNvSpPr txBox="1"/>
          <p:nvPr/>
        </p:nvSpPr>
        <p:spPr>
          <a:xfrm>
            <a:off x="1461302" y="868477"/>
            <a:ext cx="1415772" cy="461665"/>
          </a:xfrm>
          <a:prstGeom prst="rect">
            <a:avLst/>
          </a:prstGeom>
          <a:noFill/>
        </p:spPr>
        <p:txBody>
          <a:bodyPr wrap="none" rtlCol="0">
            <a:spAutoFit/>
          </a:bodyPr>
          <a:lstStyle/>
          <a:p>
            <a:r>
              <a:rPr lang="zh-CN" altLang="en-US" sz="2400" b="1" dirty="0">
                <a:solidFill>
                  <a:srgbClr val="FF0000"/>
                </a:solidFill>
              </a:rPr>
              <a:t>轻权进程</a:t>
            </a:r>
            <a:endParaRPr lang="en-US" altLang="zh-CN" sz="2400" b="1" dirty="0">
              <a:solidFill>
                <a:srgbClr val="FF0000"/>
              </a:solidFill>
            </a:endParaRPr>
          </a:p>
        </p:txBody>
      </p:sp>
      <p:grpSp>
        <p:nvGrpSpPr>
          <p:cNvPr id="44" name="组合 43">
            <a:extLst>
              <a:ext uri="{FF2B5EF4-FFF2-40B4-BE49-F238E27FC236}">
                <a16:creationId xmlns:a16="http://schemas.microsoft.com/office/drawing/2014/main" id="{B1FE8DD9-83D8-4D94-8B68-C0EF3ED486E7}"/>
              </a:ext>
            </a:extLst>
          </p:cNvPr>
          <p:cNvGrpSpPr/>
          <p:nvPr/>
        </p:nvGrpSpPr>
        <p:grpSpPr>
          <a:xfrm>
            <a:off x="2376925" y="3191404"/>
            <a:ext cx="7447225" cy="2986222"/>
            <a:chOff x="566877" y="1728668"/>
            <a:chExt cx="7447225" cy="2986222"/>
          </a:xfrm>
        </p:grpSpPr>
        <p:sp>
          <p:nvSpPr>
            <p:cNvPr id="45" name="矩形 44">
              <a:extLst>
                <a:ext uri="{FF2B5EF4-FFF2-40B4-BE49-F238E27FC236}">
                  <a16:creationId xmlns:a16="http://schemas.microsoft.com/office/drawing/2014/main" id="{52D74450-16B1-4F91-966D-C6E4CFE1D045}"/>
                </a:ext>
              </a:extLst>
            </p:cNvPr>
            <p:cNvSpPr/>
            <p:nvPr/>
          </p:nvSpPr>
          <p:spPr>
            <a:xfrm>
              <a:off x="1895457" y="2052634"/>
              <a:ext cx="720000" cy="1296000"/>
            </a:xfrm>
            <a:prstGeom prst="rect">
              <a:avLst/>
            </a:prstGeom>
            <a:gradFill>
              <a:gsLst>
                <a:gs pos="100000">
                  <a:srgbClr val="FFC000"/>
                </a:gs>
                <a:gs pos="0">
                  <a:srgbClr val="FFFF97"/>
                </a:gs>
              </a:gsLst>
              <a:lin ang="5400000" scaled="0"/>
            </a:gra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正五边形 7">
              <a:extLst>
                <a:ext uri="{FF2B5EF4-FFF2-40B4-BE49-F238E27FC236}">
                  <a16:creationId xmlns:a16="http://schemas.microsoft.com/office/drawing/2014/main" id="{CEEA6835-BC0B-43B4-A4A7-D1B86830D473}"/>
                </a:ext>
              </a:extLst>
            </p:cNvPr>
            <p:cNvSpPr/>
            <p:nvPr/>
          </p:nvSpPr>
          <p:spPr>
            <a:xfrm>
              <a:off x="1966895" y="2143122"/>
              <a:ext cx="461965" cy="357190"/>
            </a:xfrm>
            <a:prstGeom prst="pentagon">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八边形 46">
              <a:extLst>
                <a:ext uri="{FF2B5EF4-FFF2-40B4-BE49-F238E27FC236}">
                  <a16:creationId xmlns:a16="http://schemas.microsoft.com/office/drawing/2014/main" id="{EE72B755-8269-46FC-B0B2-875474F946E4}"/>
                </a:ext>
              </a:extLst>
            </p:cNvPr>
            <p:cNvSpPr/>
            <p:nvPr/>
          </p:nvSpPr>
          <p:spPr>
            <a:xfrm>
              <a:off x="2012933" y="2874963"/>
              <a:ext cx="415927" cy="396000"/>
            </a:xfrm>
            <a:prstGeom prst="octagon">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TextBox 9">
              <a:extLst>
                <a:ext uri="{FF2B5EF4-FFF2-40B4-BE49-F238E27FC236}">
                  <a16:creationId xmlns:a16="http://schemas.microsoft.com/office/drawing/2014/main" id="{7F65DAE1-4AB2-4EF6-99E6-9DBA0C0310F7}"/>
                </a:ext>
              </a:extLst>
            </p:cNvPr>
            <p:cNvSpPr txBox="1"/>
            <p:nvPr/>
          </p:nvSpPr>
          <p:spPr>
            <a:xfrm>
              <a:off x="1986604" y="2189844"/>
              <a:ext cx="436338" cy="307777"/>
            </a:xfrm>
            <a:prstGeom prst="rect">
              <a:avLst/>
            </a:prstGeom>
            <a:noFill/>
          </p:spPr>
          <p:txBody>
            <a:bodyPr wrap="none" rtlCol="0">
              <a:spAutoFit/>
            </a:bodyPr>
            <a:lstStyle/>
            <a:p>
              <a:r>
                <a:rPr lang="en-US" altLang="zh-CN" sz="1400" b="1" dirty="0">
                  <a:solidFill>
                    <a:srgbClr val="11576A"/>
                  </a:solidFill>
                  <a:latin typeface="微软雅黑" pitchFamily="34" charset="-122"/>
                  <a:ea typeface="微软雅黑" pitchFamily="34" charset="-122"/>
                </a:rPr>
                <a:t>UT</a:t>
              </a:r>
              <a:endParaRPr lang="zh-CN" altLang="en-US" sz="1400" b="1" dirty="0">
                <a:solidFill>
                  <a:srgbClr val="11576A"/>
                </a:solidFill>
                <a:latin typeface="微软雅黑" pitchFamily="34" charset="-122"/>
                <a:ea typeface="微软雅黑" pitchFamily="34" charset="-122"/>
              </a:endParaRPr>
            </a:p>
          </p:txBody>
        </p:sp>
        <p:sp>
          <p:nvSpPr>
            <p:cNvPr id="50" name="TextBox 10">
              <a:extLst>
                <a:ext uri="{FF2B5EF4-FFF2-40B4-BE49-F238E27FC236}">
                  <a16:creationId xmlns:a16="http://schemas.microsoft.com/office/drawing/2014/main" id="{43CDA363-79D5-410F-89DC-C895A2710E56}"/>
                </a:ext>
              </a:extLst>
            </p:cNvPr>
            <p:cNvSpPr txBox="1"/>
            <p:nvPr/>
          </p:nvSpPr>
          <p:spPr>
            <a:xfrm>
              <a:off x="2005337" y="2874735"/>
              <a:ext cx="429092" cy="451406"/>
            </a:xfrm>
            <a:prstGeom prst="rect">
              <a:avLst/>
            </a:prstGeom>
            <a:noFill/>
          </p:spPr>
          <p:txBody>
            <a:bodyPr wrap="none" rtlCol="0">
              <a:spAutoFit/>
            </a:bodyPr>
            <a:lstStyle/>
            <a:p>
              <a:pPr>
                <a:lnSpc>
                  <a:spcPts val="1400"/>
                </a:lnSpc>
              </a:pPr>
              <a:r>
                <a:rPr lang="en-US" altLang="zh-CN" sz="1200" b="1" dirty="0">
                  <a:solidFill>
                    <a:srgbClr val="11576A"/>
                  </a:solidFill>
                  <a:latin typeface="微软雅黑" pitchFamily="34" charset="-122"/>
                  <a:ea typeface="微软雅黑" pitchFamily="34" charset="-122"/>
                </a:rPr>
                <a:t>LW</a:t>
              </a:r>
            </a:p>
            <a:p>
              <a:pPr algn="ctr">
                <a:lnSpc>
                  <a:spcPts val="1400"/>
                </a:lnSpc>
              </a:pPr>
              <a:r>
                <a:rPr lang="en-US" altLang="zh-CN" sz="1200" b="1" dirty="0">
                  <a:solidFill>
                    <a:srgbClr val="11576A"/>
                  </a:solidFill>
                  <a:latin typeface="微软雅黑" pitchFamily="34" charset="-122"/>
                  <a:ea typeface="微软雅黑" pitchFamily="34" charset="-122"/>
                </a:rPr>
                <a:t>P</a:t>
              </a:r>
              <a:endParaRPr lang="zh-CN" altLang="en-US" sz="1200" b="1" dirty="0">
                <a:solidFill>
                  <a:srgbClr val="11576A"/>
                </a:solidFill>
                <a:latin typeface="微软雅黑" pitchFamily="34" charset="-122"/>
                <a:ea typeface="微软雅黑" pitchFamily="34" charset="-122"/>
              </a:endParaRPr>
            </a:p>
          </p:txBody>
        </p:sp>
        <p:sp>
          <p:nvSpPr>
            <p:cNvPr id="51" name="矩形 50">
              <a:extLst>
                <a:ext uri="{FF2B5EF4-FFF2-40B4-BE49-F238E27FC236}">
                  <a16:creationId xmlns:a16="http://schemas.microsoft.com/office/drawing/2014/main" id="{AD0908FA-3D69-41A6-8CF2-CCE33460DF80}"/>
                </a:ext>
              </a:extLst>
            </p:cNvPr>
            <p:cNvSpPr/>
            <p:nvPr/>
          </p:nvSpPr>
          <p:spPr>
            <a:xfrm>
              <a:off x="3352792" y="2052634"/>
              <a:ext cx="2988000" cy="1296000"/>
            </a:xfrm>
            <a:prstGeom prst="rect">
              <a:avLst/>
            </a:prstGeom>
            <a:gradFill>
              <a:gsLst>
                <a:gs pos="100000">
                  <a:srgbClr val="FFC000"/>
                </a:gs>
                <a:gs pos="0">
                  <a:srgbClr val="FFFF97"/>
                </a:gs>
              </a:gsLst>
              <a:lin ang="5400000" scaled="0"/>
            </a:gra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正五边形 13">
              <a:extLst>
                <a:ext uri="{FF2B5EF4-FFF2-40B4-BE49-F238E27FC236}">
                  <a16:creationId xmlns:a16="http://schemas.microsoft.com/office/drawing/2014/main" id="{ACC7B433-686D-4619-9CF0-295068575534}"/>
                </a:ext>
              </a:extLst>
            </p:cNvPr>
            <p:cNvSpPr/>
            <p:nvPr/>
          </p:nvSpPr>
          <p:spPr>
            <a:xfrm>
              <a:off x="3424230" y="2143122"/>
              <a:ext cx="473802" cy="357190"/>
            </a:xfrm>
            <a:prstGeom prst="pentagon">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正五边形 14">
              <a:extLst>
                <a:ext uri="{FF2B5EF4-FFF2-40B4-BE49-F238E27FC236}">
                  <a16:creationId xmlns:a16="http://schemas.microsoft.com/office/drawing/2014/main" id="{39A20086-1F80-4855-A517-5A7136D8EFAD}"/>
                </a:ext>
              </a:extLst>
            </p:cNvPr>
            <p:cNvSpPr/>
            <p:nvPr/>
          </p:nvSpPr>
          <p:spPr>
            <a:xfrm>
              <a:off x="4138610" y="2143122"/>
              <a:ext cx="442412" cy="357190"/>
            </a:xfrm>
            <a:prstGeom prst="pentagon">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正五边形 16">
              <a:extLst>
                <a:ext uri="{FF2B5EF4-FFF2-40B4-BE49-F238E27FC236}">
                  <a16:creationId xmlns:a16="http://schemas.microsoft.com/office/drawing/2014/main" id="{6268D6F0-4765-4A60-A523-D8C2A119FDC6}"/>
                </a:ext>
              </a:extLst>
            </p:cNvPr>
            <p:cNvSpPr/>
            <p:nvPr/>
          </p:nvSpPr>
          <p:spPr>
            <a:xfrm>
              <a:off x="4924428" y="2143122"/>
              <a:ext cx="473071" cy="357190"/>
            </a:xfrm>
            <a:prstGeom prst="pentagon">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正五边形 17">
              <a:extLst>
                <a:ext uri="{FF2B5EF4-FFF2-40B4-BE49-F238E27FC236}">
                  <a16:creationId xmlns:a16="http://schemas.microsoft.com/office/drawing/2014/main" id="{B0DABAB7-2EA4-4EC6-BFD2-27C7E7F89BD7}"/>
                </a:ext>
              </a:extLst>
            </p:cNvPr>
            <p:cNvSpPr/>
            <p:nvPr/>
          </p:nvSpPr>
          <p:spPr>
            <a:xfrm>
              <a:off x="5638808" y="2143122"/>
              <a:ext cx="496026" cy="357190"/>
            </a:xfrm>
            <a:prstGeom prst="pentagon">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八边形 55">
              <a:extLst>
                <a:ext uri="{FF2B5EF4-FFF2-40B4-BE49-F238E27FC236}">
                  <a16:creationId xmlns:a16="http://schemas.microsoft.com/office/drawing/2014/main" id="{15BA4010-CF28-4998-9B3E-C5CE3A77DACE}"/>
                </a:ext>
              </a:extLst>
            </p:cNvPr>
            <p:cNvSpPr/>
            <p:nvPr/>
          </p:nvSpPr>
          <p:spPr>
            <a:xfrm>
              <a:off x="3436930" y="2860010"/>
              <a:ext cx="414990" cy="442358"/>
            </a:xfrm>
            <a:prstGeom prst="octagon">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八边形 56">
              <a:extLst>
                <a:ext uri="{FF2B5EF4-FFF2-40B4-BE49-F238E27FC236}">
                  <a16:creationId xmlns:a16="http://schemas.microsoft.com/office/drawing/2014/main" id="{E2C2F9D7-44C8-4C32-9189-2670CEC841FF}"/>
                </a:ext>
              </a:extLst>
            </p:cNvPr>
            <p:cNvSpPr/>
            <p:nvPr/>
          </p:nvSpPr>
          <p:spPr>
            <a:xfrm>
              <a:off x="4544253" y="2860009"/>
              <a:ext cx="437325" cy="449513"/>
            </a:xfrm>
            <a:prstGeom prst="octagon">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八边形 57">
              <a:extLst>
                <a:ext uri="{FF2B5EF4-FFF2-40B4-BE49-F238E27FC236}">
                  <a16:creationId xmlns:a16="http://schemas.microsoft.com/office/drawing/2014/main" id="{72FDC696-80A6-400F-BCA5-E91C3718AD3B}"/>
                </a:ext>
              </a:extLst>
            </p:cNvPr>
            <p:cNvSpPr/>
            <p:nvPr/>
          </p:nvSpPr>
          <p:spPr>
            <a:xfrm>
              <a:off x="5424494" y="2860009"/>
              <a:ext cx="428628" cy="442359"/>
            </a:xfrm>
            <a:prstGeom prst="octagon">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4C8AFA8D-85FC-40B0-8C5C-57F85129A7A2}"/>
                </a:ext>
              </a:extLst>
            </p:cNvPr>
            <p:cNvSpPr/>
            <p:nvPr/>
          </p:nvSpPr>
          <p:spPr>
            <a:xfrm>
              <a:off x="957237" y="3519494"/>
              <a:ext cx="6300000" cy="648000"/>
            </a:xfrm>
            <a:prstGeom prst="rect">
              <a:avLst/>
            </a:prstGeom>
            <a:gradFill>
              <a:gsLst>
                <a:gs pos="100000">
                  <a:srgbClr val="FFC000"/>
                </a:gs>
                <a:gs pos="0">
                  <a:srgbClr val="FFFF97"/>
                </a:gs>
              </a:gsLst>
              <a:lin ang="5400000" scaled="0"/>
            </a:gra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等腰三角形 59">
              <a:extLst>
                <a:ext uri="{FF2B5EF4-FFF2-40B4-BE49-F238E27FC236}">
                  <a16:creationId xmlns:a16="http://schemas.microsoft.com/office/drawing/2014/main" id="{53D3E8F3-A668-4AFC-AD7D-F3CC43AA71C0}"/>
                </a:ext>
              </a:extLst>
            </p:cNvPr>
            <p:cNvSpPr/>
            <p:nvPr/>
          </p:nvSpPr>
          <p:spPr>
            <a:xfrm>
              <a:off x="1068364" y="3624269"/>
              <a:ext cx="612000" cy="396000"/>
            </a:xfrm>
            <a:prstGeom prst="triangle">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TextBox 22">
              <a:extLst>
                <a:ext uri="{FF2B5EF4-FFF2-40B4-BE49-F238E27FC236}">
                  <a16:creationId xmlns:a16="http://schemas.microsoft.com/office/drawing/2014/main" id="{F60743C4-0C43-43BB-A39D-10B78C9BCE89}"/>
                </a:ext>
              </a:extLst>
            </p:cNvPr>
            <p:cNvSpPr txBox="1"/>
            <p:nvPr/>
          </p:nvSpPr>
          <p:spPr>
            <a:xfrm>
              <a:off x="1133452" y="3754446"/>
              <a:ext cx="456472" cy="338554"/>
            </a:xfrm>
            <a:prstGeom prst="rect">
              <a:avLst/>
            </a:prstGeom>
            <a:noFill/>
          </p:spPr>
          <p:txBody>
            <a:bodyPr wrap="none" rtlCol="0">
              <a:spAutoFit/>
            </a:bodyPr>
            <a:lstStyle/>
            <a:p>
              <a:r>
                <a:rPr lang="en-US" altLang="zh-CN" sz="1600" b="1">
                  <a:solidFill>
                    <a:srgbClr val="11576A"/>
                  </a:solidFill>
                  <a:latin typeface="微软雅黑" pitchFamily="34" charset="-122"/>
                  <a:ea typeface="微软雅黑" pitchFamily="34" charset="-122"/>
                </a:rPr>
                <a:t>KT</a:t>
              </a:r>
              <a:endParaRPr lang="zh-CN" altLang="en-US" sz="1600" b="1">
                <a:solidFill>
                  <a:srgbClr val="11576A"/>
                </a:solidFill>
                <a:latin typeface="微软雅黑" pitchFamily="34" charset="-122"/>
                <a:ea typeface="微软雅黑" pitchFamily="34" charset="-122"/>
              </a:endParaRPr>
            </a:p>
          </p:txBody>
        </p:sp>
        <p:sp>
          <p:nvSpPr>
            <p:cNvPr id="62" name="等腰三角形 61">
              <a:extLst>
                <a:ext uri="{FF2B5EF4-FFF2-40B4-BE49-F238E27FC236}">
                  <a16:creationId xmlns:a16="http://schemas.microsoft.com/office/drawing/2014/main" id="{F4ABA621-A17B-4556-80A6-A2E1C2CC1879}"/>
                </a:ext>
              </a:extLst>
            </p:cNvPr>
            <p:cNvSpPr/>
            <p:nvPr/>
          </p:nvSpPr>
          <p:spPr>
            <a:xfrm>
              <a:off x="1995470" y="3624269"/>
              <a:ext cx="612000" cy="396000"/>
            </a:xfrm>
            <a:prstGeom prst="triangle">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等腰三角形 62">
              <a:extLst>
                <a:ext uri="{FF2B5EF4-FFF2-40B4-BE49-F238E27FC236}">
                  <a16:creationId xmlns:a16="http://schemas.microsoft.com/office/drawing/2014/main" id="{D8BF2368-1072-44C5-925F-C7611ADBBBF3}"/>
                </a:ext>
              </a:extLst>
            </p:cNvPr>
            <p:cNvSpPr/>
            <p:nvPr/>
          </p:nvSpPr>
          <p:spPr>
            <a:xfrm>
              <a:off x="3395655" y="3624269"/>
              <a:ext cx="612000" cy="396000"/>
            </a:xfrm>
            <a:prstGeom prst="triangle">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等腰三角形 63">
              <a:extLst>
                <a:ext uri="{FF2B5EF4-FFF2-40B4-BE49-F238E27FC236}">
                  <a16:creationId xmlns:a16="http://schemas.microsoft.com/office/drawing/2014/main" id="{9B7424D0-2126-4A05-AD36-8DC39FC21700}"/>
                </a:ext>
              </a:extLst>
            </p:cNvPr>
            <p:cNvSpPr/>
            <p:nvPr/>
          </p:nvSpPr>
          <p:spPr>
            <a:xfrm>
              <a:off x="4538663" y="3624269"/>
              <a:ext cx="612000" cy="396000"/>
            </a:xfrm>
            <a:prstGeom prst="triangle">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等腰三角形 64">
              <a:extLst>
                <a:ext uri="{FF2B5EF4-FFF2-40B4-BE49-F238E27FC236}">
                  <a16:creationId xmlns:a16="http://schemas.microsoft.com/office/drawing/2014/main" id="{F64F304A-F582-4CB6-8240-0100FCCCBC3D}"/>
                </a:ext>
              </a:extLst>
            </p:cNvPr>
            <p:cNvSpPr/>
            <p:nvPr/>
          </p:nvSpPr>
          <p:spPr>
            <a:xfrm>
              <a:off x="5400682" y="3624269"/>
              <a:ext cx="612000" cy="396000"/>
            </a:xfrm>
            <a:prstGeom prst="triangle">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等腰三角形 65">
              <a:extLst>
                <a:ext uri="{FF2B5EF4-FFF2-40B4-BE49-F238E27FC236}">
                  <a16:creationId xmlns:a16="http://schemas.microsoft.com/office/drawing/2014/main" id="{9F48E8B1-CDDD-44FB-8908-509B187580B2}"/>
                </a:ext>
              </a:extLst>
            </p:cNvPr>
            <p:cNvSpPr/>
            <p:nvPr/>
          </p:nvSpPr>
          <p:spPr>
            <a:xfrm>
              <a:off x="6496064" y="3624269"/>
              <a:ext cx="612000" cy="396000"/>
            </a:xfrm>
            <a:prstGeom prst="triangle">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D409FE8D-4BFF-464A-A035-4C58C2176573}"/>
                </a:ext>
              </a:extLst>
            </p:cNvPr>
            <p:cNvSpPr/>
            <p:nvPr/>
          </p:nvSpPr>
          <p:spPr>
            <a:xfrm>
              <a:off x="1852594" y="4357700"/>
              <a:ext cx="785818" cy="357190"/>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TextBox 31">
              <a:extLst>
                <a:ext uri="{FF2B5EF4-FFF2-40B4-BE49-F238E27FC236}">
                  <a16:creationId xmlns:a16="http://schemas.microsoft.com/office/drawing/2014/main" id="{5051E57F-4968-4309-9DF9-1776CC85E103}"/>
                </a:ext>
              </a:extLst>
            </p:cNvPr>
            <p:cNvSpPr txBox="1"/>
            <p:nvPr/>
          </p:nvSpPr>
          <p:spPr>
            <a:xfrm>
              <a:off x="3424230" y="2887918"/>
              <a:ext cx="429092" cy="451406"/>
            </a:xfrm>
            <a:prstGeom prst="rect">
              <a:avLst/>
            </a:prstGeom>
            <a:noFill/>
          </p:spPr>
          <p:txBody>
            <a:bodyPr wrap="none" rtlCol="0">
              <a:spAutoFit/>
            </a:bodyPr>
            <a:lstStyle/>
            <a:p>
              <a:pPr>
                <a:lnSpc>
                  <a:spcPts val="1400"/>
                </a:lnSpc>
              </a:pPr>
              <a:r>
                <a:rPr lang="en-US" altLang="zh-CN" sz="1200" b="1" dirty="0">
                  <a:solidFill>
                    <a:srgbClr val="11576A"/>
                  </a:solidFill>
                  <a:latin typeface="微软雅黑" pitchFamily="34" charset="-122"/>
                  <a:ea typeface="微软雅黑" pitchFamily="34" charset="-122"/>
                </a:rPr>
                <a:t>LW</a:t>
              </a:r>
            </a:p>
            <a:p>
              <a:pPr algn="ctr">
                <a:lnSpc>
                  <a:spcPts val="1400"/>
                </a:lnSpc>
              </a:pPr>
              <a:r>
                <a:rPr lang="en-US" altLang="zh-CN" sz="1200" b="1" dirty="0">
                  <a:solidFill>
                    <a:srgbClr val="11576A"/>
                  </a:solidFill>
                  <a:latin typeface="微软雅黑" pitchFamily="34" charset="-122"/>
                  <a:ea typeface="微软雅黑" pitchFamily="34" charset="-122"/>
                </a:rPr>
                <a:t>P</a:t>
              </a:r>
              <a:endParaRPr lang="zh-CN" altLang="en-US" sz="1200" b="1" dirty="0">
                <a:solidFill>
                  <a:srgbClr val="11576A"/>
                </a:solidFill>
                <a:latin typeface="微软雅黑" pitchFamily="34" charset="-122"/>
                <a:ea typeface="微软雅黑" pitchFamily="34" charset="-122"/>
              </a:endParaRPr>
            </a:p>
          </p:txBody>
        </p:sp>
        <p:sp>
          <p:nvSpPr>
            <p:cNvPr id="69" name="矩形 68">
              <a:extLst>
                <a:ext uri="{FF2B5EF4-FFF2-40B4-BE49-F238E27FC236}">
                  <a16:creationId xmlns:a16="http://schemas.microsoft.com/office/drawing/2014/main" id="{4BF4965A-5C80-45FC-B888-6952ED2C5D42}"/>
                </a:ext>
              </a:extLst>
            </p:cNvPr>
            <p:cNvSpPr/>
            <p:nvPr/>
          </p:nvSpPr>
          <p:spPr>
            <a:xfrm>
              <a:off x="5853122" y="4357700"/>
              <a:ext cx="785818" cy="357190"/>
            </a:xfrm>
            <a:prstGeom prst="rect">
              <a:avLst/>
            </a:prstGeom>
            <a:gradFill>
              <a:gsLst>
                <a:gs pos="100000">
                  <a:srgbClr val="FFC000"/>
                </a:gs>
                <a:gs pos="0">
                  <a:srgbClr val="FFFF97"/>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 name="TextBox 32">
              <a:extLst>
                <a:ext uri="{FF2B5EF4-FFF2-40B4-BE49-F238E27FC236}">
                  <a16:creationId xmlns:a16="http://schemas.microsoft.com/office/drawing/2014/main" id="{CF0CE8D1-E0D3-480F-A629-754ECDE6A2B0}"/>
                </a:ext>
              </a:extLst>
            </p:cNvPr>
            <p:cNvSpPr txBox="1"/>
            <p:nvPr/>
          </p:nvSpPr>
          <p:spPr>
            <a:xfrm>
              <a:off x="4546136" y="2859782"/>
              <a:ext cx="429092" cy="451406"/>
            </a:xfrm>
            <a:prstGeom prst="rect">
              <a:avLst/>
            </a:prstGeom>
            <a:noFill/>
          </p:spPr>
          <p:txBody>
            <a:bodyPr wrap="none" rtlCol="0">
              <a:spAutoFit/>
            </a:bodyPr>
            <a:lstStyle/>
            <a:p>
              <a:pPr>
                <a:lnSpc>
                  <a:spcPts val="1400"/>
                </a:lnSpc>
              </a:pPr>
              <a:r>
                <a:rPr lang="en-US" altLang="zh-CN" sz="1200" b="1" dirty="0">
                  <a:solidFill>
                    <a:srgbClr val="11576A"/>
                  </a:solidFill>
                  <a:latin typeface="微软雅黑" pitchFamily="34" charset="-122"/>
                  <a:ea typeface="微软雅黑" pitchFamily="34" charset="-122"/>
                </a:rPr>
                <a:t>LW</a:t>
              </a:r>
            </a:p>
            <a:p>
              <a:pPr algn="ctr">
                <a:lnSpc>
                  <a:spcPts val="1400"/>
                </a:lnSpc>
              </a:pPr>
              <a:r>
                <a:rPr lang="en-US" altLang="zh-CN" sz="1200" b="1" dirty="0">
                  <a:solidFill>
                    <a:srgbClr val="11576A"/>
                  </a:solidFill>
                  <a:latin typeface="微软雅黑" pitchFamily="34" charset="-122"/>
                  <a:ea typeface="微软雅黑" pitchFamily="34" charset="-122"/>
                </a:rPr>
                <a:t>P</a:t>
              </a:r>
              <a:endParaRPr lang="zh-CN" altLang="en-US" sz="1200" b="1" dirty="0">
                <a:solidFill>
                  <a:srgbClr val="11576A"/>
                </a:solidFill>
                <a:latin typeface="微软雅黑" pitchFamily="34" charset="-122"/>
                <a:ea typeface="微软雅黑" pitchFamily="34" charset="-122"/>
              </a:endParaRPr>
            </a:p>
          </p:txBody>
        </p:sp>
        <p:sp>
          <p:nvSpPr>
            <p:cNvPr id="71" name="TextBox 33">
              <a:extLst>
                <a:ext uri="{FF2B5EF4-FFF2-40B4-BE49-F238E27FC236}">
                  <a16:creationId xmlns:a16="http://schemas.microsoft.com/office/drawing/2014/main" id="{5FF6243D-052D-4CD3-980B-D0906C22A466}"/>
                </a:ext>
              </a:extLst>
            </p:cNvPr>
            <p:cNvSpPr txBox="1"/>
            <p:nvPr/>
          </p:nvSpPr>
          <p:spPr>
            <a:xfrm>
              <a:off x="5424494" y="2859782"/>
              <a:ext cx="429092" cy="451406"/>
            </a:xfrm>
            <a:prstGeom prst="rect">
              <a:avLst/>
            </a:prstGeom>
            <a:noFill/>
          </p:spPr>
          <p:txBody>
            <a:bodyPr wrap="none" rtlCol="0">
              <a:spAutoFit/>
            </a:bodyPr>
            <a:lstStyle/>
            <a:p>
              <a:pPr>
                <a:lnSpc>
                  <a:spcPts val="1400"/>
                </a:lnSpc>
              </a:pPr>
              <a:r>
                <a:rPr lang="en-US" altLang="zh-CN" sz="1200" b="1">
                  <a:solidFill>
                    <a:srgbClr val="11576A"/>
                  </a:solidFill>
                  <a:latin typeface="微软雅黑" pitchFamily="34" charset="-122"/>
                  <a:ea typeface="微软雅黑" pitchFamily="34" charset="-122"/>
                </a:rPr>
                <a:t>LW</a:t>
              </a:r>
            </a:p>
            <a:p>
              <a:pPr algn="ctr">
                <a:lnSpc>
                  <a:spcPts val="1400"/>
                </a:lnSpc>
              </a:pPr>
              <a:r>
                <a:rPr lang="en-US" altLang="zh-CN" sz="1200" b="1">
                  <a:solidFill>
                    <a:srgbClr val="11576A"/>
                  </a:solidFill>
                  <a:latin typeface="微软雅黑" pitchFamily="34" charset="-122"/>
                  <a:ea typeface="微软雅黑" pitchFamily="34" charset="-122"/>
                </a:rPr>
                <a:t>P</a:t>
              </a:r>
              <a:endParaRPr lang="zh-CN" altLang="en-US" sz="1200" b="1">
                <a:solidFill>
                  <a:srgbClr val="11576A"/>
                </a:solidFill>
                <a:latin typeface="微软雅黑" pitchFamily="34" charset="-122"/>
                <a:ea typeface="微软雅黑" pitchFamily="34" charset="-122"/>
              </a:endParaRPr>
            </a:p>
          </p:txBody>
        </p:sp>
        <p:sp>
          <p:nvSpPr>
            <p:cNvPr id="72" name="TextBox 34">
              <a:extLst>
                <a:ext uri="{FF2B5EF4-FFF2-40B4-BE49-F238E27FC236}">
                  <a16:creationId xmlns:a16="http://schemas.microsoft.com/office/drawing/2014/main" id="{834F77A8-5D69-4C71-A560-18C81B896574}"/>
                </a:ext>
              </a:extLst>
            </p:cNvPr>
            <p:cNvSpPr txBox="1"/>
            <p:nvPr/>
          </p:nvSpPr>
          <p:spPr>
            <a:xfrm>
              <a:off x="3439396" y="2189844"/>
              <a:ext cx="436338" cy="307777"/>
            </a:xfrm>
            <a:prstGeom prst="rect">
              <a:avLst/>
            </a:prstGeom>
            <a:noFill/>
          </p:spPr>
          <p:txBody>
            <a:bodyPr wrap="none" rtlCol="0">
              <a:spAutoFit/>
            </a:bodyPr>
            <a:lstStyle/>
            <a:p>
              <a:r>
                <a:rPr lang="en-US" altLang="zh-CN" sz="1400" b="1" dirty="0">
                  <a:solidFill>
                    <a:srgbClr val="11576A"/>
                  </a:solidFill>
                  <a:latin typeface="微软雅黑" pitchFamily="34" charset="-122"/>
                  <a:ea typeface="微软雅黑" pitchFamily="34" charset="-122"/>
                </a:rPr>
                <a:t>UT</a:t>
              </a:r>
              <a:endParaRPr lang="zh-CN" altLang="en-US" sz="1400" b="1" dirty="0">
                <a:solidFill>
                  <a:srgbClr val="11576A"/>
                </a:solidFill>
                <a:latin typeface="微软雅黑" pitchFamily="34" charset="-122"/>
                <a:ea typeface="微软雅黑" pitchFamily="34" charset="-122"/>
              </a:endParaRPr>
            </a:p>
          </p:txBody>
        </p:sp>
        <p:sp>
          <p:nvSpPr>
            <p:cNvPr id="73" name="TextBox 35">
              <a:extLst>
                <a:ext uri="{FF2B5EF4-FFF2-40B4-BE49-F238E27FC236}">
                  <a16:creationId xmlns:a16="http://schemas.microsoft.com/office/drawing/2014/main" id="{28F363DD-8C3E-43A2-8DE5-8CE1F771809F}"/>
                </a:ext>
              </a:extLst>
            </p:cNvPr>
            <p:cNvSpPr txBox="1"/>
            <p:nvPr/>
          </p:nvSpPr>
          <p:spPr>
            <a:xfrm>
              <a:off x="4153390" y="2189844"/>
              <a:ext cx="436338" cy="307777"/>
            </a:xfrm>
            <a:prstGeom prst="rect">
              <a:avLst/>
            </a:prstGeom>
            <a:noFill/>
          </p:spPr>
          <p:txBody>
            <a:bodyPr wrap="none" rtlCol="0">
              <a:spAutoFit/>
            </a:bodyPr>
            <a:lstStyle/>
            <a:p>
              <a:r>
                <a:rPr lang="en-US" altLang="zh-CN" sz="1400" b="1" dirty="0">
                  <a:solidFill>
                    <a:srgbClr val="11576A"/>
                  </a:solidFill>
                  <a:latin typeface="微软雅黑" pitchFamily="34" charset="-122"/>
                  <a:ea typeface="微软雅黑" pitchFamily="34" charset="-122"/>
                </a:rPr>
                <a:t>UT</a:t>
              </a:r>
              <a:endParaRPr lang="zh-CN" altLang="en-US" sz="1400" b="1" dirty="0">
                <a:solidFill>
                  <a:srgbClr val="11576A"/>
                </a:solidFill>
                <a:latin typeface="微软雅黑" pitchFamily="34" charset="-122"/>
                <a:ea typeface="微软雅黑" pitchFamily="34" charset="-122"/>
              </a:endParaRPr>
            </a:p>
          </p:txBody>
        </p:sp>
        <p:sp>
          <p:nvSpPr>
            <p:cNvPr id="74" name="TextBox 36">
              <a:extLst>
                <a:ext uri="{FF2B5EF4-FFF2-40B4-BE49-F238E27FC236}">
                  <a16:creationId xmlns:a16="http://schemas.microsoft.com/office/drawing/2014/main" id="{5985C9C8-0728-4467-8CB0-9D742F4AEADC}"/>
                </a:ext>
              </a:extLst>
            </p:cNvPr>
            <p:cNvSpPr txBox="1"/>
            <p:nvPr/>
          </p:nvSpPr>
          <p:spPr>
            <a:xfrm>
              <a:off x="4953442" y="2189844"/>
              <a:ext cx="436338" cy="307777"/>
            </a:xfrm>
            <a:prstGeom prst="rect">
              <a:avLst/>
            </a:prstGeom>
            <a:noFill/>
          </p:spPr>
          <p:txBody>
            <a:bodyPr wrap="none" rtlCol="0">
              <a:spAutoFit/>
            </a:bodyPr>
            <a:lstStyle/>
            <a:p>
              <a:r>
                <a:rPr lang="en-US" altLang="zh-CN" sz="1400" b="1" dirty="0">
                  <a:solidFill>
                    <a:srgbClr val="11576A"/>
                  </a:solidFill>
                  <a:latin typeface="微软雅黑" pitchFamily="34" charset="-122"/>
                  <a:ea typeface="微软雅黑" pitchFamily="34" charset="-122"/>
                </a:rPr>
                <a:t>UT</a:t>
              </a:r>
              <a:endParaRPr lang="zh-CN" altLang="en-US" sz="1400" b="1" dirty="0">
                <a:solidFill>
                  <a:srgbClr val="11576A"/>
                </a:solidFill>
                <a:latin typeface="微软雅黑" pitchFamily="34" charset="-122"/>
                <a:ea typeface="微软雅黑" pitchFamily="34" charset="-122"/>
              </a:endParaRPr>
            </a:p>
          </p:txBody>
        </p:sp>
        <p:sp>
          <p:nvSpPr>
            <p:cNvPr id="75" name="TextBox 37">
              <a:extLst>
                <a:ext uri="{FF2B5EF4-FFF2-40B4-BE49-F238E27FC236}">
                  <a16:creationId xmlns:a16="http://schemas.microsoft.com/office/drawing/2014/main" id="{516079AB-0478-49E7-8F7A-6A9B876F47A7}"/>
                </a:ext>
              </a:extLst>
            </p:cNvPr>
            <p:cNvSpPr txBox="1"/>
            <p:nvPr/>
          </p:nvSpPr>
          <p:spPr>
            <a:xfrm>
              <a:off x="5675076" y="2196878"/>
              <a:ext cx="436338" cy="307777"/>
            </a:xfrm>
            <a:prstGeom prst="rect">
              <a:avLst/>
            </a:prstGeom>
            <a:noFill/>
          </p:spPr>
          <p:txBody>
            <a:bodyPr wrap="none" rtlCol="0">
              <a:spAutoFit/>
            </a:bodyPr>
            <a:lstStyle/>
            <a:p>
              <a:r>
                <a:rPr lang="en-US" altLang="zh-CN" sz="1400" b="1" dirty="0">
                  <a:solidFill>
                    <a:srgbClr val="11576A"/>
                  </a:solidFill>
                  <a:latin typeface="微软雅黑" pitchFamily="34" charset="-122"/>
                  <a:ea typeface="微软雅黑" pitchFamily="34" charset="-122"/>
                </a:rPr>
                <a:t>UT</a:t>
              </a:r>
              <a:endParaRPr lang="zh-CN" altLang="en-US" sz="1400" b="1" dirty="0">
                <a:solidFill>
                  <a:srgbClr val="11576A"/>
                </a:solidFill>
                <a:latin typeface="微软雅黑" pitchFamily="34" charset="-122"/>
                <a:ea typeface="微软雅黑" pitchFamily="34" charset="-122"/>
              </a:endParaRPr>
            </a:p>
          </p:txBody>
        </p:sp>
        <p:sp>
          <p:nvSpPr>
            <p:cNvPr id="76" name="TextBox 38">
              <a:extLst>
                <a:ext uri="{FF2B5EF4-FFF2-40B4-BE49-F238E27FC236}">
                  <a16:creationId xmlns:a16="http://schemas.microsoft.com/office/drawing/2014/main" id="{9A5E0A30-AE4E-4181-80B0-EBF859DEDE1C}"/>
                </a:ext>
              </a:extLst>
            </p:cNvPr>
            <p:cNvSpPr txBox="1"/>
            <p:nvPr/>
          </p:nvSpPr>
          <p:spPr>
            <a:xfrm>
              <a:off x="2066908" y="3754446"/>
              <a:ext cx="456472" cy="338554"/>
            </a:xfrm>
            <a:prstGeom prst="rect">
              <a:avLst/>
            </a:prstGeom>
            <a:noFill/>
          </p:spPr>
          <p:txBody>
            <a:bodyPr wrap="none" rtlCol="0">
              <a:spAutoFit/>
            </a:bodyPr>
            <a:lstStyle/>
            <a:p>
              <a:r>
                <a:rPr lang="en-US" altLang="zh-CN" sz="1600" b="1">
                  <a:solidFill>
                    <a:srgbClr val="11576A"/>
                  </a:solidFill>
                  <a:latin typeface="微软雅黑" pitchFamily="34" charset="-122"/>
                  <a:ea typeface="微软雅黑" pitchFamily="34" charset="-122"/>
                </a:rPr>
                <a:t>KT</a:t>
              </a:r>
              <a:endParaRPr lang="zh-CN" altLang="en-US" sz="1600" b="1">
                <a:solidFill>
                  <a:srgbClr val="11576A"/>
                </a:solidFill>
                <a:latin typeface="微软雅黑" pitchFamily="34" charset="-122"/>
                <a:ea typeface="微软雅黑" pitchFamily="34" charset="-122"/>
              </a:endParaRPr>
            </a:p>
          </p:txBody>
        </p:sp>
        <p:sp>
          <p:nvSpPr>
            <p:cNvPr id="77" name="TextBox 39">
              <a:extLst>
                <a:ext uri="{FF2B5EF4-FFF2-40B4-BE49-F238E27FC236}">
                  <a16:creationId xmlns:a16="http://schemas.microsoft.com/office/drawing/2014/main" id="{CB98E440-88CF-4C61-AFBA-30B28D35167C}"/>
                </a:ext>
              </a:extLst>
            </p:cNvPr>
            <p:cNvSpPr txBox="1"/>
            <p:nvPr/>
          </p:nvSpPr>
          <p:spPr>
            <a:xfrm>
              <a:off x="3495668" y="3754446"/>
              <a:ext cx="456472" cy="338554"/>
            </a:xfrm>
            <a:prstGeom prst="rect">
              <a:avLst/>
            </a:prstGeom>
            <a:noFill/>
          </p:spPr>
          <p:txBody>
            <a:bodyPr wrap="none" rtlCol="0">
              <a:spAutoFit/>
            </a:bodyPr>
            <a:lstStyle/>
            <a:p>
              <a:r>
                <a:rPr lang="en-US" altLang="zh-CN" sz="1600" b="1">
                  <a:solidFill>
                    <a:srgbClr val="11576A"/>
                  </a:solidFill>
                  <a:latin typeface="微软雅黑" pitchFamily="34" charset="-122"/>
                  <a:ea typeface="微软雅黑" pitchFamily="34" charset="-122"/>
                </a:rPr>
                <a:t>KT</a:t>
              </a:r>
              <a:endParaRPr lang="zh-CN" altLang="en-US" sz="1600" b="1">
                <a:solidFill>
                  <a:srgbClr val="11576A"/>
                </a:solidFill>
                <a:latin typeface="微软雅黑" pitchFamily="34" charset="-122"/>
                <a:ea typeface="微软雅黑" pitchFamily="34" charset="-122"/>
              </a:endParaRPr>
            </a:p>
          </p:txBody>
        </p:sp>
        <p:sp>
          <p:nvSpPr>
            <p:cNvPr id="78" name="TextBox 40">
              <a:extLst>
                <a:ext uri="{FF2B5EF4-FFF2-40B4-BE49-F238E27FC236}">
                  <a16:creationId xmlns:a16="http://schemas.microsoft.com/office/drawing/2014/main" id="{C5A32851-C4B6-4829-89DB-D664D3A2207A}"/>
                </a:ext>
              </a:extLst>
            </p:cNvPr>
            <p:cNvSpPr txBox="1"/>
            <p:nvPr/>
          </p:nvSpPr>
          <p:spPr>
            <a:xfrm>
              <a:off x="4605338" y="3754446"/>
              <a:ext cx="456472" cy="338554"/>
            </a:xfrm>
            <a:prstGeom prst="rect">
              <a:avLst/>
            </a:prstGeom>
            <a:noFill/>
          </p:spPr>
          <p:txBody>
            <a:bodyPr wrap="none" rtlCol="0">
              <a:spAutoFit/>
            </a:bodyPr>
            <a:lstStyle/>
            <a:p>
              <a:r>
                <a:rPr lang="en-US" altLang="zh-CN" sz="1600" b="1">
                  <a:solidFill>
                    <a:srgbClr val="11576A"/>
                  </a:solidFill>
                  <a:latin typeface="微软雅黑" pitchFamily="34" charset="-122"/>
                  <a:ea typeface="微软雅黑" pitchFamily="34" charset="-122"/>
                </a:rPr>
                <a:t>KT</a:t>
              </a:r>
              <a:endParaRPr lang="zh-CN" altLang="en-US" sz="1600" b="1">
                <a:solidFill>
                  <a:srgbClr val="11576A"/>
                </a:solidFill>
                <a:latin typeface="微软雅黑" pitchFamily="34" charset="-122"/>
                <a:ea typeface="微软雅黑" pitchFamily="34" charset="-122"/>
              </a:endParaRPr>
            </a:p>
          </p:txBody>
        </p:sp>
        <p:sp>
          <p:nvSpPr>
            <p:cNvPr id="79" name="TextBox 41">
              <a:extLst>
                <a:ext uri="{FF2B5EF4-FFF2-40B4-BE49-F238E27FC236}">
                  <a16:creationId xmlns:a16="http://schemas.microsoft.com/office/drawing/2014/main" id="{0B9105E1-C8D6-472C-BF0D-6189F866F06F}"/>
                </a:ext>
              </a:extLst>
            </p:cNvPr>
            <p:cNvSpPr txBox="1"/>
            <p:nvPr/>
          </p:nvSpPr>
          <p:spPr>
            <a:xfrm>
              <a:off x="5495932" y="3754446"/>
              <a:ext cx="456472" cy="338554"/>
            </a:xfrm>
            <a:prstGeom prst="rect">
              <a:avLst/>
            </a:prstGeom>
            <a:noFill/>
          </p:spPr>
          <p:txBody>
            <a:bodyPr wrap="none" rtlCol="0">
              <a:spAutoFit/>
            </a:bodyPr>
            <a:lstStyle/>
            <a:p>
              <a:r>
                <a:rPr lang="en-US" altLang="zh-CN" sz="1600" b="1">
                  <a:solidFill>
                    <a:srgbClr val="11576A"/>
                  </a:solidFill>
                  <a:latin typeface="微软雅黑" pitchFamily="34" charset="-122"/>
                  <a:ea typeface="微软雅黑" pitchFamily="34" charset="-122"/>
                </a:rPr>
                <a:t>KT</a:t>
              </a:r>
              <a:endParaRPr lang="zh-CN" altLang="en-US" sz="1600" b="1">
                <a:solidFill>
                  <a:srgbClr val="11576A"/>
                </a:solidFill>
                <a:latin typeface="微软雅黑" pitchFamily="34" charset="-122"/>
                <a:ea typeface="微软雅黑" pitchFamily="34" charset="-122"/>
              </a:endParaRPr>
            </a:p>
          </p:txBody>
        </p:sp>
        <p:sp>
          <p:nvSpPr>
            <p:cNvPr id="80" name="TextBox 42">
              <a:extLst>
                <a:ext uri="{FF2B5EF4-FFF2-40B4-BE49-F238E27FC236}">
                  <a16:creationId xmlns:a16="http://schemas.microsoft.com/office/drawing/2014/main" id="{4E6E2F7E-BE25-4D14-B887-1496B04E6E2F}"/>
                </a:ext>
              </a:extLst>
            </p:cNvPr>
            <p:cNvSpPr txBox="1"/>
            <p:nvPr/>
          </p:nvSpPr>
          <p:spPr>
            <a:xfrm>
              <a:off x="6577027" y="3754446"/>
              <a:ext cx="456472" cy="338554"/>
            </a:xfrm>
            <a:prstGeom prst="rect">
              <a:avLst/>
            </a:prstGeom>
            <a:noFill/>
          </p:spPr>
          <p:txBody>
            <a:bodyPr wrap="none" rtlCol="0">
              <a:spAutoFit/>
            </a:bodyPr>
            <a:lstStyle/>
            <a:p>
              <a:r>
                <a:rPr lang="en-US" altLang="zh-CN" sz="1600" b="1">
                  <a:solidFill>
                    <a:srgbClr val="11576A"/>
                  </a:solidFill>
                  <a:latin typeface="微软雅黑" pitchFamily="34" charset="-122"/>
                  <a:ea typeface="微软雅黑" pitchFamily="34" charset="-122"/>
                </a:rPr>
                <a:t>KT</a:t>
              </a:r>
              <a:endParaRPr lang="zh-CN" altLang="en-US" sz="1600" b="1">
                <a:solidFill>
                  <a:srgbClr val="11576A"/>
                </a:solidFill>
                <a:latin typeface="微软雅黑" pitchFamily="34" charset="-122"/>
                <a:ea typeface="微软雅黑" pitchFamily="34" charset="-122"/>
              </a:endParaRPr>
            </a:p>
          </p:txBody>
        </p:sp>
        <p:sp>
          <p:nvSpPr>
            <p:cNvPr id="81" name="TextBox 43">
              <a:extLst>
                <a:ext uri="{FF2B5EF4-FFF2-40B4-BE49-F238E27FC236}">
                  <a16:creationId xmlns:a16="http://schemas.microsoft.com/office/drawing/2014/main" id="{2E29D4C2-35E1-4BDE-94BB-124DC31EF2D6}"/>
                </a:ext>
              </a:extLst>
            </p:cNvPr>
            <p:cNvSpPr txBox="1"/>
            <p:nvPr/>
          </p:nvSpPr>
          <p:spPr>
            <a:xfrm>
              <a:off x="1876406" y="4376336"/>
              <a:ext cx="742511" cy="338554"/>
            </a:xfrm>
            <a:prstGeom prst="rect">
              <a:avLst/>
            </a:prstGeom>
            <a:gradFill>
              <a:gsLst>
                <a:gs pos="100000">
                  <a:srgbClr val="FFC000"/>
                </a:gs>
                <a:gs pos="0">
                  <a:srgbClr val="FFFF97"/>
                </a:gs>
              </a:gsLst>
              <a:lin ang="5400000" scaled="0"/>
            </a:gradFill>
          </p:spPr>
          <p:txBody>
            <a:bodyPr wrap="none" rtlCol="0">
              <a:spAutoFit/>
            </a:bodyPr>
            <a:lstStyle/>
            <a:p>
              <a:r>
                <a:rPr lang="en-US" altLang="zh-CN" sz="1600" b="1">
                  <a:solidFill>
                    <a:srgbClr val="11576A"/>
                  </a:solidFill>
                  <a:latin typeface="微软雅黑" pitchFamily="34" charset="-122"/>
                  <a:ea typeface="微软雅黑" pitchFamily="34" charset="-122"/>
                </a:rPr>
                <a:t>CPU1</a:t>
              </a:r>
              <a:endParaRPr lang="zh-CN" altLang="en-US" sz="1600" b="1">
                <a:solidFill>
                  <a:srgbClr val="11576A"/>
                </a:solidFill>
                <a:latin typeface="微软雅黑" pitchFamily="34" charset="-122"/>
                <a:ea typeface="微软雅黑" pitchFamily="34" charset="-122"/>
              </a:endParaRPr>
            </a:p>
          </p:txBody>
        </p:sp>
        <p:sp>
          <p:nvSpPr>
            <p:cNvPr id="82" name="TextBox 45">
              <a:extLst>
                <a:ext uri="{FF2B5EF4-FFF2-40B4-BE49-F238E27FC236}">
                  <a16:creationId xmlns:a16="http://schemas.microsoft.com/office/drawing/2014/main" id="{2FEF4165-64AE-48C8-B3F4-10568C7C9C56}"/>
                </a:ext>
              </a:extLst>
            </p:cNvPr>
            <p:cNvSpPr txBox="1"/>
            <p:nvPr/>
          </p:nvSpPr>
          <p:spPr>
            <a:xfrm>
              <a:off x="1895457" y="1728668"/>
              <a:ext cx="788999" cy="369332"/>
            </a:xfrm>
            <a:prstGeom prst="rect">
              <a:avLst/>
            </a:prstGeom>
            <a:noFill/>
          </p:spPr>
          <p:txBody>
            <a:bodyPr wrap="none" rtlCol="0">
              <a:spAutoFit/>
            </a:bodyPr>
            <a:lstStyle/>
            <a:p>
              <a:r>
                <a:rPr lang="zh-CN" altLang="en-US" b="1" dirty="0">
                  <a:solidFill>
                    <a:srgbClr val="11576A"/>
                  </a:solidFill>
                  <a:latin typeface="微软雅黑" pitchFamily="34" charset="-122"/>
                  <a:ea typeface="微软雅黑" pitchFamily="34" charset="-122"/>
                </a:rPr>
                <a:t>进程</a:t>
              </a:r>
              <a:r>
                <a:rPr lang="en-US" altLang="zh-CN" b="1" dirty="0">
                  <a:solidFill>
                    <a:srgbClr val="11576A"/>
                  </a:solidFill>
                  <a:latin typeface="微软雅黑" pitchFamily="34" charset="-122"/>
                  <a:ea typeface="微软雅黑" pitchFamily="34" charset="-122"/>
                </a:rPr>
                <a:t>1</a:t>
              </a:r>
              <a:endParaRPr lang="zh-CN" altLang="en-US" b="1" dirty="0">
                <a:solidFill>
                  <a:srgbClr val="11576A"/>
                </a:solidFill>
                <a:latin typeface="微软雅黑" pitchFamily="34" charset="-122"/>
                <a:ea typeface="微软雅黑" pitchFamily="34" charset="-122"/>
              </a:endParaRPr>
            </a:p>
          </p:txBody>
        </p:sp>
        <p:sp>
          <p:nvSpPr>
            <p:cNvPr id="83" name="TextBox 44">
              <a:extLst>
                <a:ext uri="{FF2B5EF4-FFF2-40B4-BE49-F238E27FC236}">
                  <a16:creationId xmlns:a16="http://schemas.microsoft.com/office/drawing/2014/main" id="{6C97131D-B9AF-4EEB-B57C-FB1BC15837A4}"/>
                </a:ext>
              </a:extLst>
            </p:cNvPr>
            <p:cNvSpPr txBox="1"/>
            <p:nvPr/>
          </p:nvSpPr>
          <p:spPr>
            <a:xfrm>
              <a:off x="5857884" y="4376336"/>
              <a:ext cx="742511" cy="338554"/>
            </a:xfrm>
            <a:prstGeom prst="rect">
              <a:avLst/>
            </a:prstGeom>
            <a:noFill/>
          </p:spPr>
          <p:txBody>
            <a:bodyPr wrap="none" rtlCol="0">
              <a:spAutoFit/>
            </a:bodyPr>
            <a:lstStyle/>
            <a:p>
              <a:r>
                <a:rPr lang="en-US" altLang="zh-CN" sz="1600" b="1">
                  <a:solidFill>
                    <a:srgbClr val="11576A"/>
                  </a:solidFill>
                  <a:latin typeface="微软雅黑" pitchFamily="34" charset="-122"/>
                  <a:ea typeface="微软雅黑" pitchFamily="34" charset="-122"/>
                </a:rPr>
                <a:t>CPU1</a:t>
              </a:r>
              <a:endParaRPr lang="zh-CN" altLang="en-US" sz="1600" b="1">
                <a:solidFill>
                  <a:srgbClr val="11576A"/>
                </a:solidFill>
                <a:latin typeface="微软雅黑" pitchFamily="34" charset="-122"/>
                <a:ea typeface="微软雅黑" pitchFamily="34" charset="-122"/>
              </a:endParaRPr>
            </a:p>
          </p:txBody>
        </p:sp>
        <p:sp>
          <p:nvSpPr>
            <p:cNvPr id="84" name="TextBox 46">
              <a:extLst>
                <a:ext uri="{FF2B5EF4-FFF2-40B4-BE49-F238E27FC236}">
                  <a16:creationId xmlns:a16="http://schemas.microsoft.com/office/drawing/2014/main" id="{51A78ACB-D317-42D2-8A93-C700F3915B8A}"/>
                </a:ext>
              </a:extLst>
            </p:cNvPr>
            <p:cNvSpPr txBox="1"/>
            <p:nvPr/>
          </p:nvSpPr>
          <p:spPr>
            <a:xfrm>
              <a:off x="4450163" y="1735963"/>
              <a:ext cx="788999" cy="369332"/>
            </a:xfrm>
            <a:prstGeom prst="rect">
              <a:avLst/>
            </a:prstGeom>
            <a:noFill/>
          </p:spPr>
          <p:txBody>
            <a:bodyPr wrap="none" rtlCol="0">
              <a:spAutoFit/>
            </a:bodyPr>
            <a:lstStyle/>
            <a:p>
              <a:r>
                <a:rPr lang="zh-CN" altLang="en-US" b="1" dirty="0">
                  <a:solidFill>
                    <a:srgbClr val="11576A"/>
                  </a:solidFill>
                  <a:latin typeface="微软雅黑" pitchFamily="34" charset="-122"/>
                  <a:ea typeface="微软雅黑" pitchFamily="34" charset="-122"/>
                </a:rPr>
                <a:t>进程</a:t>
              </a:r>
              <a:r>
                <a:rPr lang="en-US" altLang="zh-CN" b="1" dirty="0">
                  <a:solidFill>
                    <a:srgbClr val="11576A"/>
                  </a:solidFill>
                  <a:latin typeface="微软雅黑" pitchFamily="34" charset="-122"/>
                  <a:ea typeface="微软雅黑" pitchFamily="34" charset="-122"/>
                </a:rPr>
                <a:t>1</a:t>
              </a:r>
              <a:endParaRPr lang="zh-CN" altLang="en-US" b="1" dirty="0">
                <a:solidFill>
                  <a:srgbClr val="11576A"/>
                </a:solidFill>
                <a:latin typeface="微软雅黑" pitchFamily="34" charset="-122"/>
                <a:ea typeface="微软雅黑" pitchFamily="34" charset="-122"/>
              </a:endParaRPr>
            </a:p>
          </p:txBody>
        </p:sp>
        <p:sp>
          <p:nvSpPr>
            <p:cNvPr id="85" name="TextBox 47">
              <a:extLst>
                <a:ext uri="{FF2B5EF4-FFF2-40B4-BE49-F238E27FC236}">
                  <a16:creationId xmlns:a16="http://schemas.microsoft.com/office/drawing/2014/main" id="{2B2F923E-B17E-4A34-91BD-2B5D03E65242}"/>
                </a:ext>
              </a:extLst>
            </p:cNvPr>
            <p:cNvSpPr txBox="1"/>
            <p:nvPr/>
          </p:nvSpPr>
          <p:spPr>
            <a:xfrm>
              <a:off x="2534384" y="3488302"/>
              <a:ext cx="646331" cy="369332"/>
            </a:xfrm>
            <a:prstGeom prst="rect">
              <a:avLst/>
            </a:prstGeom>
            <a:noFill/>
          </p:spPr>
          <p:txBody>
            <a:bodyPr wrap="none" rtlCol="0">
              <a:spAutoFit/>
            </a:bodyPr>
            <a:lstStyle/>
            <a:p>
              <a:r>
                <a:rPr lang="zh-CN" altLang="en-US" b="1" dirty="0">
                  <a:solidFill>
                    <a:srgbClr val="11576A"/>
                  </a:solidFill>
                  <a:latin typeface="微软雅黑" pitchFamily="34" charset="-122"/>
                  <a:ea typeface="微软雅黑" pitchFamily="34" charset="-122"/>
                </a:rPr>
                <a:t>内核</a:t>
              </a:r>
            </a:p>
          </p:txBody>
        </p:sp>
        <p:sp>
          <p:nvSpPr>
            <p:cNvPr id="86" name="TextBox 48">
              <a:extLst>
                <a:ext uri="{FF2B5EF4-FFF2-40B4-BE49-F238E27FC236}">
                  <a16:creationId xmlns:a16="http://schemas.microsoft.com/office/drawing/2014/main" id="{B999A9A6-1965-4932-9429-739ABACA36F1}"/>
                </a:ext>
              </a:extLst>
            </p:cNvPr>
            <p:cNvSpPr txBox="1"/>
            <p:nvPr/>
          </p:nvSpPr>
          <p:spPr>
            <a:xfrm>
              <a:off x="566877" y="2352568"/>
              <a:ext cx="877163" cy="646331"/>
            </a:xfrm>
            <a:prstGeom prst="rect">
              <a:avLst/>
            </a:prstGeom>
            <a:noFill/>
          </p:spPr>
          <p:txBody>
            <a:bodyPr wrap="none" rtlCol="0">
              <a:spAutoFit/>
            </a:bodyPr>
            <a:lstStyle/>
            <a:p>
              <a:r>
                <a:rPr lang="zh-CN" altLang="en-US" b="1" dirty="0">
                  <a:solidFill>
                    <a:srgbClr val="11576A"/>
                  </a:solidFill>
                  <a:latin typeface="微软雅黑" pitchFamily="34" charset="-122"/>
                  <a:ea typeface="微软雅黑" pitchFamily="34" charset="-122"/>
                </a:rPr>
                <a:t>永久绑</a:t>
              </a:r>
              <a:endParaRPr lang="en-US" altLang="zh-CN" b="1" dirty="0">
                <a:solidFill>
                  <a:srgbClr val="11576A"/>
                </a:solidFill>
                <a:latin typeface="微软雅黑" pitchFamily="34" charset="-122"/>
                <a:ea typeface="微软雅黑" pitchFamily="34" charset="-122"/>
              </a:endParaRPr>
            </a:p>
            <a:p>
              <a:r>
                <a:rPr lang="zh-CN" altLang="en-US" b="1" dirty="0">
                  <a:solidFill>
                    <a:srgbClr val="11576A"/>
                  </a:solidFill>
                  <a:latin typeface="微软雅黑" pitchFamily="34" charset="-122"/>
                  <a:ea typeface="微软雅黑" pitchFamily="34" charset="-122"/>
                </a:rPr>
                <a:t>定线程</a:t>
              </a:r>
            </a:p>
          </p:txBody>
        </p:sp>
        <p:sp>
          <p:nvSpPr>
            <p:cNvPr id="87" name="TextBox 49">
              <a:extLst>
                <a:ext uri="{FF2B5EF4-FFF2-40B4-BE49-F238E27FC236}">
                  <a16:creationId xmlns:a16="http://schemas.microsoft.com/office/drawing/2014/main" id="{3B2CAFB9-0282-4981-AEFE-E3A09E6C45D6}"/>
                </a:ext>
              </a:extLst>
            </p:cNvPr>
            <p:cNvSpPr txBox="1"/>
            <p:nvPr/>
          </p:nvSpPr>
          <p:spPr>
            <a:xfrm>
              <a:off x="6675274" y="2245135"/>
              <a:ext cx="1338828" cy="297517"/>
            </a:xfrm>
            <a:prstGeom prst="rect">
              <a:avLst/>
            </a:prstGeom>
            <a:noFill/>
          </p:spPr>
          <p:txBody>
            <a:bodyPr wrap="none" rtlCol="0">
              <a:spAutoFit/>
            </a:bodyPr>
            <a:lstStyle/>
            <a:p>
              <a:pPr>
                <a:lnSpc>
                  <a:spcPts val="1600"/>
                </a:lnSpc>
              </a:pPr>
              <a:r>
                <a:rPr lang="zh-CN" altLang="en-US" b="1" dirty="0">
                  <a:solidFill>
                    <a:srgbClr val="11576A"/>
                  </a:solidFill>
                  <a:latin typeface="微软雅黑" pitchFamily="34" charset="-122"/>
                  <a:ea typeface="微软雅黑" pitchFamily="34" charset="-122"/>
                </a:rPr>
                <a:t>未绑定线程</a:t>
              </a:r>
              <a:endParaRPr lang="en-US" altLang="zh-CN" b="1" dirty="0">
                <a:solidFill>
                  <a:srgbClr val="11576A"/>
                </a:solidFill>
                <a:latin typeface="微软雅黑" pitchFamily="34" charset="-122"/>
                <a:ea typeface="微软雅黑" pitchFamily="34" charset="-122"/>
              </a:endParaRPr>
            </a:p>
          </p:txBody>
        </p:sp>
        <p:sp>
          <p:nvSpPr>
            <p:cNvPr id="88" name="TextBox 50">
              <a:extLst>
                <a:ext uri="{FF2B5EF4-FFF2-40B4-BE49-F238E27FC236}">
                  <a16:creationId xmlns:a16="http://schemas.microsoft.com/office/drawing/2014/main" id="{9FBFECA6-5883-4ADC-A6BB-89F630DDBF03}"/>
                </a:ext>
              </a:extLst>
            </p:cNvPr>
            <p:cNvSpPr txBox="1"/>
            <p:nvPr/>
          </p:nvSpPr>
          <p:spPr>
            <a:xfrm>
              <a:off x="6667574" y="2776626"/>
              <a:ext cx="1107996" cy="646331"/>
            </a:xfrm>
            <a:prstGeom prst="rect">
              <a:avLst/>
            </a:prstGeom>
            <a:noFill/>
          </p:spPr>
          <p:txBody>
            <a:bodyPr wrap="none" rtlCol="0">
              <a:spAutoFit/>
            </a:bodyPr>
            <a:lstStyle/>
            <a:p>
              <a:pPr algn="ctr"/>
              <a:r>
                <a:rPr lang="zh-CN" altLang="en-US" b="1" dirty="0">
                  <a:solidFill>
                    <a:srgbClr val="11576A"/>
                  </a:solidFill>
                  <a:latin typeface="微软雅黑" pitchFamily="34" charset="-122"/>
                  <a:ea typeface="微软雅黑" pitchFamily="34" charset="-122"/>
                </a:rPr>
                <a:t>未绑定轻</a:t>
              </a:r>
              <a:endParaRPr lang="en-US" altLang="zh-CN" b="1" dirty="0">
                <a:solidFill>
                  <a:srgbClr val="11576A"/>
                </a:solidFill>
                <a:latin typeface="微软雅黑" pitchFamily="34" charset="-122"/>
                <a:ea typeface="微软雅黑" pitchFamily="34" charset="-122"/>
              </a:endParaRPr>
            </a:p>
            <a:p>
              <a:pPr algn="ctr"/>
              <a:r>
                <a:rPr lang="zh-CN" altLang="en-US" b="1" dirty="0">
                  <a:solidFill>
                    <a:srgbClr val="11576A"/>
                  </a:solidFill>
                  <a:latin typeface="微软雅黑" pitchFamily="34" charset="-122"/>
                  <a:ea typeface="微软雅黑" pitchFamily="34" charset="-122"/>
                </a:rPr>
                <a:t>权进程池</a:t>
              </a:r>
              <a:endParaRPr lang="en-US" altLang="zh-CN" b="1" dirty="0">
                <a:solidFill>
                  <a:srgbClr val="11576A"/>
                </a:solidFill>
                <a:latin typeface="微软雅黑" pitchFamily="34" charset="-122"/>
                <a:ea typeface="微软雅黑" pitchFamily="34" charset="-122"/>
              </a:endParaRPr>
            </a:p>
          </p:txBody>
        </p:sp>
        <p:cxnSp>
          <p:nvCxnSpPr>
            <p:cNvPr id="89" name="直接连接符 88">
              <a:extLst>
                <a:ext uri="{FF2B5EF4-FFF2-40B4-BE49-F238E27FC236}">
                  <a16:creationId xmlns:a16="http://schemas.microsoft.com/office/drawing/2014/main" id="{6323DEDE-C9E8-4524-85C9-FFD95A8A4D05}"/>
                </a:ext>
              </a:extLst>
            </p:cNvPr>
            <p:cNvCxnSpPr/>
            <p:nvPr/>
          </p:nvCxnSpPr>
          <p:spPr>
            <a:xfrm rot="16200000" flipH="1">
              <a:off x="2035508" y="2689430"/>
              <a:ext cx="345661" cy="0"/>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8F96DDFD-7847-4F75-9098-C40A553535A6}"/>
                </a:ext>
              </a:extLst>
            </p:cNvPr>
            <p:cNvCxnSpPr/>
            <p:nvPr/>
          </p:nvCxnSpPr>
          <p:spPr>
            <a:xfrm rot="16200000" flipH="1">
              <a:off x="3463066" y="2689431"/>
              <a:ext cx="345661" cy="0"/>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E362FAFA-E54C-4109-9EF3-63AE859E2362}"/>
                </a:ext>
              </a:extLst>
            </p:cNvPr>
            <p:cNvCxnSpPr>
              <a:stCxn id="74" idx="2"/>
            </p:cNvCxnSpPr>
            <p:nvPr/>
          </p:nvCxnSpPr>
          <p:spPr>
            <a:xfrm flipH="1">
              <a:off x="4758178" y="2497621"/>
              <a:ext cx="413433" cy="366915"/>
            </a:xfrm>
            <a:prstGeom prst="line">
              <a:avLst/>
            </a:prstGeom>
            <a:ln w="28575">
              <a:solidFill>
                <a:srgbClr val="11576A"/>
              </a:solidFill>
              <a:prstDash val="sysDot"/>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0A1BA7BD-E6B2-4D67-8B32-99A177A7DC94}"/>
                </a:ext>
              </a:extLst>
            </p:cNvPr>
            <p:cNvCxnSpPr>
              <a:stCxn id="74" idx="2"/>
            </p:cNvCxnSpPr>
            <p:nvPr/>
          </p:nvCxnSpPr>
          <p:spPr>
            <a:xfrm>
              <a:off x="5171611" y="2497621"/>
              <a:ext cx="515261" cy="366915"/>
            </a:xfrm>
            <a:prstGeom prst="line">
              <a:avLst/>
            </a:prstGeom>
            <a:ln w="28575">
              <a:solidFill>
                <a:srgbClr val="11576A"/>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17A1A337-17EF-4CC6-9364-9240A8AC58FC}"/>
                </a:ext>
              </a:extLst>
            </p:cNvPr>
            <p:cNvCxnSpPr>
              <a:stCxn id="73" idx="2"/>
            </p:cNvCxnSpPr>
            <p:nvPr/>
          </p:nvCxnSpPr>
          <p:spPr>
            <a:xfrm>
              <a:off x="4371559" y="2497621"/>
              <a:ext cx="1093965" cy="366915"/>
            </a:xfrm>
            <a:prstGeom prst="line">
              <a:avLst/>
            </a:prstGeom>
            <a:ln w="28575">
              <a:solidFill>
                <a:srgbClr val="11576A"/>
              </a:solidFill>
              <a:prstDash val="sysDot"/>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E171A87E-EFF5-4365-879A-09BE0670EFF4}"/>
                </a:ext>
              </a:extLst>
            </p:cNvPr>
            <p:cNvCxnSpPr>
              <a:stCxn id="73" idx="2"/>
            </p:cNvCxnSpPr>
            <p:nvPr/>
          </p:nvCxnSpPr>
          <p:spPr>
            <a:xfrm>
              <a:off x="4371559" y="2497621"/>
              <a:ext cx="236709" cy="366915"/>
            </a:xfrm>
            <a:prstGeom prst="line">
              <a:avLst/>
            </a:prstGeom>
            <a:ln w="28575">
              <a:solidFill>
                <a:srgbClr val="11576A"/>
              </a:solidFill>
              <a:prstDash val="sysDot"/>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B175726A-DD6A-4599-A8F3-7BB932CC4E4F}"/>
                </a:ext>
              </a:extLst>
            </p:cNvPr>
            <p:cNvCxnSpPr>
              <a:stCxn id="75" idx="2"/>
            </p:cNvCxnSpPr>
            <p:nvPr/>
          </p:nvCxnSpPr>
          <p:spPr>
            <a:xfrm flipH="1">
              <a:off x="4894020" y="2504655"/>
              <a:ext cx="999225" cy="366915"/>
            </a:xfrm>
            <a:prstGeom prst="line">
              <a:avLst/>
            </a:prstGeom>
            <a:ln w="28575">
              <a:solidFill>
                <a:srgbClr val="11576A"/>
              </a:solidFill>
              <a:prstDash val="sysDot"/>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51191336-54E5-4A68-9F55-5A054FA8D2D6}"/>
                </a:ext>
              </a:extLst>
            </p:cNvPr>
            <p:cNvCxnSpPr>
              <a:stCxn id="75" idx="2"/>
            </p:cNvCxnSpPr>
            <p:nvPr/>
          </p:nvCxnSpPr>
          <p:spPr>
            <a:xfrm flipH="1">
              <a:off x="5751276" y="2504655"/>
              <a:ext cx="141969" cy="366915"/>
            </a:xfrm>
            <a:prstGeom prst="line">
              <a:avLst/>
            </a:prstGeom>
            <a:ln w="28575">
              <a:solidFill>
                <a:srgbClr val="11576A"/>
              </a:solidFill>
              <a:prstDash val="sysDot"/>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9ED4B509-ABBE-4241-839B-10567DAA4B13}"/>
                </a:ext>
              </a:extLst>
            </p:cNvPr>
            <p:cNvCxnSpPr>
              <a:stCxn id="63" idx="0"/>
              <a:endCxn id="68" idx="2"/>
            </p:cNvCxnSpPr>
            <p:nvPr/>
          </p:nvCxnSpPr>
          <p:spPr>
            <a:xfrm flipH="1" flipV="1">
              <a:off x="3638776" y="3339324"/>
              <a:ext cx="62879" cy="28494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5ADBEA24-157B-4834-886E-94A72F37D893}"/>
                </a:ext>
              </a:extLst>
            </p:cNvPr>
            <p:cNvCxnSpPr>
              <a:endCxn id="70" idx="2"/>
            </p:cNvCxnSpPr>
            <p:nvPr/>
          </p:nvCxnSpPr>
          <p:spPr>
            <a:xfrm flipH="1" flipV="1">
              <a:off x="4760682" y="3311188"/>
              <a:ext cx="87544" cy="29812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2889147A-DBD1-4E93-B307-56184E8593E5}"/>
                </a:ext>
              </a:extLst>
            </p:cNvPr>
            <p:cNvCxnSpPr/>
            <p:nvPr/>
          </p:nvCxnSpPr>
          <p:spPr>
            <a:xfrm rot="16200000" flipV="1">
              <a:off x="5744773" y="3937397"/>
              <a:ext cx="319100" cy="521506"/>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5F774BDB-DA97-4F75-A1D0-2C289C5D7D19}"/>
                </a:ext>
              </a:extLst>
            </p:cNvPr>
            <p:cNvCxnSpPr/>
            <p:nvPr/>
          </p:nvCxnSpPr>
          <p:spPr>
            <a:xfrm rot="5400000" flipH="1" flipV="1">
              <a:off x="6392469" y="3915978"/>
              <a:ext cx="323862" cy="559582"/>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BBFCB65-ABB5-4131-830F-E34D9E776DD4}"/>
                </a:ext>
              </a:extLst>
            </p:cNvPr>
            <p:cNvCxnSpPr>
              <a:endCxn id="71" idx="2"/>
            </p:cNvCxnSpPr>
            <p:nvPr/>
          </p:nvCxnSpPr>
          <p:spPr>
            <a:xfrm flipH="1" flipV="1">
              <a:off x="5639040" y="3311188"/>
              <a:ext cx="71205" cy="29812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922281D8-6F2D-4D45-A58A-DB41FA474F90}"/>
                </a:ext>
              </a:extLst>
            </p:cNvPr>
            <p:cNvCxnSpPr/>
            <p:nvPr/>
          </p:nvCxnSpPr>
          <p:spPr>
            <a:xfrm rot="16200000" flipH="1">
              <a:off x="4544623" y="3184935"/>
              <a:ext cx="445663" cy="2133971"/>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8A6DE415-B4F8-43D8-BF60-E5D8CBE321F9}"/>
                </a:ext>
              </a:extLst>
            </p:cNvPr>
            <p:cNvCxnSpPr>
              <a:stCxn id="81" idx="3"/>
              <a:endCxn id="78" idx="2"/>
            </p:cNvCxnSpPr>
            <p:nvPr/>
          </p:nvCxnSpPr>
          <p:spPr>
            <a:xfrm flipV="1">
              <a:off x="2618917" y="4051300"/>
              <a:ext cx="2245183" cy="494313"/>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D740F13B-57B7-4DDF-AF16-2E4B3131029B}"/>
                </a:ext>
              </a:extLst>
            </p:cNvPr>
            <p:cNvCxnSpPr/>
            <p:nvPr/>
          </p:nvCxnSpPr>
          <p:spPr>
            <a:xfrm rot="5400000" flipH="1" flipV="1">
              <a:off x="2257415" y="4186255"/>
              <a:ext cx="342890" cy="0"/>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F9502D5C-251A-4281-871D-C686D409FF34}"/>
                </a:ext>
              </a:extLst>
            </p:cNvPr>
            <p:cNvCxnSpPr>
              <a:stCxn id="67" idx="0"/>
              <a:endCxn id="61" idx="2"/>
            </p:cNvCxnSpPr>
            <p:nvPr/>
          </p:nvCxnSpPr>
          <p:spPr>
            <a:xfrm rot="16200000" flipV="1">
              <a:off x="1649002" y="3761198"/>
              <a:ext cx="312750" cy="880253"/>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sp>
          <p:nvSpPr>
            <p:cNvPr id="106" name="右箭头 90">
              <a:extLst>
                <a:ext uri="{FF2B5EF4-FFF2-40B4-BE49-F238E27FC236}">
                  <a16:creationId xmlns:a16="http://schemas.microsoft.com/office/drawing/2014/main" id="{8400B92C-F1F4-4A84-A473-031B7442184D}"/>
                </a:ext>
              </a:extLst>
            </p:cNvPr>
            <p:cNvSpPr/>
            <p:nvPr/>
          </p:nvSpPr>
          <p:spPr>
            <a:xfrm>
              <a:off x="1428728" y="2568577"/>
              <a:ext cx="683648" cy="231664"/>
            </a:xfrm>
            <a:prstGeom prst="rightArrow">
              <a:avLst/>
            </a:prstGeom>
            <a:gradFill>
              <a:gsLst>
                <a:gs pos="100000">
                  <a:srgbClr val="11576A"/>
                </a:gs>
                <a:gs pos="0">
                  <a:srgbClr val="0EB1C8"/>
                </a:gs>
                <a:gs pos="100000">
                  <a:schemeClr val="accent1">
                    <a:tint val="23500"/>
                    <a:satMod val="160000"/>
                  </a:schemeClr>
                </a:gs>
              </a:gsLst>
              <a:lin ang="5400000" scaled="0"/>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7" name="右箭头 92">
              <a:extLst>
                <a:ext uri="{FF2B5EF4-FFF2-40B4-BE49-F238E27FC236}">
                  <a16:creationId xmlns:a16="http://schemas.microsoft.com/office/drawing/2014/main" id="{FF243AB6-6852-44D0-A349-DB6BBD9257D2}"/>
                </a:ext>
              </a:extLst>
            </p:cNvPr>
            <p:cNvSpPr/>
            <p:nvPr/>
          </p:nvSpPr>
          <p:spPr>
            <a:xfrm>
              <a:off x="6224280" y="2285998"/>
              <a:ext cx="468000" cy="214314"/>
            </a:xfrm>
            <a:prstGeom prst="rightArrow">
              <a:avLst/>
            </a:prstGeom>
            <a:gradFill>
              <a:gsLst>
                <a:gs pos="100000">
                  <a:srgbClr val="11576A"/>
                </a:gs>
                <a:gs pos="0">
                  <a:srgbClr val="0EB1C8"/>
                </a:gs>
                <a:gs pos="100000">
                  <a:schemeClr val="accent1">
                    <a:tint val="23500"/>
                    <a:satMod val="160000"/>
                  </a:schemeClr>
                </a:gs>
              </a:gsLst>
              <a:lin ang="5400000" scaled="0"/>
            </a:gradFill>
            <a:ln>
              <a:noFill/>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8" name="右箭头 93">
              <a:extLst>
                <a:ext uri="{FF2B5EF4-FFF2-40B4-BE49-F238E27FC236}">
                  <a16:creationId xmlns:a16="http://schemas.microsoft.com/office/drawing/2014/main" id="{81CAEE1A-1BF6-485B-BBEA-AEBB79A9DBD1}"/>
                </a:ext>
              </a:extLst>
            </p:cNvPr>
            <p:cNvSpPr/>
            <p:nvPr/>
          </p:nvSpPr>
          <p:spPr>
            <a:xfrm>
              <a:off x="6072198" y="2970213"/>
              <a:ext cx="612000" cy="214314"/>
            </a:xfrm>
            <a:prstGeom prst="rightArrow">
              <a:avLst/>
            </a:prstGeom>
            <a:gradFill>
              <a:gsLst>
                <a:gs pos="100000">
                  <a:srgbClr val="11576A"/>
                </a:gs>
                <a:gs pos="0">
                  <a:srgbClr val="0EB1C8"/>
                </a:gs>
                <a:gs pos="100000">
                  <a:schemeClr val="accent1">
                    <a:tint val="23500"/>
                    <a:satMod val="160000"/>
                  </a:schemeClr>
                </a:gs>
              </a:gsLst>
              <a:lin ang="5400000" scaled="0"/>
            </a:gradFill>
            <a:ln>
              <a:noFill/>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BCC9B1CF-56E2-441B-A9A4-D63B85969DAD}"/>
              </a:ext>
            </a:extLst>
          </p:cNvPr>
          <p:cNvSpPr/>
          <p:nvPr/>
        </p:nvSpPr>
        <p:spPr>
          <a:xfrm>
            <a:off x="1250021" y="1816425"/>
            <a:ext cx="8603069" cy="961289"/>
          </a:xfrm>
          <a:prstGeom prst="rect">
            <a:avLst/>
          </a:prstGeom>
        </p:spPr>
        <p:txBody>
          <a:bodyPr wrap="square">
            <a:spAutoFit/>
          </a:bodyPr>
          <a:lstStyle/>
          <a:p>
            <a:pPr>
              <a:lnSpc>
                <a:spcPct val="150000"/>
              </a:lnSpc>
            </a:pPr>
            <a:r>
              <a:rPr lang="zh-CN" altLang="en-US" sz="2000" b="1" dirty="0">
                <a:latin typeface="微软雅黑" pitchFamily="34" charset="-122"/>
                <a:ea typeface="微软雅黑" pitchFamily="34" charset="-122"/>
              </a:rPr>
              <a:t>       内核支持的用户线程。一个进程可有一个或多个轻量级进程，每个轻权进程由一个单独的内核线程来支持。（</a:t>
            </a:r>
            <a:r>
              <a:rPr lang="en-US" altLang="en-US" sz="2000" b="1" dirty="0">
                <a:latin typeface="微软雅黑" pitchFamily="34" charset="-122"/>
                <a:ea typeface="微软雅黑" pitchFamily="34" charset="-122"/>
              </a:rPr>
              <a:t>Solaris/Linux</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421285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a:noFill/>
        </p:spPr>
        <p:txBody>
          <a:bodyPr wrap="none" rtlCol="0">
            <a:spAutoFit/>
          </a:bodyPr>
          <a:lstStyle/>
          <a:p>
            <a:pPr algn="ctr"/>
            <a:r>
              <a:rPr lang="en-US" altLang="zh-CN" dirty="0">
                <a:solidFill>
                  <a:schemeClr val="bg1">
                    <a:alpha val="30000"/>
                  </a:schemeClr>
                </a:solidFill>
              </a:rPr>
              <a:t>01 </a:t>
            </a:r>
            <a:r>
              <a:rPr lang="zh-CN" altLang="en-US" dirty="0">
                <a:solidFill>
                  <a:schemeClr val="bg1">
                    <a:alpha val="30000"/>
                  </a:schemeClr>
                </a:solidFill>
              </a:rPr>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pPr algn="ctr"/>
            <a:r>
              <a:rPr lang="en-US" altLang="zh-CN" dirty="0"/>
              <a:t>02 </a:t>
            </a:r>
            <a:r>
              <a:rPr lang="zh-CN" altLang="en-US"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307557" y="72410"/>
            <a:ext cx="1566454" cy="369332"/>
          </a:xfrm>
          <a:noFill/>
        </p:spPr>
        <p:txBody>
          <a:bodyPr wrap="none" rtlCol="0">
            <a:spAutoFit/>
          </a:bodyPr>
          <a:lstStyle/>
          <a:p>
            <a:pPr algn="ctr"/>
            <a:r>
              <a:rPr lang="en-US" altLang="zh-CN" dirty="0"/>
              <a:t>03 </a:t>
            </a:r>
            <a:r>
              <a:rPr lang="zh-CN" altLang="en-US"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355088" y="72410"/>
            <a:ext cx="1566454" cy="369332"/>
          </a:xfrm>
          <a:noFill/>
        </p:spPr>
        <p:txBody>
          <a:bodyPr wrap="none" rtlCol="0">
            <a:spAutoFit/>
          </a:bodyPr>
          <a:lstStyle/>
          <a:p>
            <a:pPr algn="ctr"/>
            <a:r>
              <a:rPr lang="en-US" altLang="zh-CN" dirty="0"/>
              <a:t>04 </a:t>
            </a:r>
            <a:r>
              <a:rPr lang="zh-CN" altLang="en-US"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659096" y="72410"/>
            <a:ext cx="1053494" cy="369332"/>
          </a:xfrm>
          <a:noFill/>
        </p:spPr>
        <p:txBody>
          <a:bodyPr wrap="square" rtlCol="0">
            <a:spAutoFit/>
          </a:bodyPr>
          <a:lstStyle/>
          <a:p>
            <a:pPr algn="ctr"/>
            <a:r>
              <a:rPr lang="en-US" altLang="zh-CN" dirty="0">
                <a:solidFill>
                  <a:schemeClr val="bg1"/>
                </a:solidFill>
              </a:rPr>
              <a:t>05 </a:t>
            </a:r>
            <a:r>
              <a:rPr lang="zh-CN" altLang="en-US" dirty="0">
                <a:solidFill>
                  <a:schemeClr val="bg1"/>
                </a:solidFill>
              </a:rPr>
              <a:t>线程</a:t>
            </a:r>
          </a:p>
        </p:txBody>
      </p:sp>
      <p:sp>
        <p:nvSpPr>
          <p:cNvPr id="49" name="文本框 48">
            <a:extLst>
              <a:ext uri="{FF2B5EF4-FFF2-40B4-BE49-F238E27FC236}">
                <a16:creationId xmlns:a16="http://schemas.microsoft.com/office/drawing/2014/main" id="{748510DC-0C0E-42E6-9D5E-38246445DCDE}"/>
              </a:ext>
            </a:extLst>
          </p:cNvPr>
          <p:cNvSpPr txBox="1"/>
          <p:nvPr/>
        </p:nvSpPr>
        <p:spPr>
          <a:xfrm>
            <a:off x="1461302" y="868477"/>
            <a:ext cx="1415772" cy="461665"/>
          </a:xfrm>
          <a:prstGeom prst="rect">
            <a:avLst/>
          </a:prstGeom>
          <a:noFill/>
        </p:spPr>
        <p:txBody>
          <a:bodyPr wrap="none" rtlCol="0">
            <a:spAutoFit/>
          </a:bodyPr>
          <a:lstStyle/>
          <a:p>
            <a:r>
              <a:rPr lang="zh-CN" altLang="en-US" sz="2400" b="1" dirty="0">
                <a:solidFill>
                  <a:srgbClr val="FF0000"/>
                </a:solidFill>
              </a:rPr>
              <a:t>对应关系</a:t>
            </a:r>
            <a:endParaRPr lang="en-US" altLang="zh-CN" sz="2400" b="1" dirty="0">
              <a:solidFill>
                <a:srgbClr val="FF0000"/>
              </a:solidFill>
            </a:endParaRPr>
          </a:p>
        </p:txBody>
      </p:sp>
      <p:grpSp>
        <p:nvGrpSpPr>
          <p:cNvPr id="185" name="组合 184">
            <a:extLst>
              <a:ext uri="{FF2B5EF4-FFF2-40B4-BE49-F238E27FC236}">
                <a16:creationId xmlns:a16="http://schemas.microsoft.com/office/drawing/2014/main" id="{C026106B-15B3-4D7A-A131-AA420D3EA201}"/>
              </a:ext>
            </a:extLst>
          </p:cNvPr>
          <p:cNvGrpSpPr/>
          <p:nvPr/>
        </p:nvGrpSpPr>
        <p:grpSpPr>
          <a:xfrm>
            <a:off x="364128" y="2133141"/>
            <a:ext cx="3643338" cy="2115607"/>
            <a:chOff x="785786" y="1000114"/>
            <a:chExt cx="3643338" cy="2115607"/>
          </a:xfrm>
        </p:grpSpPr>
        <p:sp>
          <p:nvSpPr>
            <p:cNvPr id="186" name="矩形 185">
              <a:extLst>
                <a:ext uri="{FF2B5EF4-FFF2-40B4-BE49-F238E27FC236}">
                  <a16:creationId xmlns:a16="http://schemas.microsoft.com/office/drawing/2014/main" id="{CEA8457D-E5E3-426E-9800-D5FA263A79C4}"/>
                </a:ext>
              </a:extLst>
            </p:cNvPr>
            <p:cNvSpPr/>
            <p:nvPr/>
          </p:nvSpPr>
          <p:spPr>
            <a:xfrm>
              <a:off x="785786" y="1000114"/>
              <a:ext cx="3643338" cy="1789123"/>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b="1">
                <a:solidFill>
                  <a:srgbClr val="11576A"/>
                </a:solidFill>
                <a:latin typeface="微软雅黑" pitchFamily="34" charset="-122"/>
                <a:ea typeface="微软雅黑" pitchFamily="34" charset="-122"/>
              </a:endParaRPr>
            </a:p>
          </p:txBody>
        </p:sp>
        <p:grpSp>
          <p:nvGrpSpPr>
            <p:cNvPr id="187" name="组合 186">
              <a:extLst>
                <a:ext uri="{FF2B5EF4-FFF2-40B4-BE49-F238E27FC236}">
                  <a16:creationId xmlns:a16="http://schemas.microsoft.com/office/drawing/2014/main" id="{AE10D0B6-FE2E-4AC0-931A-47E77B3B0CA8}"/>
                </a:ext>
              </a:extLst>
            </p:cNvPr>
            <p:cNvGrpSpPr/>
            <p:nvPr/>
          </p:nvGrpSpPr>
          <p:grpSpPr>
            <a:xfrm>
              <a:off x="1089636" y="1319204"/>
              <a:ext cx="105600" cy="1052252"/>
              <a:chOff x="1089636" y="1319204"/>
              <a:chExt cx="105600" cy="1052252"/>
            </a:xfrm>
          </p:grpSpPr>
          <p:sp>
            <p:nvSpPr>
              <p:cNvPr id="213" name="任意多边形 9">
                <a:extLst>
                  <a:ext uri="{FF2B5EF4-FFF2-40B4-BE49-F238E27FC236}">
                    <a16:creationId xmlns:a16="http://schemas.microsoft.com/office/drawing/2014/main" id="{A61434F2-83AD-4EFA-846F-7E9160A9525B}"/>
                  </a:ext>
                </a:extLst>
              </p:cNvPr>
              <p:cNvSpPr>
                <a:spLocks noChangeAspect="1"/>
              </p:cNvSpPr>
              <p:nvPr/>
            </p:nvSpPr>
            <p:spPr>
              <a:xfrm>
                <a:off x="1089636" y="1319204"/>
                <a:ext cx="105600" cy="5760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3810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14" name="直接连接符 213">
                <a:extLst>
                  <a:ext uri="{FF2B5EF4-FFF2-40B4-BE49-F238E27FC236}">
                    <a16:creationId xmlns:a16="http://schemas.microsoft.com/office/drawing/2014/main" id="{8A1C63EF-BEF4-459D-89CD-0C32241C913C}"/>
                  </a:ext>
                </a:extLst>
              </p:cNvPr>
              <p:cNvCxnSpPr/>
              <p:nvPr/>
            </p:nvCxnSpPr>
            <p:spPr>
              <a:xfrm rot="5400000" flipH="1" flipV="1">
                <a:off x="908819" y="2156349"/>
                <a:ext cx="430214" cy="0"/>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sp>
          <p:nvSpPr>
            <p:cNvPr id="188" name="TextBox 34">
              <a:extLst>
                <a:ext uri="{FF2B5EF4-FFF2-40B4-BE49-F238E27FC236}">
                  <a16:creationId xmlns:a16="http://schemas.microsoft.com/office/drawing/2014/main" id="{5E189B45-E41F-482A-97DE-E1BD0D5B80F7}"/>
                </a:ext>
              </a:extLst>
            </p:cNvPr>
            <p:cNvSpPr txBox="1"/>
            <p:nvPr/>
          </p:nvSpPr>
          <p:spPr>
            <a:xfrm>
              <a:off x="2174436" y="2777167"/>
              <a:ext cx="800219" cy="338554"/>
            </a:xfrm>
            <a:prstGeom prst="rect">
              <a:avLst/>
            </a:prstGeom>
            <a:noFill/>
          </p:spPr>
          <p:txBody>
            <a:bodyPr wrap="none" rtlCol="0">
              <a:spAutoFit/>
            </a:bodyPr>
            <a:lstStyle/>
            <a:p>
              <a:r>
                <a:rPr lang="zh-CN" altLang="en-US" sz="1600" b="1" dirty="0">
                  <a:solidFill>
                    <a:srgbClr val="C00000"/>
                  </a:solidFill>
                  <a:latin typeface="微软雅黑" pitchFamily="34" charset="-122"/>
                  <a:ea typeface="微软雅黑" pitchFamily="34" charset="-122"/>
                </a:rPr>
                <a:t>一对一</a:t>
              </a:r>
            </a:p>
          </p:txBody>
        </p:sp>
        <p:grpSp>
          <p:nvGrpSpPr>
            <p:cNvPr id="189" name="组合 188">
              <a:extLst>
                <a:ext uri="{FF2B5EF4-FFF2-40B4-BE49-F238E27FC236}">
                  <a16:creationId xmlns:a16="http://schemas.microsoft.com/office/drawing/2014/main" id="{4E5F0DC6-9604-4411-BD45-59BF29D491E2}"/>
                </a:ext>
              </a:extLst>
            </p:cNvPr>
            <p:cNvGrpSpPr/>
            <p:nvPr/>
          </p:nvGrpSpPr>
          <p:grpSpPr>
            <a:xfrm>
              <a:off x="1518264" y="1319204"/>
              <a:ext cx="105600" cy="1052252"/>
              <a:chOff x="1089636" y="1319204"/>
              <a:chExt cx="105600" cy="1052252"/>
            </a:xfrm>
          </p:grpSpPr>
          <p:sp>
            <p:nvSpPr>
              <p:cNvPr id="211" name="任意多边形 37">
                <a:extLst>
                  <a:ext uri="{FF2B5EF4-FFF2-40B4-BE49-F238E27FC236}">
                    <a16:creationId xmlns:a16="http://schemas.microsoft.com/office/drawing/2014/main" id="{A695C019-D193-4532-B2C9-090E054D86E9}"/>
                  </a:ext>
                </a:extLst>
              </p:cNvPr>
              <p:cNvSpPr>
                <a:spLocks noChangeAspect="1"/>
              </p:cNvSpPr>
              <p:nvPr/>
            </p:nvSpPr>
            <p:spPr>
              <a:xfrm>
                <a:off x="1089636" y="1319204"/>
                <a:ext cx="105600" cy="5760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3810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12" name="直接连接符 211">
                <a:extLst>
                  <a:ext uri="{FF2B5EF4-FFF2-40B4-BE49-F238E27FC236}">
                    <a16:creationId xmlns:a16="http://schemas.microsoft.com/office/drawing/2014/main" id="{67369968-0E35-4E56-93AF-E2F44F3B5E5A}"/>
                  </a:ext>
                </a:extLst>
              </p:cNvPr>
              <p:cNvCxnSpPr/>
              <p:nvPr/>
            </p:nvCxnSpPr>
            <p:spPr>
              <a:xfrm rot="5400000" flipH="1" flipV="1">
                <a:off x="908819" y="2156349"/>
                <a:ext cx="430214" cy="0"/>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grpSp>
          <p:nvGrpSpPr>
            <p:cNvPr id="190" name="组合 189">
              <a:extLst>
                <a:ext uri="{FF2B5EF4-FFF2-40B4-BE49-F238E27FC236}">
                  <a16:creationId xmlns:a16="http://schemas.microsoft.com/office/drawing/2014/main" id="{D16D4D87-44BA-4472-A66F-79DA1F9E6312}"/>
                </a:ext>
              </a:extLst>
            </p:cNvPr>
            <p:cNvGrpSpPr/>
            <p:nvPr/>
          </p:nvGrpSpPr>
          <p:grpSpPr>
            <a:xfrm>
              <a:off x="1946892" y="1319204"/>
              <a:ext cx="105600" cy="1052252"/>
              <a:chOff x="1089636" y="1319204"/>
              <a:chExt cx="105600" cy="1052252"/>
            </a:xfrm>
          </p:grpSpPr>
          <p:sp>
            <p:nvSpPr>
              <p:cNvPr id="209" name="任意多边形 42">
                <a:extLst>
                  <a:ext uri="{FF2B5EF4-FFF2-40B4-BE49-F238E27FC236}">
                    <a16:creationId xmlns:a16="http://schemas.microsoft.com/office/drawing/2014/main" id="{3594CF31-77E2-4F68-8BFC-553247740C9E}"/>
                  </a:ext>
                </a:extLst>
              </p:cNvPr>
              <p:cNvSpPr>
                <a:spLocks noChangeAspect="1"/>
              </p:cNvSpPr>
              <p:nvPr/>
            </p:nvSpPr>
            <p:spPr>
              <a:xfrm>
                <a:off x="1089636" y="1319204"/>
                <a:ext cx="105600" cy="5760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3810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10" name="直接连接符 209">
                <a:extLst>
                  <a:ext uri="{FF2B5EF4-FFF2-40B4-BE49-F238E27FC236}">
                    <a16:creationId xmlns:a16="http://schemas.microsoft.com/office/drawing/2014/main" id="{2C19A488-2F2A-468A-8169-67B6CA8B3492}"/>
                  </a:ext>
                </a:extLst>
              </p:cNvPr>
              <p:cNvCxnSpPr/>
              <p:nvPr/>
            </p:nvCxnSpPr>
            <p:spPr>
              <a:xfrm rot="5400000" flipH="1" flipV="1">
                <a:off x="908819" y="2156349"/>
                <a:ext cx="430214" cy="0"/>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sp>
          <p:nvSpPr>
            <p:cNvPr id="191" name="任意多边形 47">
              <a:extLst>
                <a:ext uri="{FF2B5EF4-FFF2-40B4-BE49-F238E27FC236}">
                  <a16:creationId xmlns:a16="http://schemas.microsoft.com/office/drawing/2014/main" id="{A57BF9B6-71A5-47D4-98CE-4A4B0B8F7D11}"/>
                </a:ext>
              </a:extLst>
            </p:cNvPr>
            <p:cNvSpPr>
              <a:spLocks noChangeAspect="1"/>
            </p:cNvSpPr>
            <p:nvPr/>
          </p:nvSpPr>
          <p:spPr>
            <a:xfrm>
              <a:off x="2375520" y="1319204"/>
              <a:ext cx="105600" cy="5760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3810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2" name="组合 191">
              <a:extLst>
                <a:ext uri="{FF2B5EF4-FFF2-40B4-BE49-F238E27FC236}">
                  <a16:creationId xmlns:a16="http://schemas.microsoft.com/office/drawing/2014/main" id="{4F812525-582F-421E-89D7-14B3CBA5C029}"/>
                </a:ext>
              </a:extLst>
            </p:cNvPr>
            <p:cNvGrpSpPr/>
            <p:nvPr/>
          </p:nvGrpSpPr>
          <p:grpSpPr>
            <a:xfrm>
              <a:off x="2214546" y="2371456"/>
              <a:ext cx="360000" cy="363542"/>
              <a:chOff x="2214546" y="2371456"/>
              <a:chExt cx="360000" cy="363542"/>
            </a:xfrm>
          </p:grpSpPr>
          <p:sp>
            <p:nvSpPr>
              <p:cNvPr id="207" name="椭圆 206">
                <a:extLst>
                  <a:ext uri="{FF2B5EF4-FFF2-40B4-BE49-F238E27FC236}">
                    <a16:creationId xmlns:a16="http://schemas.microsoft.com/office/drawing/2014/main" id="{53D53CC9-5A44-4448-890D-819C6024F7F8}"/>
                  </a:ext>
                </a:extLst>
              </p:cNvPr>
              <p:cNvSpPr>
                <a:spLocks noChangeAspect="1"/>
              </p:cNvSpPr>
              <p:nvPr/>
            </p:nvSpPr>
            <p:spPr>
              <a:xfrm>
                <a:off x="2214546" y="2374998"/>
                <a:ext cx="360000" cy="360000"/>
              </a:xfrm>
              <a:prstGeom prst="ellipse">
                <a:avLst/>
              </a:prstGeom>
              <a:gradFill>
                <a:gsLst>
                  <a:gs pos="100000">
                    <a:srgbClr val="11576A"/>
                  </a:gs>
                  <a:gs pos="0">
                    <a:srgbClr val="0EB1C8"/>
                  </a:gs>
                  <a:gs pos="100000">
                    <a:schemeClr val="accent1">
                      <a:tint val="23500"/>
                      <a:satMod val="160000"/>
                    </a:schemeClr>
                  </a:gs>
                </a:gsLst>
                <a:lin ang="5400000" scaled="0"/>
              </a:gradFill>
              <a:ln>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TextBox 49">
                <a:extLst>
                  <a:ext uri="{FF2B5EF4-FFF2-40B4-BE49-F238E27FC236}">
                    <a16:creationId xmlns:a16="http://schemas.microsoft.com/office/drawing/2014/main" id="{16A47593-7D8F-4A49-B837-8682765C69E6}"/>
                  </a:ext>
                </a:extLst>
              </p:cNvPr>
              <p:cNvSpPr txBox="1"/>
              <p:nvPr/>
            </p:nvSpPr>
            <p:spPr>
              <a:xfrm>
                <a:off x="2230879" y="2371456"/>
                <a:ext cx="327334" cy="338554"/>
              </a:xfrm>
              <a:prstGeom prst="rect">
                <a:avLst/>
              </a:prstGeom>
              <a:noFill/>
            </p:spPr>
            <p:txBody>
              <a:bodyPr wrap="none" rtlCol="0">
                <a:spAutoFit/>
              </a:bodyPr>
              <a:lstStyle/>
              <a:p>
                <a:r>
                  <a:rPr lang="en-US" altLang="zh-CN" sz="1600" b="1" dirty="0">
                    <a:solidFill>
                      <a:schemeClr val="bg1"/>
                    </a:solidFill>
                    <a:latin typeface="微软雅黑" pitchFamily="34" charset="-122"/>
                    <a:ea typeface="微软雅黑" pitchFamily="34" charset="-122"/>
                  </a:rPr>
                  <a:t>K</a:t>
                </a:r>
                <a:endParaRPr lang="zh-CN" altLang="en-US" sz="1600" b="1" dirty="0">
                  <a:solidFill>
                    <a:schemeClr val="bg1"/>
                  </a:solidFill>
                  <a:latin typeface="微软雅黑" pitchFamily="34" charset="-122"/>
                  <a:ea typeface="微软雅黑" pitchFamily="34" charset="-122"/>
                </a:endParaRPr>
              </a:p>
            </p:txBody>
          </p:sp>
        </p:grpSp>
        <p:cxnSp>
          <p:nvCxnSpPr>
            <p:cNvPr id="193" name="直接连接符 192">
              <a:extLst>
                <a:ext uri="{FF2B5EF4-FFF2-40B4-BE49-F238E27FC236}">
                  <a16:creationId xmlns:a16="http://schemas.microsoft.com/office/drawing/2014/main" id="{F9BC7824-ACD6-48C9-8D56-0BF4F8F376E8}"/>
                </a:ext>
              </a:extLst>
            </p:cNvPr>
            <p:cNvCxnSpPr/>
            <p:nvPr/>
          </p:nvCxnSpPr>
          <p:spPr>
            <a:xfrm rot="5400000" flipH="1" flipV="1">
              <a:off x="2194703" y="2156349"/>
              <a:ext cx="430214" cy="0"/>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sp>
          <p:nvSpPr>
            <p:cNvPr id="194" name="TextBox 52">
              <a:extLst>
                <a:ext uri="{FF2B5EF4-FFF2-40B4-BE49-F238E27FC236}">
                  <a16:creationId xmlns:a16="http://schemas.microsoft.com/office/drawing/2014/main" id="{72A4B70A-DF8F-4077-ACC1-64E8E7D473EB}"/>
                </a:ext>
              </a:extLst>
            </p:cNvPr>
            <p:cNvSpPr txBox="1"/>
            <p:nvPr/>
          </p:nvSpPr>
          <p:spPr>
            <a:xfrm>
              <a:off x="3182144" y="1390240"/>
              <a:ext cx="954107" cy="338554"/>
            </a:xfrm>
            <a:prstGeom prst="rect">
              <a:avLst/>
            </a:prstGeom>
            <a:noFill/>
          </p:spPr>
          <p:txBody>
            <a:bodyPr wrap="none" rtlCol="0">
              <a:spAutoFit/>
            </a:bodyPr>
            <a:lstStyle/>
            <a:p>
              <a:r>
                <a:rPr lang="zh-CN" altLang="en-US" sz="1600" b="1" spc="-100" dirty="0">
                  <a:solidFill>
                    <a:srgbClr val="11576A"/>
                  </a:solidFill>
                  <a:latin typeface="微软雅黑" pitchFamily="34" charset="-122"/>
                  <a:ea typeface="微软雅黑" pitchFamily="34" charset="-122"/>
                </a:rPr>
                <a:t>用户线程</a:t>
              </a:r>
            </a:p>
          </p:txBody>
        </p:sp>
        <p:sp>
          <p:nvSpPr>
            <p:cNvPr id="195" name="TextBox 53">
              <a:extLst>
                <a:ext uri="{FF2B5EF4-FFF2-40B4-BE49-F238E27FC236}">
                  <a16:creationId xmlns:a16="http://schemas.microsoft.com/office/drawing/2014/main" id="{3E0FD3EE-7E1F-4611-A3AB-59276A6B5557}"/>
                </a:ext>
              </a:extLst>
            </p:cNvPr>
            <p:cNvSpPr txBox="1"/>
            <p:nvPr/>
          </p:nvSpPr>
          <p:spPr>
            <a:xfrm>
              <a:off x="3016257" y="2395536"/>
              <a:ext cx="954107" cy="338554"/>
            </a:xfrm>
            <a:prstGeom prst="rect">
              <a:avLst/>
            </a:prstGeom>
            <a:noFill/>
          </p:spPr>
          <p:txBody>
            <a:bodyPr wrap="none" rtlCol="0">
              <a:spAutoFit/>
            </a:bodyPr>
            <a:lstStyle/>
            <a:p>
              <a:r>
                <a:rPr lang="zh-CN" altLang="en-US" sz="1600" b="1" spc="-100" dirty="0">
                  <a:solidFill>
                    <a:srgbClr val="11576A"/>
                  </a:solidFill>
                  <a:latin typeface="微软雅黑" pitchFamily="34" charset="-122"/>
                  <a:ea typeface="微软雅黑" pitchFamily="34" charset="-122"/>
                </a:rPr>
                <a:t>内核线程</a:t>
              </a:r>
            </a:p>
          </p:txBody>
        </p:sp>
        <p:cxnSp>
          <p:nvCxnSpPr>
            <p:cNvPr id="196" name="直接箭头连接符 195">
              <a:extLst>
                <a:ext uri="{FF2B5EF4-FFF2-40B4-BE49-F238E27FC236}">
                  <a16:creationId xmlns:a16="http://schemas.microsoft.com/office/drawing/2014/main" id="{429C1D73-FBB4-4D9A-B4E8-F6F9439361A4}"/>
                </a:ext>
              </a:extLst>
            </p:cNvPr>
            <p:cNvCxnSpPr>
              <a:stCxn id="194" idx="1"/>
            </p:cNvCxnSpPr>
            <p:nvPr/>
          </p:nvCxnSpPr>
          <p:spPr>
            <a:xfrm flipH="1">
              <a:off x="2628772" y="1559517"/>
              <a:ext cx="553372" cy="0"/>
            </a:xfrm>
            <a:prstGeom prst="straightConnector1">
              <a:avLst/>
            </a:prstGeom>
            <a:ln w="28575">
              <a:solidFill>
                <a:srgbClr val="11576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7" name="直接箭头连接符 196">
              <a:extLst>
                <a:ext uri="{FF2B5EF4-FFF2-40B4-BE49-F238E27FC236}">
                  <a16:creationId xmlns:a16="http://schemas.microsoft.com/office/drawing/2014/main" id="{4F67F0E9-CF7B-4D00-B720-FCD347FAD216}"/>
                </a:ext>
              </a:extLst>
            </p:cNvPr>
            <p:cNvCxnSpPr/>
            <p:nvPr/>
          </p:nvCxnSpPr>
          <p:spPr>
            <a:xfrm rot="10800000">
              <a:off x="2684133" y="2571750"/>
              <a:ext cx="396000" cy="0"/>
            </a:xfrm>
            <a:prstGeom prst="straightConnector1">
              <a:avLst/>
            </a:prstGeom>
            <a:ln w="28575">
              <a:solidFill>
                <a:srgbClr val="11576A"/>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8" name="组合 197">
              <a:extLst>
                <a:ext uri="{FF2B5EF4-FFF2-40B4-BE49-F238E27FC236}">
                  <a16:creationId xmlns:a16="http://schemas.microsoft.com/office/drawing/2014/main" id="{1DF15BD6-E32D-4BB6-BA4E-9BF2F250E093}"/>
                </a:ext>
              </a:extLst>
            </p:cNvPr>
            <p:cNvGrpSpPr/>
            <p:nvPr/>
          </p:nvGrpSpPr>
          <p:grpSpPr>
            <a:xfrm>
              <a:off x="1801182" y="2383042"/>
              <a:ext cx="360000" cy="363542"/>
              <a:chOff x="2214546" y="2371456"/>
              <a:chExt cx="360000" cy="363542"/>
            </a:xfrm>
          </p:grpSpPr>
          <p:sp>
            <p:nvSpPr>
              <p:cNvPr id="205" name="椭圆 204">
                <a:extLst>
                  <a:ext uri="{FF2B5EF4-FFF2-40B4-BE49-F238E27FC236}">
                    <a16:creationId xmlns:a16="http://schemas.microsoft.com/office/drawing/2014/main" id="{D15BA703-F796-4B17-8668-0E70707D3D6A}"/>
                  </a:ext>
                </a:extLst>
              </p:cNvPr>
              <p:cNvSpPr>
                <a:spLocks noChangeAspect="1"/>
              </p:cNvSpPr>
              <p:nvPr/>
            </p:nvSpPr>
            <p:spPr>
              <a:xfrm>
                <a:off x="2214546" y="2374998"/>
                <a:ext cx="360000" cy="360000"/>
              </a:xfrm>
              <a:prstGeom prst="ellipse">
                <a:avLst/>
              </a:prstGeom>
              <a:gradFill>
                <a:gsLst>
                  <a:gs pos="100000">
                    <a:srgbClr val="11576A"/>
                  </a:gs>
                  <a:gs pos="0">
                    <a:srgbClr val="0EB1C8"/>
                  </a:gs>
                  <a:gs pos="100000">
                    <a:schemeClr val="accent1">
                      <a:tint val="23500"/>
                      <a:satMod val="160000"/>
                    </a:schemeClr>
                  </a:gs>
                </a:gsLst>
                <a:lin ang="5400000" scaled="0"/>
              </a:gradFill>
              <a:ln>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TextBox 49">
                <a:extLst>
                  <a:ext uri="{FF2B5EF4-FFF2-40B4-BE49-F238E27FC236}">
                    <a16:creationId xmlns:a16="http://schemas.microsoft.com/office/drawing/2014/main" id="{55625CFC-51B5-4E8A-93D0-98B94DD780AF}"/>
                  </a:ext>
                </a:extLst>
              </p:cNvPr>
              <p:cNvSpPr txBox="1"/>
              <p:nvPr/>
            </p:nvSpPr>
            <p:spPr>
              <a:xfrm>
                <a:off x="2230879" y="2371456"/>
                <a:ext cx="327334" cy="338554"/>
              </a:xfrm>
              <a:prstGeom prst="rect">
                <a:avLst/>
              </a:prstGeom>
              <a:noFill/>
            </p:spPr>
            <p:txBody>
              <a:bodyPr wrap="none" rtlCol="0">
                <a:spAutoFit/>
              </a:bodyPr>
              <a:lstStyle/>
              <a:p>
                <a:r>
                  <a:rPr lang="en-US" altLang="zh-CN" sz="1600" b="1" dirty="0">
                    <a:solidFill>
                      <a:schemeClr val="bg1"/>
                    </a:solidFill>
                    <a:latin typeface="微软雅黑" pitchFamily="34" charset="-122"/>
                    <a:ea typeface="微软雅黑" pitchFamily="34" charset="-122"/>
                  </a:rPr>
                  <a:t>K</a:t>
                </a:r>
                <a:endParaRPr lang="zh-CN" altLang="en-US" sz="1600" b="1" dirty="0">
                  <a:solidFill>
                    <a:schemeClr val="bg1"/>
                  </a:solidFill>
                  <a:latin typeface="微软雅黑" pitchFamily="34" charset="-122"/>
                  <a:ea typeface="微软雅黑" pitchFamily="34" charset="-122"/>
                </a:endParaRPr>
              </a:p>
            </p:txBody>
          </p:sp>
        </p:grpSp>
        <p:grpSp>
          <p:nvGrpSpPr>
            <p:cNvPr id="199" name="组合 198">
              <a:extLst>
                <a:ext uri="{FF2B5EF4-FFF2-40B4-BE49-F238E27FC236}">
                  <a16:creationId xmlns:a16="http://schemas.microsoft.com/office/drawing/2014/main" id="{99045983-3C17-4293-A650-0A4A128B14AE}"/>
                </a:ext>
              </a:extLst>
            </p:cNvPr>
            <p:cNvGrpSpPr/>
            <p:nvPr/>
          </p:nvGrpSpPr>
          <p:grpSpPr>
            <a:xfrm>
              <a:off x="1372554" y="2392328"/>
              <a:ext cx="360000" cy="363542"/>
              <a:chOff x="2214546" y="2371456"/>
              <a:chExt cx="360000" cy="363542"/>
            </a:xfrm>
          </p:grpSpPr>
          <p:sp>
            <p:nvSpPr>
              <p:cNvPr id="203" name="椭圆 202">
                <a:extLst>
                  <a:ext uri="{FF2B5EF4-FFF2-40B4-BE49-F238E27FC236}">
                    <a16:creationId xmlns:a16="http://schemas.microsoft.com/office/drawing/2014/main" id="{54120402-1001-4080-8BF0-C3A7AB3C9ECB}"/>
                  </a:ext>
                </a:extLst>
              </p:cNvPr>
              <p:cNvSpPr>
                <a:spLocks noChangeAspect="1"/>
              </p:cNvSpPr>
              <p:nvPr/>
            </p:nvSpPr>
            <p:spPr>
              <a:xfrm>
                <a:off x="2214546" y="2374998"/>
                <a:ext cx="360000" cy="360000"/>
              </a:xfrm>
              <a:prstGeom prst="ellipse">
                <a:avLst/>
              </a:prstGeom>
              <a:gradFill>
                <a:gsLst>
                  <a:gs pos="100000">
                    <a:srgbClr val="11576A"/>
                  </a:gs>
                  <a:gs pos="0">
                    <a:srgbClr val="0EB1C8"/>
                  </a:gs>
                  <a:gs pos="100000">
                    <a:schemeClr val="accent1">
                      <a:tint val="23500"/>
                      <a:satMod val="160000"/>
                    </a:schemeClr>
                  </a:gs>
                </a:gsLst>
                <a:lin ang="5400000" scaled="0"/>
              </a:gradFill>
              <a:ln>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TextBox 49">
                <a:extLst>
                  <a:ext uri="{FF2B5EF4-FFF2-40B4-BE49-F238E27FC236}">
                    <a16:creationId xmlns:a16="http://schemas.microsoft.com/office/drawing/2014/main" id="{A525C3FB-6487-4183-B208-0DFFF68D5FAD}"/>
                  </a:ext>
                </a:extLst>
              </p:cNvPr>
              <p:cNvSpPr txBox="1"/>
              <p:nvPr/>
            </p:nvSpPr>
            <p:spPr>
              <a:xfrm>
                <a:off x="2230879" y="2371456"/>
                <a:ext cx="327334" cy="338554"/>
              </a:xfrm>
              <a:prstGeom prst="rect">
                <a:avLst/>
              </a:prstGeom>
              <a:noFill/>
            </p:spPr>
            <p:txBody>
              <a:bodyPr wrap="none" rtlCol="0">
                <a:spAutoFit/>
              </a:bodyPr>
              <a:lstStyle/>
              <a:p>
                <a:r>
                  <a:rPr lang="en-US" altLang="zh-CN" sz="1600" b="1" dirty="0">
                    <a:solidFill>
                      <a:schemeClr val="bg1"/>
                    </a:solidFill>
                    <a:latin typeface="微软雅黑" pitchFamily="34" charset="-122"/>
                    <a:ea typeface="微软雅黑" pitchFamily="34" charset="-122"/>
                  </a:rPr>
                  <a:t>K</a:t>
                </a:r>
                <a:endParaRPr lang="zh-CN" altLang="en-US" sz="1600" b="1" dirty="0">
                  <a:solidFill>
                    <a:schemeClr val="bg1"/>
                  </a:solidFill>
                  <a:latin typeface="微软雅黑" pitchFamily="34" charset="-122"/>
                  <a:ea typeface="微软雅黑" pitchFamily="34" charset="-122"/>
                </a:endParaRPr>
              </a:p>
            </p:txBody>
          </p:sp>
        </p:grpSp>
        <p:grpSp>
          <p:nvGrpSpPr>
            <p:cNvPr id="200" name="组合 199">
              <a:extLst>
                <a:ext uri="{FF2B5EF4-FFF2-40B4-BE49-F238E27FC236}">
                  <a16:creationId xmlns:a16="http://schemas.microsoft.com/office/drawing/2014/main" id="{79F4147C-6F94-460B-9DE4-9ADC2268F007}"/>
                </a:ext>
              </a:extLst>
            </p:cNvPr>
            <p:cNvGrpSpPr/>
            <p:nvPr/>
          </p:nvGrpSpPr>
          <p:grpSpPr>
            <a:xfrm>
              <a:off x="941651" y="2390360"/>
              <a:ext cx="360000" cy="363542"/>
              <a:chOff x="2214546" y="2371456"/>
              <a:chExt cx="360000" cy="363542"/>
            </a:xfrm>
          </p:grpSpPr>
          <p:sp>
            <p:nvSpPr>
              <p:cNvPr id="201" name="椭圆 200">
                <a:extLst>
                  <a:ext uri="{FF2B5EF4-FFF2-40B4-BE49-F238E27FC236}">
                    <a16:creationId xmlns:a16="http://schemas.microsoft.com/office/drawing/2014/main" id="{836A5D14-5BF2-42A5-9773-AC3C2BD1A389}"/>
                  </a:ext>
                </a:extLst>
              </p:cNvPr>
              <p:cNvSpPr>
                <a:spLocks noChangeAspect="1"/>
              </p:cNvSpPr>
              <p:nvPr/>
            </p:nvSpPr>
            <p:spPr>
              <a:xfrm>
                <a:off x="2214546" y="2374998"/>
                <a:ext cx="360000" cy="360000"/>
              </a:xfrm>
              <a:prstGeom prst="ellipse">
                <a:avLst/>
              </a:prstGeom>
              <a:gradFill>
                <a:gsLst>
                  <a:gs pos="100000">
                    <a:srgbClr val="11576A"/>
                  </a:gs>
                  <a:gs pos="0">
                    <a:srgbClr val="0EB1C8"/>
                  </a:gs>
                  <a:gs pos="100000">
                    <a:schemeClr val="accent1">
                      <a:tint val="23500"/>
                      <a:satMod val="160000"/>
                    </a:schemeClr>
                  </a:gs>
                </a:gsLst>
                <a:lin ang="5400000" scaled="0"/>
              </a:gradFill>
              <a:ln>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TextBox 49">
                <a:extLst>
                  <a:ext uri="{FF2B5EF4-FFF2-40B4-BE49-F238E27FC236}">
                    <a16:creationId xmlns:a16="http://schemas.microsoft.com/office/drawing/2014/main" id="{9C8768A2-2637-490D-BA2E-197B1C024B13}"/>
                  </a:ext>
                </a:extLst>
              </p:cNvPr>
              <p:cNvSpPr txBox="1"/>
              <p:nvPr/>
            </p:nvSpPr>
            <p:spPr>
              <a:xfrm>
                <a:off x="2230879" y="2371456"/>
                <a:ext cx="327334" cy="338554"/>
              </a:xfrm>
              <a:prstGeom prst="rect">
                <a:avLst/>
              </a:prstGeom>
              <a:noFill/>
            </p:spPr>
            <p:txBody>
              <a:bodyPr wrap="none" rtlCol="0">
                <a:spAutoFit/>
              </a:bodyPr>
              <a:lstStyle/>
              <a:p>
                <a:r>
                  <a:rPr lang="en-US" altLang="zh-CN" sz="1600" b="1" dirty="0">
                    <a:solidFill>
                      <a:schemeClr val="bg1"/>
                    </a:solidFill>
                    <a:latin typeface="微软雅黑" pitchFamily="34" charset="-122"/>
                    <a:ea typeface="微软雅黑" pitchFamily="34" charset="-122"/>
                  </a:rPr>
                  <a:t>K</a:t>
                </a:r>
                <a:endParaRPr lang="zh-CN" altLang="en-US" sz="1600" b="1" dirty="0">
                  <a:solidFill>
                    <a:schemeClr val="bg1"/>
                  </a:solidFill>
                  <a:latin typeface="微软雅黑" pitchFamily="34" charset="-122"/>
                  <a:ea typeface="微软雅黑" pitchFamily="34" charset="-122"/>
                </a:endParaRPr>
              </a:p>
            </p:txBody>
          </p:sp>
        </p:grpSp>
      </p:grpSp>
      <p:grpSp>
        <p:nvGrpSpPr>
          <p:cNvPr id="215" name="组合 214">
            <a:extLst>
              <a:ext uri="{FF2B5EF4-FFF2-40B4-BE49-F238E27FC236}">
                <a16:creationId xmlns:a16="http://schemas.microsoft.com/office/drawing/2014/main" id="{F1A33CAB-17CF-4245-9E44-BC39DBC92861}"/>
              </a:ext>
            </a:extLst>
          </p:cNvPr>
          <p:cNvGrpSpPr/>
          <p:nvPr/>
        </p:nvGrpSpPr>
        <p:grpSpPr>
          <a:xfrm>
            <a:off x="4139768" y="2133141"/>
            <a:ext cx="3643338" cy="2108213"/>
            <a:chOff x="4698983" y="1000114"/>
            <a:chExt cx="3643338" cy="2108213"/>
          </a:xfrm>
        </p:grpSpPr>
        <p:sp>
          <p:nvSpPr>
            <p:cNvPr id="216" name="矩形 215">
              <a:extLst>
                <a:ext uri="{FF2B5EF4-FFF2-40B4-BE49-F238E27FC236}">
                  <a16:creationId xmlns:a16="http://schemas.microsoft.com/office/drawing/2014/main" id="{D8BAA7F3-E50E-400E-8D73-6A8355773DEC}"/>
                </a:ext>
              </a:extLst>
            </p:cNvPr>
            <p:cNvSpPr/>
            <p:nvPr/>
          </p:nvSpPr>
          <p:spPr>
            <a:xfrm>
              <a:off x="4698983" y="1000114"/>
              <a:ext cx="3643338" cy="1789123"/>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b="1">
                <a:solidFill>
                  <a:srgbClr val="11576A"/>
                </a:solidFill>
                <a:latin typeface="微软雅黑" pitchFamily="34" charset="-122"/>
                <a:ea typeface="微软雅黑" pitchFamily="34" charset="-122"/>
              </a:endParaRPr>
            </a:p>
          </p:txBody>
        </p:sp>
        <p:sp>
          <p:nvSpPr>
            <p:cNvPr id="217" name="任意多边形 59">
              <a:extLst>
                <a:ext uri="{FF2B5EF4-FFF2-40B4-BE49-F238E27FC236}">
                  <a16:creationId xmlns:a16="http://schemas.microsoft.com/office/drawing/2014/main" id="{60ED290A-2D21-465A-BD56-2FE2020F3256}"/>
                </a:ext>
              </a:extLst>
            </p:cNvPr>
            <p:cNvSpPr>
              <a:spLocks noChangeAspect="1"/>
            </p:cNvSpPr>
            <p:nvPr/>
          </p:nvSpPr>
          <p:spPr>
            <a:xfrm>
              <a:off x="5114105" y="1319204"/>
              <a:ext cx="105600" cy="5760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3810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8" name="TextBox 63">
              <a:extLst>
                <a:ext uri="{FF2B5EF4-FFF2-40B4-BE49-F238E27FC236}">
                  <a16:creationId xmlns:a16="http://schemas.microsoft.com/office/drawing/2014/main" id="{7A120000-736D-4E5C-B76F-3A007015DDA3}"/>
                </a:ext>
              </a:extLst>
            </p:cNvPr>
            <p:cNvSpPr txBox="1"/>
            <p:nvPr/>
          </p:nvSpPr>
          <p:spPr>
            <a:xfrm>
              <a:off x="6192739" y="2769773"/>
              <a:ext cx="800219" cy="338554"/>
            </a:xfrm>
            <a:prstGeom prst="rect">
              <a:avLst/>
            </a:prstGeom>
            <a:noFill/>
          </p:spPr>
          <p:txBody>
            <a:bodyPr wrap="none" rtlCol="0">
              <a:spAutoFit/>
            </a:bodyPr>
            <a:lstStyle/>
            <a:p>
              <a:r>
                <a:rPr lang="zh-CN" altLang="en-US" sz="1600" b="1" dirty="0">
                  <a:solidFill>
                    <a:srgbClr val="C00000"/>
                  </a:solidFill>
                  <a:latin typeface="微软雅黑" pitchFamily="34" charset="-122"/>
                  <a:ea typeface="微软雅黑" pitchFamily="34" charset="-122"/>
                </a:rPr>
                <a:t>多对一</a:t>
              </a:r>
            </a:p>
          </p:txBody>
        </p:sp>
        <p:sp>
          <p:nvSpPr>
            <p:cNvPr id="219" name="任意多边形 65">
              <a:extLst>
                <a:ext uri="{FF2B5EF4-FFF2-40B4-BE49-F238E27FC236}">
                  <a16:creationId xmlns:a16="http://schemas.microsoft.com/office/drawing/2014/main" id="{4EB3F220-5C5E-4A1C-BB26-1E2DED10E7C2}"/>
                </a:ext>
              </a:extLst>
            </p:cNvPr>
            <p:cNvSpPr>
              <a:spLocks noChangeAspect="1"/>
            </p:cNvSpPr>
            <p:nvPr/>
          </p:nvSpPr>
          <p:spPr>
            <a:xfrm>
              <a:off x="5542733" y="1185853"/>
              <a:ext cx="105600" cy="5760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3810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0" name="任意多边形 70">
              <a:extLst>
                <a:ext uri="{FF2B5EF4-FFF2-40B4-BE49-F238E27FC236}">
                  <a16:creationId xmlns:a16="http://schemas.microsoft.com/office/drawing/2014/main" id="{BB7D7B33-7769-4A47-BD86-7FCC46CD6ABB}"/>
                </a:ext>
              </a:extLst>
            </p:cNvPr>
            <p:cNvSpPr>
              <a:spLocks noChangeAspect="1"/>
            </p:cNvSpPr>
            <p:nvPr/>
          </p:nvSpPr>
          <p:spPr>
            <a:xfrm>
              <a:off x="5971361" y="1185853"/>
              <a:ext cx="105600" cy="5760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3810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1" name="任意多边形 75">
              <a:extLst>
                <a:ext uri="{FF2B5EF4-FFF2-40B4-BE49-F238E27FC236}">
                  <a16:creationId xmlns:a16="http://schemas.microsoft.com/office/drawing/2014/main" id="{4CE3E62D-F2DC-42A6-9060-365B186DEEF9}"/>
                </a:ext>
              </a:extLst>
            </p:cNvPr>
            <p:cNvSpPr>
              <a:spLocks noChangeAspect="1"/>
            </p:cNvSpPr>
            <p:nvPr/>
          </p:nvSpPr>
          <p:spPr>
            <a:xfrm>
              <a:off x="6399989" y="1319204"/>
              <a:ext cx="105600" cy="5760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3810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2" name="TextBox 79">
              <a:extLst>
                <a:ext uri="{FF2B5EF4-FFF2-40B4-BE49-F238E27FC236}">
                  <a16:creationId xmlns:a16="http://schemas.microsoft.com/office/drawing/2014/main" id="{DCEB95D8-2AB7-48CC-8B09-A04CB0BEE5D5}"/>
                </a:ext>
              </a:extLst>
            </p:cNvPr>
            <p:cNvSpPr txBox="1"/>
            <p:nvPr/>
          </p:nvSpPr>
          <p:spPr>
            <a:xfrm>
              <a:off x="7174216" y="1375940"/>
              <a:ext cx="954107" cy="338554"/>
            </a:xfrm>
            <a:prstGeom prst="rect">
              <a:avLst/>
            </a:prstGeom>
            <a:noFill/>
          </p:spPr>
          <p:txBody>
            <a:bodyPr wrap="none" rtlCol="0">
              <a:spAutoFit/>
            </a:bodyPr>
            <a:lstStyle/>
            <a:p>
              <a:r>
                <a:rPr lang="zh-CN" altLang="en-US" sz="1600" b="1" spc="-100" dirty="0">
                  <a:solidFill>
                    <a:srgbClr val="11576A"/>
                  </a:solidFill>
                  <a:latin typeface="微软雅黑" pitchFamily="34" charset="-122"/>
                  <a:ea typeface="微软雅黑" pitchFamily="34" charset="-122"/>
                </a:rPr>
                <a:t>用户线程</a:t>
              </a:r>
            </a:p>
          </p:txBody>
        </p:sp>
        <p:sp>
          <p:nvSpPr>
            <p:cNvPr id="223" name="TextBox 80">
              <a:extLst>
                <a:ext uri="{FF2B5EF4-FFF2-40B4-BE49-F238E27FC236}">
                  <a16:creationId xmlns:a16="http://schemas.microsoft.com/office/drawing/2014/main" id="{4544E26D-5DEB-4F30-85E4-F9012618C374}"/>
                </a:ext>
              </a:extLst>
            </p:cNvPr>
            <p:cNvSpPr txBox="1"/>
            <p:nvPr/>
          </p:nvSpPr>
          <p:spPr>
            <a:xfrm>
              <a:off x="6992958" y="2395536"/>
              <a:ext cx="954107" cy="338554"/>
            </a:xfrm>
            <a:prstGeom prst="rect">
              <a:avLst/>
            </a:prstGeom>
            <a:noFill/>
          </p:spPr>
          <p:txBody>
            <a:bodyPr wrap="none" rtlCol="0">
              <a:spAutoFit/>
            </a:bodyPr>
            <a:lstStyle/>
            <a:p>
              <a:r>
                <a:rPr lang="zh-CN" altLang="en-US" sz="1600" b="1" spc="-100" dirty="0">
                  <a:solidFill>
                    <a:srgbClr val="11576A"/>
                  </a:solidFill>
                  <a:latin typeface="微软雅黑" pitchFamily="34" charset="-122"/>
                  <a:ea typeface="微软雅黑" pitchFamily="34" charset="-122"/>
                </a:rPr>
                <a:t>内核线程</a:t>
              </a:r>
            </a:p>
          </p:txBody>
        </p:sp>
        <p:cxnSp>
          <p:nvCxnSpPr>
            <p:cNvPr id="224" name="直接箭头连接符 223">
              <a:extLst>
                <a:ext uri="{FF2B5EF4-FFF2-40B4-BE49-F238E27FC236}">
                  <a16:creationId xmlns:a16="http://schemas.microsoft.com/office/drawing/2014/main" id="{44A24A36-6110-4747-8B08-60979D55AF95}"/>
                </a:ext>
              </a:extLst>
            </p:cNvPr>
            <p:cNvCxnSpPr>
              <a:stCxn id="222" idx="1"/>
            </p:cNvCxnSpPr>
            <p:nvPr/>
          </p:nvCxnSpPr>
          <p:spPr>
            <a:xfrm flipH="1">
              <a:off x="6620844" y="1545217"/>
              <a:ext cx="553372" cy="0"/>
            </a:xfrm>
            <a:prstGeom prst="straightConnector1">
              <a:avLst/>
            </a:prstGeom>
            <a:ln w="28575">
              <a:solidFill>
                <a:srgbClr val="11576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5" name="直接箭头连接符 224">
              <a:extLst>
                <a:ext uri="{FF2B5EF4-FFF2-40B4-BE49-F238E27FC236}">
                  <a16:creationId xmlns:a16="http://schemas.microsoft.com/office/drawing/2014/main" id="{43D58E2E-2C73-4889-BD98-1697C61CB89E}"/>
                </a:ext>
              </a:extLst>
            </p:cNvPr>
            <p:cNvCxnSpPr/>
            <p:nvPr/>
          </p:nvCxnSpPr>
          <p:spPr>
            <a:xfrm rot="10800000">
              <a:off x="6660834" y="2571750"/>
              <a:ext cx="396000" cy="0"/>
            </a:xfrm>
            <a:prstGeom prst="straightConnector1">
              <a:avLst/>
            </a:prstGeom>
            <a:ln w="28575">
              <a:solidFill>
                <a:srgbClr val="11576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6" name="直接箭头连接符 225">
              <a:extLst>
                <a:ext uri="{FF2B5EF4-FFF2-40B4-BE49-F238E27FC236}">
                  <a16:creationId xmlns:a16="http://schemas.microsoft.com/office/drawing/2014/main" id="{5A9E6048-19CD-47AF-8960-B82468E3B65E}"/>
                </a:ext>
              </a:extLst>
            </p:cNvPr>
            <p:cNvCxnSpPr/>
            <p:nvPr/>
          </p:nvCxnSpPr>
          <p:spPr>
            <a:xfrm rot="5400000" flipH="1" flipV="1">
              <a:off x="5699877" y="2294779"/>
              <a:ext cx="160438" cy="0"/>
            </a:xfrm>
            <a:prstGeom prst="straightConnector1">
              <a:avLst/>
            </a:prstGeom>
            <a:ln w="28575">
              <a:solidFill>
                <a:srgbClr val="11576A"/>
              </a:solidFill>
              <a:tailEnd type="ova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1A98FD18-B854-4812-9F7F-CC9A07941F33}"/>
                </a:ext>
              </a:extLst>
            </p:cNvPr>
            <p:cNvCxnSpPr/>
            <p:nvPr/>
          </p:nvCxnSpPr>
          <p:spPr>
            <a:xfrm rot="10800000">
              <a:off x="5214942" y="1928808"/>
              <a:ext cx="571504" cy="285752"/>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84561238-ACE8-4A24-B6CC-AEB5B075D6C9}"/>
                </a:ext>
              </a:extLst>
            </p:cNvPr>
            <p:cNvCxnSpPr/>
            <p:nvPr/>
          </p:nvCxnSpPr>
          <p:spPr>
            <a:xfrm rot="16200000" flipV="1">
              <a:off x="5536413" y="1964527"/>
              <a:ext cx="357190" cy="142876"/>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32909999-4FDB-4D35-B85F-32B2213740C4}"/>
                </a:ext>
              </a:extLst>
            </p:cNvPr>
            <p:cNvCxnSpPr/>
            <p:nvPr/>
          </p:nvCxnSpPr>
          <p:spPr>
            <a:xfrm rot="5400000" flipH="1" flipV="1">
              <a:off x="5715008" y="1928808"/>
              <a:ext cx="357190" cy="214314"/>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3F00654E-61C8-4767-B62F-F2B229746544}"/>
                </a:ext>
              </a:extLst>
            </p:cNvPr>
            <p:cNvCxnSpPr/>
            <p:nvPr/>
          </p:nvCxnSpPr>
          <p:spPr>
            <a:xfrm flipV="1">
              <a:off x="5786446" y="1928808"/>
              <a:ext cx="571504" cy="285752"/>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nvGrpSpPr>
            <p:cNvPr id="231" name="组合 230">
              <a:extLst>
                <a:ext uri="{FF2B5EF4-FFF2-40B4-BE49-F238E27FC236}">
                  <a16:creationId xmlns:a16="http://schemas.microsoft.com/office/drawing/2014/main" id="{361DDFDA-5DA3-403F-AC2E-32E9D78AB35A}"/>
                </a:ext>
              </a:extLst>
            </p:cNvPr>
            <p:cNvGrpSpPr/>
            <p:nvPr/>
          </p:nvGrpSpPr>
          <p:grpSpPr>
            <a:xfrm>
              <a:off x="5595533" y="2379660"/>
              <a:ext cx="360000" cy="363542"/>
              <a:chOff x="2214546" y="2371456"/>
              <a:chExt cx="360000" cy="363542"/>
            </a:xfrm>
          </p:grpSpPr>
          <p:sp>
            <p:nvSpPr>
              <p:cNvPr id="232" name="椭圆 231">
                <a:extLst>
                  <a:ext uri="{FF2B5EF4-FFF2-40B4-BE49-F238E27FC236}">
                    <a16:creationId xmlns:a16="http://schemas.microsoft.com/office/drawing/2014/main" id="{DB0D7CFE-57EE-41C5-8F74-0752C808EE38}"/>
                  </a:ext>
                </a:extLst>
              </p:cNvPr>
              <p:cNvSpPr>
                <a:spLocks noChangeAspect="1"/>
              </p:cNvSpPr>
              <p:nvPr/>
            </p:nvSpPr>
            <p:spPr>
              <a:xfrm>
                <a:off x="2214546" y="2374998"/>
                <a:ext cx="360000" cy="360000"/>
              </a:xfrm>
              <a:prstGeom prst="ellipse">
                <a:avLst/>
              </a:prstGeom>
              <a:gradFill>
                <a:gsLst>
                  <a:gs pos="100000">
                    <a:srgbClr val="11576A"/>
                  </a:gs>
                  <a:gs pos="0">
                    <a:srgbClr val="0EB1C8"/>
                  </a:gs>
                  <a:gs pos="100000">
                    <a:schemeClr val="accent1">
                      <a:tint val="23500"/>
                      <a:satMod val="160000"/>
                    </a:schemeClr>
                  </a:gs>
                </a:gsLst>
                <a:lin ang="5400000" scaled="0"/>
              </a:gradFill>
              <a:ln>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3" name="TextBox 49">
                <a:extLst>
                  <a:ext uri="{FF2B5EF4-FFF2-40B4-BE49-F238E27FC236}">
                    <a16:creationId xmlns:a16="http://schemas.microsoft.com/office/drawing/2014/main" id="{A125E0B6-7E32-4DE1-83A3-61A6B2310EE2}"/>
                  </a:ext>
                </a:extLst>
              </p:cNvPr>
              <p:cNvSpPr txBox="1"/>
              <p:nvPr/>
            </p:nvSpPr>
            <p:spPr>
              <a:xfrm>
                <a:off x="2230879" y="2371456"/>
                <a:ext cx="327334" cy="338554"/>
              </a:xfrm>
              <a:prstGeom prst="rect">
                <a:avLst/>
              </a:prstGeom>
              <a:noFill/>
            </p:spPr>
            <p:txBody>
              <a:bodyPr wrap="none" rtlCol="0">
                <a:spAutoFit/>
              </a:bodyPr>
              <a:lstStyle/>
              <a:p>
                <a:r>
                  <a:rPr lang="en-US" altLang="zh-CN" sz="1600" b="1" dirty="0">
                    <a:solidFill>
                      <a:schemeClr val="bg1"/>
                    </a:solidFill>
                    <a:latin typeface="微软雅黑" pitchFamily="34" charset="-122"/>
                    <a:ea typeface="微软雅黑" pitchFamily="34" charset="-122"/>
                  </a:rPr>
                  <a:t>K</a:t>
                </a:r>
                <a:endParaRPr lang="zh-CN" altLang="en-US" sz="1600" b="1" dirty="0">
                  <a:solidFill>
                    <a:schemeClr val="bg1"/>
                  </a:solidFill>
                  <a:latin typeface="微软雅黑" pitchFamily="34" charset="-122"/>
                  <a:ea typeface="微软雅黑" pitchFamily="34" charset="-122"/>
                </a:endParaRPr>
              </a:p>
            </p:txBody>
          </p:sp>
        </p:grpSp>
      </p:grpSp>
      <p:grpSp>
        <p:nvGrpSpPr>
          <p:cNvPr id="234" name="组合 233">
            <a:extLst>
              <a:ext uri="{FF2B5EF4-FFF2-40B4-BE49-F238E27FC236}">
                <a16:creationId xmlns:a16="http://schemas.microsoft.com/office/drawing/2014/main" id="{6AC8F476-A7AF-454C-B062-73261262A46F}"/>
              </a:ext>
            </a:extLst>
          </p:cNvPr>
          <p:cNvGrpSpPr/>
          <p:nvPr/>
        </p:nvGrpSpPr>
        <p:grpSpPr>
          <a:xfrm>
            <a:off x="7915407" y="2133141"/>
            <a:ext cx="3643338" cy="2122582"/>
            <a:chOff x="2714612" y="2901952"/>
            <a:chExt cx="3643338" cy="2122582"/>
          </a:xfrm>
        </p:grpSpPr>
        <p:sp>
          <p:nvSpPr>
            <p:cNvPr id="235" name="矩形 234">
              <a:extLst>
                <a:ext uri="{FF2B5EF4-FFF2-40B4-BE49-F238E27FC236}">
                  <a16:creationId xmlns:a16="http://schemas.microsoft.com/office/drawing/2014/main" id="{D916F091-8F82-4452-A97A-67224B61752F}"/>
                </a:ext>
              </a:extLst>
            </p:cNvPr>
            <p:cNvSpPr/>
            <p:nvPr/>
          </p:nvSpPr>
          <p:spPr>
            <a:xfrm>
              <a:off x="2714612" y="2901952"/>
              <a:ext cx="3643338" cy="1789123"/>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b="1">
                <a:solidFill>
                  <a:srgbClr val="11576A"/>
                </a:solidFill>
                <a:latin typeface="微软雅黑" pitchFamily="34" charset="-122"/>
                <a:ea typeface="微软雅黑" pitchFamily="34" charset="-122"/>
              </a:endParaRPr>
            </a:p>
          </p:txBody>
        </p:sp>
        <p:sp>
          <p:nvSpPr>
            <p:cNvPr id="236" name="任意多边形 96">
              <a:extLst>
                <a:ext uri="{FF2B5EF4-FFF2-40B4-BE49-F238E27FC236}">
                  <a16:creationId xmlns:a16="http://schemas.microsoft.com/office/drawing/2014/main" id="{83189EAB-7523-4D7C-92D2-D5C83B128C3B}"/>
                </a:ext>
              </a:extLst>
            </p:cNvPr>
            <p:cNvSpPr>
              <a:spLocks noChangeAspect="1"/>
            </p:cNvSpPr>
            <p:nvPr/>
          </p:nvSpPr>
          <p:spPr>
            <a:xfrm>
              <a:off x="3129734" y="3221042"/>
              <a:ext cx="105600" cy="5760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3810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7" name="TextBox 97">
              <a:extLst>
                <a:ext uri="{FF2B5EF4-FFF2-40B4-BE49-F238E27FC236}">
                  <a16:creationId xmlns:a16="http://schemas.microsoft.com/office/drawing/2014/main" id="{F7B73DA5-FF99-4743-B015-F8AA54BC9CA9}"/>
                </a:ext>
              </a:extLst>
            </p:cNvPr>
            <p:cNvSpPr txBox="1"/>
            <p:nvPr/>
          </p:nvSpPr>
          <p:spPr>
            <a:xfrm>
              <a:off x="4241148" y="4685980"/>
              <a:ext cx="800219" cy="338554"/>
            </a:xfrm>
            <a:prstGeom prst="rect">
              <a:avLst/>
            </a:prstGeom>
            <a:noFill/>
          </p:spPr>
          <p:txBody>
            <a:bodyPr wrap="none" rtlCol="0">
              <a:spAutoFit/>
            </a:bodyPr>
            <a:lstStyle/>
            <a:p>
              <a:r>
                <a:rPr lang="zh-CN" altLang="en-US" sz="1600" b="1" dirty="0">
                  <a:solidFill>
                    <a:srgbClr val="C00000"/>
                  </a:solidFill>
                  <a:latin typeface="微软雅黑" pitchFamily="34" charset="-122"/>
                  <a:ea typeface="微软雅黑" pitchFamily="34" charset="-122"/>
                </a:rPr>
                <a:t>多对多</a:t>
              </a:r>
            </a:p>
          </p:txBody>
        </p:sp>
        <p:sp>
          <p:nvSpPr>
            <p:cNvPr id="238" name="任意多边形 98">
              <a:extLst>
                <a:ext uri="{FF2B5EF4-FFF2-40B4-BE49-F238E27FC236}">
                  <a16:creationId xmlns:a16="http://schemas.microsoft.com/office/drawing/2014/main" id="{56E40704-A66D-49C2-8128-ECD87FEA6B8D}"/>
                </a:ext>
              </a:extLst>
            </p:cNvPr>
            <p:cNvSpPr>
              <a:spLocks noChangeAspect="1"/>
            </p:cNvSpPr>
            <p:nvPr/>
          </p:nvSpPr>
          <p:spPr>
            <a:xfrm>
              <a:off x="3558362" y="3087691"/>
              <a:ext cx="105600" cy="5760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3810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9" name="任意多边形 99">
              <a:extLst>
                <a:ext uri="{FF2B5EF4-FFF2-40B4-BE49-F238E27FC236}">
                  <a16:creationId xmlns:a16="http://schemas.microsoft.com/office/drawing/2014/main" id="{B71BF8F6-1715-4CF8-AB9B-A406BC09DE53}"/>
                </a:ext>
              </a:extLst>
            </p:cNvPr>
            <p:cNvSpPr>
              <a:spLocks noChangeAspect="1"/>
            </p:cNvSpPr>
            <p:nvPr/>
          </p:nvSpPr>
          <p:spPr>
            <a:xfrm>
              <a:off x="3986990" y="3087691"/>
              <a:ext cx="105600" cy="5760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3810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0" name="任意多边形 102">
              <a:extLst>
                <a:ext uri="{FF2B5EF4-FFF2-40B4-BE49-F238E27FC236}">
                  <a16:creationId xmlns:a16="http://schemas.microsoft.com/office/drawing/2014/main" id="{E8400C26-AF67-4D75-970F-B1FAF0E4B528}"/>
                </a:ext>
              </a:extLst>
            </p:cNvPr>
            <p:cNvSpPr>
              <a:spLocks noChangeAspect="1"/>
            </p:cNvSpPr>
            <p:nvPr/>
          </p:nvSpPr>
          <p:spPr>
            <a:xfrm>
              <a:off x="4415618" y="3221042"/>
              <a:ext cx="105600" cy="576000"/>
            </a:xfrm>
            <a:custGeom>
              <a:avLst/>
              <a:gdLst>
                <a:gd name="connsiteX0" fmla="*/ 72390 w 97790"/>
                <a:gd name="connsiteY0" fmla="*/ 0 h 533400"/>
                <a:gd name="connsiteX1" fmla="*/ 19050 w 97790"/>
                <a:gd name="connsiteY1" fmla="*/ 83820 h 533400"/>
                <a:gd name="connsiteX2" fmla="*/ 95250 w 97790"/>
                <a:gd name="connsiteY2" fmla="*/ 213360 h 533400"/>
                <a:gd name="connsiteX3" fmla="*/ 3810 w 97790"/>
                <a:gd name="connsiteY3" fmla="*/ 342900 h 533400"/>
                <a:gd name="connsiteX4" fmla="*/ 72390 w 97790"/>
                <a:gd name="connsiteY4" fmla="*/ 480060 h 533400"/>
                <a:gd name="connsiteX5" fmla="*/ 34290 w 9779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90" h="533400">
                  <a:moveTo>
                    <a:pt x="72390" y="0"/>
                  </a:moveTo>
                  <a:cubicBezTo>
                    <a:pt x="43815" y="24130"/>
                    <a:pt x="15240" y="48260"/>
                    <a:pt x="19050" y="83820"/>
                  </a:cubicBezTo>
                  <a:cubicBezTo>
                    <a:pt x="22860" y="119380"/>
                    <a:pt x="97790" y="170180"/>
                    <a:pt x="95250" y="213360"/>
                  </a:cubicBezTo>
                  <a:cubicBezTo>
                    <a:pt x="92710" y="256540"/>
                    <a:pt x="7620" y="298450"/>
                    <a:pt x="3810" y="342900"/>
                  </a:cubicBezTo>
                  <a:cubicBezTo>
                    <a:pt x="0" y="387350"/>
                    <a:pt x="67310" y="448310"/>
                    <a:pt x="72390" y="480060"/>
                  </a:cubicBezTo>
                  <a:cubicBezTo>
                    <a:pt x="77470" y="511810"/>
                    <a:pt x="55880" y="522605"/>
                    <a:pt x="34290" y="533400"/>
                  </a:cubicBezTo>
                </a:path>
              </a:pathLst>
            </a:custGeom>
            <a:ln w="38100">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1" name="TextBox 103">
              <a:extLst>
                <a:ext uri="{FF2B5EF4-FFF2-40B4-BE49-F238E27FC236}">
                  <a16:creationId xmlns:a16="http://schemas.microsoft.com/office/drawing/2014/main" id="{351553B4-AE4B-423D-89FD-0D6CFAD8C09C}"/>
                </a:ext>
              </a:extLst>
            </p:cNvPr>
            <p:cNvSpPr txBox="1"/>
            <p:nvPr/>
          </p:nvSpPr>
          <p:spPr>
            <a:xfrm>
              <a:off x="5189845" y="3277778"/>
              <a:ext cx="954107" cy="338554"/>
            </a:xfrm>
            <a:prstGeom prst="rect">
              <a:avLst/>
            </a:prstGeom>
            <a:noFill/>
          </p:spPr>
          <p:txBody>
            <a:bodyPr wrap="none" rtlCol="0">
              <a:spAutoFit/>
            </a:bodyPr>
            <a:lstStyle/>
            <a:p>
              <a:r>
                <a:rPr lang="zh-CN" altLang="en-US" sz="1600" b="1" spc="-100" dirty="0">
                  <a:solidFill>
                    <a:srgbClr val="11576A"/>
                  </a:solidFill>
                  <a:latin typeface="微软雅黑" pitchFamily="34" charset="-122"/>
                  <a:ea typeface="微软雅黑" pitchFamily="34" charset="-122"/>
                </a:rPr>
                <a:t>用户线程</a:t>
              </a:r>
            </a:p>
          </p:txBody>
        </p:sp>
        <p:sp>
          <p:nvSpPr>
            <p:cNvPr id="242" name="TextBox 104">
              <a:extLst>
                <a:ext uri="{FF2B5EF4-FFF2-40B4-BE49-F238E27FC236}">
                  <a16:creationId xmlns:a16="http://schemas.microsoft.com/office/drawing/2014/main" id="{4B4FEEF6-1C76-4683-A9A3-041C340821A0}"/>
                </a:ext>
              </a:extLst>
            </p:cNvPr>
            <p:cNvSpPr txBox="1"/>
            <p:nvPr/>
          </p:nvSpPr>
          <p:spPr>
            <a:xfrm>
              <a:off x="5008587" y="4297374"/>
              <a:ext cx="954107" cy="338554"/>
            </a:xfrm>
            <a:prstGeom prst="rect">
              <a:avLst/>
            </a:prstGeom>
            <a:noFill/>
          </p:spPr>
          <p:txBody>
            <a:bodyPr wrap="none" rtlCol="0">
              <a:spAutoFit/>
            </a:bodyPr>
            <a:lstStyle/>
            <a:p>
              <a:r>
                <a:rPr lang="zh-CN" altLang="en-US" sz="1600" b="1" spc="-100" dirty="0">
                  <a:solidFill>
                    <a:srgbClr val="11576A"/>
                  </a:solidFill>
                  <a:latin typeface="微软雅黑" pitchFamily="34" charset="-122"/>
                  <a:ea typeface="微软雅黑" pitchFamily="34" charset="-122"/>
                </a:rPr>
                <a:t>内核线程</a:t>
              </a:r>
            </a:p>
          </p:txBody>
        </p:sp>
        <p:cxnSp>
          <p:nvCxnSpPr>
            <p:cNvPr id="243" name="直接箭头连接符 242">
              <a:extLst>
                <a:ext uri="{FF2B5EF4-FFF2-40B4-BE49-F238E27FC236}">
                  <a16:creationId xmlns:a16="http://schemas.microsoft.com/office/drawing/2014/main" id="{8BAB5526-A33A-4587-A846-3AE9DDFF7EDA}"/>
                </a:ext>
              </a:extLst>
            </p:cNvPr>
            <p:cNvCxnSpPr>
              <a:stCxn id="241" idx="1"/>
            </p:cNvCxnSpPr>
            <p:nvPr/>
          </p:nvCxnSpPr>
          <p:spPr>
            <a:xfrm flipH="1">
              <a:off x="4636473" y="3447055"/>
              <a:ext cx="553372" cy="0"/>
            </a:xfrm>
            <a:prstGeom prst="straightConnector1">
              <a:avLst/>
            </a:prstGeom>
            <a:ln w="28575">
              <a:solidFill>
                <a:srgbClr val="11576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直接箭头连接符 243">
              <a:extLst>
                <a:ext uri="{FF2B5EF4-FFF2-40B4-BE49-F238E27FC236}">
                  <a16:creationId xmlns:a16="http://schemas.microsoft.com/office/drawing/2014/main" id="{C29F8DCC-3A4B-440A-82F8-6CE23808DBEA}"/>
                </a:ext>
              </a:extLst>
            </p:cNvPr>
            <p:cNvCxnSpPr/>
            <p:nvPr/>
          </p:nvCxnSpPr>
          <p:spPr>
            <a:xfrm rot="10800000">
              <a:off x="4676463" y="4473588"/>
              <a:ext cx="396000" cy="0"/>
            </a:xfrm>
            <a:prstGeom prst="straightConnector1">
              <a:avLst/>
            </a:prstGeom>
            <a:ln w="28575">
              <a:solidFill>
                <a:srgbClr val="11576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直接箭头连接符 244">
              <a:extLst>
                <a:ext uri="{FF2B5EF4-FFF2-40B4-BE49-F238E27FC236}">
                  <a16:creationId xmlns:a16="http://schemas.microsoft.com/office/drawing/2014/main" id="{00DB2D73-73D3-4199-B960-11C56A6B19BF}"/>
                </a:ext>
              </a:extLst>
            </p:cNvPr>
            <p:cNvCxnSpPr/>
            <p:nvPr/>
          </p:nvCxnSpPr>
          <p:spPr>
            <a:xfrm rot="5400000" flipH="1" flipV="1">
              <a:off x="3715506" y="4196617"/>
              <a:ext cx="160438" cy="0"/>
            </a:xfrm>
            <a:prstGeom prst="straightConnector1">
              <a:avLst/>
            </a:prstGeom>
            <a:ln w="28575">
              <a:solidFill>
                <a:srgbClr val="11576A"/>
              </a:solidFill>
              <a:tailEnd type="ova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C053305A-B1D9-4A26-9C4F-7F03A41CD52B}"/>
                </a:ext>
              </a:extLst>
            </p:cNvPr>
            <p:cNvCxnSpPr/>
            <p:nvPr/>
          </p:nvCxnSpPr>
          <p:spPr>
            <a:xfrm rot="10800000">
              <a:off x="3230571" y="3830646"/>
              <a:ext cx="571504" cy="285752"/>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99DA66D0-D8A6-4DA7-8B2E-7E6C4F5A22F2}"/>
                </a:ext>
              </a:extLst>
            </p:cNvPr>
            <p:cNvCxnSpPr/>
            <p:nvPr/>
          </p:nvCxnSpPr>
          <p:spPr>
            <a:xfrm rot="16200000" flipV="1">
              <a:off x="3552042" y="3866365"/>
              <a:ext cx="357190" cy="142876"/>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D9AF99A1-DCFD-4E5F-9443-811F7FDA95F2}"/>
                </a:ext>
              </a:extLst>
            </p:cNvPr>
            <p:cNvCxnSpPr/>
            <p:nvPr/>
          </p:nvCxnSpPr>
          <p:spPr>
            <a:xfrm rot="5400000" flipH="1" flipV="1">
              <a:off x="3730637" y="3830646"/>
              <a:ext cx="357190" cy="214314"/>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AEC84536-3748-4028-8825-76577635F042}"/>
                </a:ext>
              </a:extLst>
            </p:cNvPr>
            <p:cNvCxnSpPr/>
            <p:nvPr/>
          </p:nvCxnSpPr>
          <p:spPr>
            <a:xfrm flipV="1">
              <a:off x="3802075" y="3830646"/>
              <a:ext cx="571504" cy="285752"/>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9CBA68DA-910F-47B3-824A-B31475DE7DCC}"/>
                </a:ext>
              </a:extLst>
            </p:cNvPr>
            <p:cNvCxnSpPr/>
            <p:nvPr/>
          </p:nvCxnSpPr>
          <p:spPr>
            <a:xfrm rot="10800000" flipV="1">
              <a:off x="3357554" y="4143386"/>
              <a:ext cx="428628" cy="142876"/>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AF1CB0EF-B0FB-4AED-90E4-7C4160E13E12}"/>
                </a:ext>
              </a:extLst>
            </p:cNvPr>
            <p:cNvCxnSpPr/>
            <p:nvPr/>
          </p:nvCxnSpPr>
          <p:spPr>
            <a:xfrm>
              <a:off x="3786182" y="4143386"/>
              <a:ext cx="490377" cy="148812"/>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nvGrpSpPr>
            <p:cNvPr id="252" name="组合 251">
              <a:extLst>
                <a:ext uri="{FF2B5EF4-FFF2-40B4-BE49-F238E27FC236}">
                  <a16:creationId xmlns:a16="http://schemas.microsoft.com/office/drawing/2014/main" id="{CB364DDC-4EF3-4406-85A7-D954D59D99CB}"/>
                </a:ext>
              </a:extLst>
            </p:cNvPr>
            <p:cNvGrpSpPr/>
            <p:nvPr/>
          </p:nvGrpSpPr>
          <p:grpSpPr>
            <a:xfrm>
              <a:off x="3606182" y="4287723"/>
              <a:ext cx="360000" cy="363542"/>
              <a:chOff x="2214546" y="2371456"/>
              <a:chExt cx="360000" cy="363542"/>
            </a:xfrm>
          </p:grpSpPr>
          <p:sp>
            <p:nvSpPr>
              <p:cNvPr id="259" name="椭圆 258">
                <a:extLst>
                  <a:ext uri="{FF2B5EF4-FFF2-40B4-BE49-F238E27FC236}">
                    <a16:creationId xmlns:a16="http://schemas.microsoft.com/office/drawing/2014/main" id="{8C4C585D-3F33-46D7-BD60-706BA7B97323}"/>
                  </a:ext>
                </a:extLst>
              </p:cNvPr>
              <p:cNvSpPr>
                <a:spLocks noChangeAspect="1"/>
              </p:cNvSpPr>
              <p:nvPr/>
            </p:nvSpPr>
            <p:spPr>
              <a:xfrm>
                <a:off x="2214546" y="2374998"/>
                <a:ext cx="360000" cy="360000"/>
              </a:xfrm>
              <a:prstGeom prst="ellipse">
                <a:avLst/>
              </a:prstGeom>
              <a:gradFill>
                <a:gsLst>
                  <a:gs pos="100000">
                    <a:srgbClr val="11576A"/>
                  </a:gs>
                  <a:gs pos="0">
                    <a:srgbClr val="0EB1C8"/>
                  </a:gs>
                  <a:gs pos="100000">
                    <a:schemeClr val="accent1">
                      <a:tint val="23500"/>
                      <a:satMod val="160000"/>
                    </a:schemeClr>
                  </a:gs>
                </a:gsLst>
                <a:lin ang="5400000" scaled="0"/>
              </a:gradFill>
              <a:ln>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0" name="TextBox 49">
                <a:extLst>
                  <a:ext uri="{FF2B5EF4-FFF2-40B4-BE49-F238E27FC236}">
                    <a16:creationId xmlns:a16="http://schemas.microsoft.com/office/drawing/2014/main" id="{A963EE8C-F61D-428E-80FE-22A8EC869758}"/>
                  </a:ext>
                </a:extLst>
              </p:cNvPr>
              <p:cNvSpPr txBox="1"/>
              <p:nvPr/>
            </p:nvSpPr>
            <p:spPr>
              <a:xfrm>
                <a:off x="2230879" y="2371456"/>
                <a:ext cx="327334" cy="338554"/>
              </a:xfrm>
              <a:prstGeom prst="rect">
                <a:avLst/>
              </a:prstGeom>
              <a:noFill/>
            </p:spPr>
            <p:txBody>
              <a:bodyPr wrap="none" rtlCol="0">
                <a:spAutoFit/>
              </a:bodyPr>
              <a:lstStyle/>
              <a:p>
                <a:r>
                  <a:rPr lang="en-US" altLang="zh-CN" sz="1600" b="1" dirty="0">
                    <a:solidFill>
                      <a:schemeClr val="bg1"/>
                    </a:solidFill>
                    <a:latin typeface="微软雅黑" pitchFamily="34" charset="-122"/>
                    <a:ea typeface="微软雅黑" pitchFamily="34" charset="-122"/>
                  </a:rPr>
                  <a:t>K</a:t>
                </a:r>
                <a:endParaRPr lang="zh-CN" altLang="en-US" sz="1600" b="1" dirty="0">
                  <a:solidFill>
                    <a:schemeClr val="bg1"/>
                  </a:solidFill>
                  <a:latin typeface="微软雅黑" pitchFamily="34" charset="-122"/>
                  <a:ea typeface="微软雅黑" pitchFamily="34" charset="-122"/>
                </a:endParaRPr>
              </a:p>
            </p:txBody>
          </p:sp>
        </p:grpSp>
        <p:grpSp>
          <p:nvGrpSpPr>
            <p:cNvPr id="253" name="组合 252">
              <a:extLst>
                <a:ext uri="{FF2B5EF4-FFF2-40B4-BE49-F238E27FC236}">
                  <a16:creationId xmlns:a16="http://schemas.microsoft.com/office/drawing/2014/main" id="{D15A36EC-7905-4C35-925E-D5353D3EF0C8}"/>
                </a:ext>
              </a:extLst>
            </p:cNvPr>
            <p:cNvGrpSpPr/>
            <p:nvPr/>
          </p:nvGrpSpPr>
          <p:grpSpPr>
            <a:xfrm>
              <a:off x="4115080" y="4295178"/>
              <a:ext cx="360000" cy="363542"/>
              <a:chOff x="2214546" y="2371456"/>
              <a:chExt cx="360000" cy="363542"/>
            </a:xfrm>
          </p:grpSpPr>
          <p:sp>
            <p:nvSpPr>
              <p:cNvPr id="257" name="椭圆 256">
                <a:extLst>
                  <a:ext uri="{FF2B5EF4-FFF2-40B4-BE49-F238E27FC236}">
                    <a16:creationId xmlns:a16="http://schemas.microsoft.com/office/drawing/2014/main" id="{4BFD2F50-71A9-4C55-AC91-21E9564384DD}"/>
                  </a:ext>
                </a:extLst>
              </p:cNvPr>
              <p:cNvSpPr>
                <a:spLocks noChangeAspect="1"/>
              </p:cNvSpPr>
              <p:nvPr/>
            </p:nvSpPr>
            <p:spPr>
              <a:xfrm>
                <a:off x="2214546" y="2374998"/>
                <a:ext cx="360000" cy="360000"/>
              </a:xfrm>
              <a:prstGeom prst="ellipse">
                <a:avLst/>
              </a:prstGeom>
              <a:gradFill>
                <a:gsLst>
                  <a:gs pos="100000">
                    <a:srgbClr val="11576A"/>
                  </a:gs>
                  <a:gs pos="0">
                    <a:srgbClr val="0EB1C8"/>
                  </a:gs>
                  <a:gs pos="100000">
                    <a:schemeClr val="accent1">
                      <a:tint val="23500"/>
                      <a:satMod val="160000"/>
                    </a:schemeClr>
                  </a:gs>
                </a:gsLst>
                <a:lin ang="5400000" scaled="0"/>
              </a:gradFill>
              <a:ln>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8" name="TextBox 49">
                <a:extLst>
                  <a:ext uri="{FF2B5EF4-FFF2-40B4-BE49-F238E27FC236}">
                    <a16:creationId xmlns:a16="http://schemas.microsoft.com/office/drawing/2014/main" id="{D1C605AC-4FB8-46B1-B787-E4D0F72B9273}"/>
                  </a:ext>
                </a:extLst>
              </p:cNvPr>
              <p:cNvSpPr txBox="1"/>
              <p:nvPr/>
            </p:nvSpPr>
            <p:spPr>
              <a:xfrm>
                <a:off x="2230879" y="2371456"/>
                <a:ext cx="327334" cy="338554"/>
              </a:xfrm>
              <a:prstGeom prst="rect">
                <a:avLst/>
              </a:prstGeom>
              <a:noFill/>
            </p:spPr>
            <p:txBody>
              <a:bodyPr wrap="none" rtlCol="0">
                <a:spAutoFit/>
              </a:bodyPr>
              <a:lstStyle/>
              <a:p>
                <a:r>
                  <a:rPr lang="en-US" altLang="zh-CN" sz="1600" b="1" dirty="0">
                    <a:solidFill>
                      <a:schemeClr val="bg1"/>
                    </a:solidFill>
                    <a:latin typeface="微软雅黑" pitchFamily="34" charset="-122"/>
                    <a:ea typeface="微软雅黑" pitchFamily="34" charset="-122"/>
                  </a:rPr>
                  <a:t>K</a:t>
                </a:r>
                <a:endParaRPr lang="zh-CN" altLang="en-US" sz="1600" b="1" dirty="0">
                  <a:solidFill>
                    <a:schemeClr val="bg1"/>
                  </a:solidFill>
                  <a:latin typeface="微软雅黑" pitchFamily="34" charset="-122"/>
                  <a:ea typeface="微软雅黑" pitchFamily="34" charset="-122"/>
                </a:endParaRPr>
              </a:p>
            </p:txBody>
          </p:sp>
        </p:grpSp>
        <p:grpSp>
          <p:nvGrpSpPr>
            <p:cNvPr id="254" name="组合 253">
              <a:extLst>
                <a:ext uri="{FF2B5EF4-FFF2-40B4-BE49-F238E27FC236}">
                  <a16:creationId xmlns:a16="http://schemas.microsoft.com/office/drawing/2014/main" id="{05E730A6-C3D6-4D59-845E-D30417969869}"/>
                </a:ext>
              </a:extLst>
            </p:cNvPr>
            <p:cNvGrpSpPr/>
            <p:nvPr/>
          </p:nvGrpSpPr>
          <p:grpSpPr>
            <a:xfrm>
              <a:off x="3144669" y="4291817"/>
              <a:ext cx="360000" cy="363542"/>
              <a:chOff x="2214546" y="2371456"/>
              <a:chExt cx="360000" cy="363542"/>
            </a:xfrm>
          </p:grpSpPr>
          <p:sp>
            <p:nvSpPr>
              <p:cNvPr id="255" name="椭圆 254">
                <a:extLst>
                  <a:ext uri="{FF2B5EF4-FFF2-40B4-BE49-F238E27FC236}">
                    <a16:creationId xmlns:a16="http://schemas.microsoft.com/office/drawing/2014/main" id="{7C3A2E91-49A8-4883-870C-A23E8E0CDAC3}"/>
                  </a:ext>
                </a:extLst>
              </p:cNvPr>
              <p:cNvSpPr>
                <a:spLocks noChangeAspect="1"/>
              </p:cNvSpPr>
              <p:nvPr/>
            </p:nvSpPr>
            <p:spPr>
              <a:xfrm>
                <a:off x="2214546" y="2374998"/>
                <a:ext cx="360000" cy="360000"/>
              </a:xfrm>
              <a:prstGeom prst="ellipse">
                <a:avLst/>
              </a:prstGeom>
              <a:gradFill>
                <a:gsLst>
                  <a:gs pos="100000">
                    <a:srgbClr val="11576A"/>
                  </a:gs>
                  <a:gs pos="0">
                    <a:srgbClr val="0EB1C8"/>
                  </a:gs>
                  <a:gs pos="100000">
                    <a:schemeClr val="accent1">
                      <a:tint val="23500"/>
                      <a:satMod val="160000"/>
                    </a:schemeClr>
                  </a:gs>
                </a:gsLst>
                <a:lin ang="5400000" scaled="0"/>
              </a:gradFill>
              <a:ln>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6" name="TextBox 49">
                <a:extLst>
                  <a:ext uri="{FF2B5EF4-FFF2-40B4-BE49-F238E27FC236}">
                    <a16:creationId xmlns:a16="http://schemas.microsoft.com/office/drawing/2014/main" id="{8E94D166-5FE7-49E8-8855-4C2E12C6BBC4}"/>
                  </a:ext>
                </a:extLst>
              </p:cNvPr>
              <p:cNvSpPr txBox="1"/>
              <p:nvPr/>
            </p:nvSpPr>
            <p:spPr>
              <a:xfrm>
                <a:off x="2230879" y="2371456"/>
                <a:ext cx="327334" cy="338554"/>
              </a:xfrm>
              <a:prstGeom prst="rect">
                <a:avLst/>
              </a:prstGeom>
              <a:noFill/>
            </p:spPr>
            <p:txBody>
              <a:bodyPr wrap="none" rtlCol="0">
                <a:spAutoFit/>
              </a:bodyPr>
              <a:lstStyle/>
              <a:p>
                <a:r>
                  <a:rPr lang="en-US" altLang="zh-CN" sz="1600" b="1" dirty="0">
                    <a:solidFill>
                      <a:schemeClr val="bg1"/>
                    </a:solidFill>
                    <a:latin typeface="微软雅黑" pitchFamily="34" charset="-122"/>
                    <a:ea typeface="微软雅黑" pitchFamily="34" charset="-122"/>
                  </a:rPr>
                  <a:t>K</a:t>
                </a:r>
                <a:endParaRPr lang="zh-CN" altLang="en-US" sz="1600" b="1" dirty="0">
                  <a:solidFill>
                    <a:schemeClr val="bg1"/>
                  </a:solidFill>
                  <a:latin typeface="微软雅黑" pitchFamily="34" charset="-122"/>
                  <a:ea typeface="微软雅黑" pitchFamily="34" charset="-122"/>
                </a:endParaRPr>
              </a:p>
            </p:txBody>
          </p:sp>
        </p:grpSp>
      </p:grpSp>
      <p:sp>
        <p:nvSpPr>
          <p:cNvPr id="8" name="流程图: 过程 7">
            <a:extLst>
              <a:ext uri="{FF2B5EF4-FFF2-40B4-BE49-F238E27FC236}">
                <a16:creationId xmlns:a16="http://schemas.microsoft.com/office/drawing/2014/main" id="{ACC56573-AB44-4E44-A390-12A1E22528E3}"/>
              </a:ext>
            </a:extLst>
          </p:cNvPr>
          <p:cNvSpPr/>
          <p:nvPr/>
        </p:nvSpPr>
        <p:spPr>
          <a:xfrm>
            <a:off x="364128" y="2108768"/>
            <a:ext cx="3634348" cy="2244055"/>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dirty="0"/>
          </a:p>
        </p:txBody>
      </p:sp>
      <p:sp>
        <p:nvSpPr>
          <p:cNvPr id="261" name="流程图: 过程 260">
            <a:extLst>
              <a:ext uri="{FF2B5EF4-FFF2-40B4-BE49-F238E27FC236}">
                <a16:creationId xmlns:a16="http://schemas.microsoft.com/office/drawing/2014/main" id="{9A198144-7A1F-43D7-97DD-9301702F9D05}"/>
              </a:ext>
            </a:extLst>
          </p:cNvPr>
          <p:cNvSpPr/>
          <p:nvPr/>
        </p:nvSpPr>
        <p:spPr>
          <a:xfrm>
            <a:off x="4278826" y="2108769"/>
            <a:ext cx="3634348" cy="2244054"/>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dirty="0"/>
          </a:p>
        </p:txBody>
      </p:sp>
      <p:sp>
        <p:nvSpPr>
          <p:cNvPr id="262" name="流程图: 过程 261">
            <a:extLst>
              <a:ext uri="{FF2B5EF4-FFF2-40B4-BE49-F238E27FC236}">
                <a16:creationId xmlns:a16="http://schemas.microsoft.com/office/drawing/2014/main" id="{64EE7D06-D8DB-4D3B-9535-83A19827A962}"/>
              </a:ext>
            </a:extLst>
          </p:cNvPr>
          <p:cNvSpPr/>
          <p:nvPr/>
        </p:nvSpPr>
        <p:spPr>
          <a:xfrm>
            <a:off x="8182335" y="2103651"/>
            <a:ext cx="3634348" cy="2244054"/>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dirty="0"/>
          </a:p>
        </p:txBody>
      </p:sp>
      <p:sp>
        <p:nvSpPr>
          <p:cNvPr id="9" name="文本框 8">
            <a:extLst>
              <a:ext uri="{FF2B5EF4-FFF2-40B4-BE49-F238E27FC236}">
                <a16:creationId xmlns:a16="http://schemas.microsoft.com/office/drawing/2014/main" id="{CBA7E5A3-4D40-4277-8F1C-6FF7D1A2BF13}"/>
              </a:ext>
            </a:extLst>
          </p:cNvPr>
          <p:cNvSpPr txBox="1"/>
          <p:nvPr/>
        </p:nvSpPr>
        <p:spPr>
          <a:xfrm>
            <a:off x="519993" y="4733925"/>
            <a:ext cx="2839239" cy="1418786"/>
          </a:xfrm>
          <a:prstGeom prst="rect">
            <a:avLst/>
          </a:prstGeom>
          <a:noFill/>
        </p:spPr>
        <p:txBody>
          <a:bodyPr wrap="none" rtlCol="0">
            <a:spAutoFit/>
          </a:bodyPr>
          <a:lstStyle/>
          <a:p>
            <a:pPr marL="342900" indent="-342900" algn="l">
              <a:lnSpc>
                <a:spcPct val="150000"/>
              </a:lnSpc>
              <a:buFont typeface="Arial" panose="020B0604020202020204" pitchFamily="34" charset="0"/>
              <a:buChar char="•"/>
            </a:pPr>
            <a:r>
              <a:rPr lang="zh-CN" altLang="en-US" sz="2000" b="1" dirty="0"/>
              <a:t>并行性强</a:t>
            </a:r>
            <a:endParaRPr lang="en-US" altLang="zh-CN" sz="2000" b="1" dirty="0"/>
          </a:p>
          <a:p>
            <a:pPr marL="342900" indent="-342900" algn="l">
              <a:lnSpc>
                <a:spcPct val="150000"/>
              </a:lnSpc>
              <a:buFont typeface="Arial" panose="020B0604020202020204" pitchFamily="34" charset="0"/>
              <a:buChar char="•"/>
            </a:pPr>
            <a:r>
              <a:rPr lang="zh-CN" altLang="en-US" sz="2000" b="1" dirty="0"/>
              <a:t>线程可多处理机运行</a:t>
            </a:r>
            <a:endParaRPr lang="en-US" altLang="zh-CN" sz="2000" b="1" dirty="0"/>
          </a:p>
          <a:p>
            <a:pPr marL="342900" indent="-342900" algn="l">
              <a:lnSpc>
                <a:spcPct val="150000"/>
              </a:lnSpc>
              <a:buFont typeface="Arial" panose="020B0604020202020204" pitchFamily="34" charset="0"/>
              <a:buChar char="•"/>
            </a:pPr>
            <a:r>
              <a:rPr lang="zh-CN" altLang="en-US" sz="2000" b="1" dirty="0"/>
              <a:t>转换效率不高</a:t>
            </a:r>
          </a:p>
        </p:txBody>
      </p:sp>
      <p:sp>
        <p:nvSpPr>
          <p:cNvPr id="263" name="文本框 262">
            <a:extLst>
              <a:ext uri="{FF2B5EF4-FFF2-40B4-BE49-F238E27FC236}">
                <a16:creationId xmlns:a16="http://schemas.microsoft.com/office/drawing/2014/main" id="{0D8897BA-A47F-47CF-AB44-FF58E1D9D260}"/>
              </a:ext>
            </a:extLst>
          </p:cNvPr>
          <p:cNvSpPr txBox="1"/>
          <p:nvPr/>
        </p:nvSpPr>
        <p:spPr>
          <a:xfrm>
            <a:off x="4783235" y="4794537"/>
            <a:ext cx="2326278" cy="1418786"/>
          </a:xfrm>
          <a:prstGeom prst="rect">
            <a:avLst/>
          </a:prstGeom>
          <a:noFill/>
        </p:spPr>
        <p:txBody>
          <a:bodyPr wrap="none" rtlCol="0">
            <a:spAutoFit/>
          </a:bodyPr>
          <a:lstStyle/>
          <a:p>
            <a:pPr marL="342900" indent="-342900" algn="l">
              <a:lnSpc>
                <a:spcPct val="150000"/>
              </a:lnSpc>
              <a:buFont typeface="Arial" panose="020B0604020202020204" pitchFamily="34" charset="0"/>
              <a:buChar char="•"/>
            </a:pPr>
            <a:r>
              <a:rPr lang="zh-CN" altLang="en-US" sz="2000" b="1" dirty="0"/>
              <a:t>切换效率高</a:t>
            </a:r>
            <a:endParaRPr lang="en-US" altLang="zh-CN" sz="2000" b="1" dirty="0"/>
          </a:p>
          <a:p>
            <a:pPr marL="342900" indent="-342900" algn="l">
              <a:lnSpc>
                <a:spcPct val="150000"/>
              </a:lnSpc>
              <a:buFont typeface="Arial" panose="020B0604020202020204" pitchFamily="34" charset="0"/>
              <a:buChar char="•"/>
            </a:pPr>
            <a:r>
              <a:rPr lang="zh-CN" altLang="en-US" sz="2000" b="1" dirty="0"/>
              <a:t>内核不感知线程</a:t>
            </a:r>
            <a:endParaRPr lang="en-US" altLang="zh-CN" sz="2000" b="1" dirty="0"/>
          </a:p>
          <a:p>
            <a:pPr marL="342900" indent="-342900" algn="l">
              <a:lnSpc>
                <a:spcPct val="150000"/>
              </a:lnSpc>
              <a:buFont typeface="Arial" panose="020B0604020202020204" pitchFamily="34" charset="0"/>
              <a:buChar char="•"/>
            </a:pPr>
            <a:r>
              <a:rPr lang="zh-CN" altLang="en-US" sz="2000" b="1" dirty="0"/>
              <a:t>并行性不高</a:t>
            </a:r>
          </a:p>
        </p:txBody>
      </p:sp>
      <p:sp>
        <p:nvSpPr>
          <p:cNvPr id="264" name="文本框 263">
            <a:extLst>
              <a:ext uri="{FF2B5EF4-FFF2-40B4-BE49-F238E27FC236}">
                <a16:creationId xmlns:a16="http://schemas.microsoft.com/office/drawing/2014/main" id="{1ECB2E61-B0C6-4186-9B67-1FCE016DF6B6}"/>
              </a:ext>
            </a:extLst>
          </p:cNvPr>
          <p:cNvSpPr txBox="1"/>
          <p:nvPr/>
        </p:nvSpPr>
        <p:spPr>
          <a:xfrm>
            <a:off x="8655638" y="5248308"/>
            <a:ext cx="2839239" cy="498791"/>
          </a:xfrm>
          <a:prstGeom prst="rect">
            <a:avLst/>
          </a:prstGeom>
          <a:noFill/>
        </p:spPr>
        <p:txBody>
          <a:bodyPr wrap="none" rtlCol="0">
            <a:spAutoFit/>
          </a:bodyPr>
          <a:lstStyle/>
          <a:p>
            <a:pPr marL="342900" indent="-342900" algn="l">
              <a:lnSpc>
                <a:spcPct val="150000"/>
              </a:lnSpc>
              <a:buFont typeface="Arial" panose="020B0604020202020204" pitchFamily="34" charset="0"/>
              <a:buChar char="•"/>
            </a:pPr>
            <a:r>
              <a:rPr lang="zh-CN" altLang="en-US" sz="2000" b="1" dirty="0"/>
              <a:t>结构复杂，实现困难</a:t>
            </a:r>
          </a:p>
        </p:txBody>
      </p:sp>
    </p:spTree>
    <p:extLst>
      <p:ext uri="{BB962C8B-B14F-4D97-AF65-F5344CB8AC3E}">
        <p14:creationId xmlns:p14="http://schemas.microsoft.com/office/powerpoint/2010/main" val="20052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wipe(left)">
                                      <p:cBhvr>
                                        <p:cTn id="12" dur="500"/>
                                        <p:tgtEl>
                                          <p:spTgt spid="2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4"/>
                                        </p:tgtEl>
                                        <p:attrNameLst>
                                          <p:attrName>style.visibility</p:attrName>
                                        </p:attrNameLst>
                                      </p:cBhvr>
                                      <p:to>
                                        <p:strVal val="visible"/>
                                      </p:to>
                                    </p:set>
                                    <p:animEffect transition="in" filter="wipe(left)">
                                      <p:cBhvr>
                                        <p:cTn id="1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4E3EE8C-5ABC-4A7A-BBFE-8BA19DC35F5A}"/>
              </a:ext>
            </a:extLst>
          </p:cNvPr>
          <p:cNvSpPr txBox="1"/>
          <p:nvPr/>
        </p:nvSpPr>
        <p:spPr>
          <a:xfrm>
            <a:off x="206472" y="415254"/>
            <a:ext cx="1210588" cy="400110"/>
          </a:xfrm>
          <a:prstGeom prst="rect">
            <a:avLst/>
          </a:prstGeom>
          <a:noFill/>
        </p:spPr>
        <p:txBody>
          <a:bodyPr wrap="none" rtlCol="0">
            <a:spAutoFit/>
          </a:bodyPr>
          <a:lstStyle/>
          <a:p>
            <a:pPr algn="ct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操作系统</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31F3E901-868D-42EB-A351-3283CB37CF69}"/>
              </a:ext>
            </a:extLst>
          </p:cNvPr>
          <p:cNvCxnSpPr>
            <a:cxnSpLocks/>
            <a:stCxn id="2" idx="3"/>
            <a:endCxn id="4" idx="1"/>
          </p:cNvCxnSpPr>
          <p:nvPr/>
        </p:nvCxnSpPr>
        <p:spPr>
          <a:xfrm>
            <a:off x="1417060" y="615309"/>
            <a:ext cx="268864"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050C3C01-CC0B-4F97-8F6A-B5AAB2D42F75}"/>
              </a:ext>
            </a:extLst>
          </p:cNvPr>
          <p:cNvSpPr txBox="1"/>
          <p:nvPr/>
        </p:nvSpPr>
        <p:spPr>
          <a:xfrm>
            <a:off x="1685924" y="353699"/>
            <a:ext cx="2867025" cy="523220"/>
          </a:xfrm>
          <a:prstGeom prst="rect">
            <a:avLst/>
          </a:prstGeom>
          <a:noFill/>
        </p:spPr>
        <p:txBody>
          <a:bodyPr wrap="square" rtlCol="0">
            <a:spAutoFit/>
          </a:bodyPr>
          <a:lstStyle/>
          <a:p>
            <a:pPr algn="ct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第二章 进程管理</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5300600D-87E4-4F00-84DC-31D43374970E}"/>
              </a:ext>
            </a:extLst>
          </p:cNvPr>
          <p:cNvCxnSpPr>
            <a:cxnSpLocks/>
            <a:stCxn id="4" idx="3"/>
            <a:endCxn id="12" idx="1"/>
          </p:cNvCxnSpPr>
          <p:nvPr/>
        </p:nvCxnSpPr>
        <p:spPr>
          <a:xfrm>
            <a:off x="4552949" y="615309"/>
            <a:ext cx="259115" cy="1"/>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4DD4C7F-028D-44D3-A883-9EE7FA7CA24E}"/>
              </a:ext>
            </a:extLst>
          </p:cNvPr>
          <p:cNvSpPr txBox="1"/>
          <p:nvPr/>
        </p:nvSpPr>
        <p:spPr>
          <a:xfrm>
            <a:off x="4812064" y="292144"/>
            <a:ext cx="2567867" cy="646331"/>
          </a:xfrm>
          <a:prstGeom prst="rect">
            <a:avLst/>
          </a:prstGeom>
          <a:noFill/>
        </p:spPr>
        <p:txBody>
          <a:bodyPr wrap="square" rtlCol="0">
            <a:spAutoFit/>
          </a:bodyPr>
          <a:lstStyle/>
          <a:p>
            <a:pPr algn="ct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进程与线程</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78947726-98E7-4334-9A1E-230A068411F5}"/>
              </a:ext>
            </a:extLst>
          </p:cNvPr>
          <p:cNvSpPr txBox="1"/>
          <p:nvPr/>
        </p:nvSpPr>
        <p:spPr>
          <a:xfrm>
            <a:off x="776855" y="4733728"/>
            <a:ext cx="12055253" cy="141878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dirty="0"/>
              <a:t>（★ ★ ★ ）进程的概念、进程与程序的异同、进程的组织结构（</a:t>
            </a:r>
            <a:r>
              <a:rPr lang="en-US" altLang="zh-CN" sz="2000" dirty="0"/>
              <a:t>PCB</a:t>
            </a:r>
            <a:r>
              <a:rPr lang="zh-CN" altLang="en-US" sz="2000" dirty="0"/>
              <a:t>的构造与功能）</a:t>
            </a:r>
            <a:endParaRPr lang="en-US" altLang="zh-CN" sz="2000" dirty="0"/>
          </a:p>
          <a:p>
            <a:pPr marL="342900" indent="-342900">
              <a:lnSpc>
                <a:spcPct val="150000"/>
              </a:lnSpc>
              <a:buFont typeface="Wingdings" panose="05000000000000000000" pitchFamily="2" charset="2"/>
              <a:buChar char="Ø"/>
            </a:pPr>
            <a:r>
              <a:rPr lang="zh-CN" altLang="en-US" sz="2000" dirty="0"/>
              <a:t>（★ ★ ★ ）线程的概念及其与进程的异同</a:t>
            </a:r>
            <a:endParaRPr lang="en-US" altLang="zh-CN" sz="2000" dirty="0"/>
          </a:p>
          <a:p>
            <a:pPr marL="342900" indent="-342900">
              <a:lnSpc>
                <a:spcPct val="150000"/>
              </a:lnSpc>
              <a:buFont typeface="Wingdings" panose="05000000000000000000" pitchFamily="2" charset="2"/>
              <a:buChar char="Ø"/>
            </a:pPr>
            <a:r>
              <a:rPr lang="zh-CN" altLang="en-US" sz="2000" dirty="0"/>
              <a:t>（★ ★ ★ ）进程的三状态及其转换，引起进程转换的经典事件</a:t>
            </a:r>
          </a:p>
        </p:txBody>
      </p:sp>
      <p:pic>
        <p:nvPicPr>
          <p:cNvPr id="5" name="图片 4">
            <a:extLst>
              <a:ext uri="{FF2B5EF4-FFF2-40B4-BE49-F238E27FC236}">
                <a16:creationId xmlns:a16="http://schemas.microsoft.com/office/drawing/2014/main" id="{D8707521-5DDC-4362-8B89-117C47E5D501}"/>
              </a:ext>
            </a:extLst>
          </p:cNvPr>
          <p:cNvPicPr>
            <a:picLocks noChangeAspect="1"/>
          </p:cNvPicPr>
          <p:nvPr/>
        </p:nvPicPr>
        <p:blipFill rotWithShape="1">
          <a:blip r:embed="rId2"/>
          <a:srcRect t="17763"/>
          <a:stretch/>
        </p:blipFill>
        <p:spPr>
          <a:xfrm>
            <a:off x="393714" y="922093"/>
            <a:ext cx="11547032" cy="5520653"/>
          </a:xfrm>
          <a:prstGeom prst="rect">
            <a:avLst/>
          </a:prstGeom>
        </p:spPr>
      </p:pic>
    </p:spTree>
    <p:extLst>
      <p:ext uri="{BB962C8B-B14F-4D97-AF65-F5344CB8AC3E}">
        <p14:creationId xmlns:p14="http://schemas.microsoft.com/office/powerpoint/2010/main" val="3502271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4E3EE8C-5ABC-4A7A-BBFE-8BA19DC35F5A}"/>
              </a:ext>
            </a:extLst>
          </p:cNvPr>
          <p:cNvSpPr txBox="1"/>
          <p:nvPr/>
        </p:nvSpPr>
        <p:spPr>
          <a:xfrm>
            <a:off x="206472" y="415254"/>
            <a:ext cx="1210588" cy="400110"/>
          </a:xfrm>
          <a:prstGeom prst="rect">
            <a:avLst/>
          </a:prstGeom>
          <a:noFill/>
        </p:spPr>
        <p:txBody>
          <a:bodyPr wrap="none" rtlCol="0">
            <a:spAutoFit/>
          </a:bodyPr>
          <a:lstStyle/>
          <a:p>
            <a:pPr algn="ct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操作系统</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31F3E901-868D-42EB-A351-3283CB37CF69}"/>
              </a:ext>
            </a:extLst>
          </p:cNvPr>
          <p:cNvCxnSpPr>
            <a:cxnSpLocks/>
            <a:stCxn id="2" idx="3"/>
            <a:endCxn id="4" idx="1"/>
          </p:cNvCxnSpPr>
          <p:nvPr/>
        </p:nvCxnSpPr>
        <p:spPr>
          <a:xfrm>
            <a:off x="1417060" y="615309"/>
            <a:ext cx="268864"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050C3C01-CC0B-4F97-8F6A-B5AAB2D42F75}"/>
              </a:ext>
            </a:extLst>
          </p:cNvPr>
          <p:cNvSpPr txBox="1"/>
          <p:nvPr/>
        </p:nvSpPr>
        <p:spPr>
          <a:xfrm>
            <a:off x="1685924" y="353699"/>
            <a:ext cx="2867025" cy="523220"/>
          </a:xfrm>
          <a:prstGeom prst="rect">
            <a:avLst/>
          </a:prstGeom>
          <a:noFill/>
        </p:spPr>
        <p:txBody>
          <a:bodyPr wrap="square" rtlCol="0">
            <a:spAutoFit/>
          </a:bodyPr>
          <a:lstStyle/>
          <a:p>
            <a:pPr algn="ct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第二章 进程管理</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5300600D-87E4-4F00-84DC-31D43374970E}"/>
              </a:ext>
            </a:extLst>
          </p:cNvPr>
          <p:cNvCxnSpPr>
            <a:cxnSpLocks/>
            <a:stCxn id="4" idx="3"/>
            <a:endCxn id="12" idx="1"/>
          </p:cNvCxnSpPr>
          <p:nvPr/>
        </p:nvCxnSpPr>
        <p:spPr>
          <a:xfrm>
            <a:off x="4552949" y="615309"/>
            <a:ext cx="259115" cy="1"/>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4DD4C7F-028D-44D3-A883-9EE7FA7CA24E}"/>
              </a:ext>
            </a:extLst>
          </p:cNvPr>
          <p:cNvSpPr txBox="1"/>
          <p:nvPr/>
        </p:nvSpPr>
        <p:spPr>
          <a:xfrm>
            <a:off x="4812064" y="292144"/>
            <a:ext cx="2567867" cy="646331"/>
          </a:xfrm>
          <a:prstGeom prst="rect">
            <a:avLst/>
          </a:prstGeom>
          <a:noFill/>
        </p:spPr>
        <p:txBody>
          <a:bodyPr wrap="square" rtlCol="0">
            <a:spAutoFit/>
          </a:bodyPr>
          <a:lstStyle/>
          <a:p>
            <a:pPr algn="ct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进程与线程</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78947726-98E7-4334-9A1E-230A068411F5}"/>
              </a:ext>
            </a:extLst>
          </p:cNvPr>
          <p:cNvSpPr txBox="1"/>
          <p:nvPr/>
        </p:nvSpPr>
        <p:spPr>
          <a:xfrm>
            <a:off x="68370" y="1495228"/>
            <a:ext cx="12055253" cy="141878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dirty="0"/>
              <a:t>（★ ★ ★ ）进程的概念、进程与程序的异同、进程的组织结构（</a:t>
            </a:r>
            <a:r>
              <a:rPr lang="en-US" altLang="zh-CN" sz="2000" dirty="0"/>
              <a:t>PCB</a:t>
            </a:r>
            <a:r>
              <a:rPr lang="zh-CN" altLang="en-US" sz="2000" dirty="0"/>
              <a:t>的构造与功能）</a:t>
            </a:r>
            <a:endParaRPr lang="en-US" altLang="zh-CN" sz="2000" dirty="0"/>
          </a:p>
          <a:p>
            <a:pPr marL="342900" indent="-342900">
              <a:lnSpc>
                <a:spcPct val="150000"/>
              </a:lnSpc>
              <a:buFont typeface="Wingdings" panose="05000000000000000000" pitchFamily="2" charset="2"/>
              <a:buChar char="Ø"/>
            </a:pPr>
            <a:r>
              <a:rPr lang="zh-CN" altLang="en-US" sz="2000" dirty="0"/>
              <a:t>（★ ★ ★ ）线程的概念及其与进程的异同</a:t>
            </a:r>
            <a:endParaRPr lang="en-US" altLang="zh-CN" sz="2000" dirty="0"/>
          </a:p>
          <a:p>
            <a:pPr marL="342900" indent="-342900">
              <a:lnSpc>
                <a:spcPct val="150000"/>
              </a:lnSpc>
              <a:buFont typeface="Wingdings" panose="05000000000000000000" pitchFamily="2" charset="2"/>
              <a:buChar char="Ø"/>
            </a:pPr>
            <a:r>
              <a:rPr lang="zh-CN" altLang="en-US" sz="2000" dirty="0"/>
              <a:t>（★ ★ ★ ）进程的三状态及其转换，引起进程转换的经典事件</a:t>
            </a:r>
          </a:p>
        </p:txBody>
      </p:sp>
    </p:spTree>
    <p:extLst>
      <p:ext uri="{BB962C8B-B14F-4D97-AF65-F5344CB8AC3E}">
        <p14:creationId xmlns:p14="http://schemas.microsoft.com/office/powerpoint/2010/main" val="17872633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 y="3"/>
            <a:ext cx="12191999" cy="26246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5"/>
          <p:cNvSpPr/>
          <p:nvPr/>
        </p:nvSpPr>
        <p:spPr>
          <a:xfrm>
            <a:off x="0" y="262470"/>
            <a:ext cx="12192000" cy="3522133"/>
          </a:xfrm>
          <a:prstGeom prst="rect">
            <a:avLst/>
          </a:prstGeom>
          <a:blipFill>
            <a:blip r:embed="rId2"/>
            <a:srcRect/>
            <a:stretch>
              <a:fillRect t="1" b="-82701"/>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FC5380D-E1A7-496D-BBC1-8A957ABCBD2E}"/>
              </a:ext>
            </a:extLst>
          </p:cNvPr>
          <p:cNvSpPr txBox="1"/>
          <p:nvPr/>
        </p:nvSpPr>
        <p:spPr>
          <a:xfrm>
            <a:off x="3997833" y="3903131"/>
            <a:ext cx="4174541" cy="923330"/>
          </a:xfrm>
          <a:prstGeom prst="rect">
            <a:avLst/>
          </a:prstGeom>
          <a:noFill/>
        </p:spPr>
        <p:txBody>
          <a:bodyPr wrap="none" rtlCol="0">
            <a:spAutoFit/>
          </a:bodyPr>
          <a:lstStyle/>
          <a:p>
            <a:pPr algn="ctr"/>
            <a:r>
              <a:rPr lang="zh-CN" altLang="en-US" sz="5400" b="1" dirty="0">
                <a:solidFill>
                  <a:schemeClr val="accent1">
                    <a:lumMod val="50000"/>
                  </a:schemeClr>
                </a:solidFill>
                <a:latin typeface="微软雅黑" panose="020B0503020204020204" pitchFamily="34" charset="-122"/>
                <a:ea typeface="微软雅黑" panose="020B0503020204020204" pitchFamily="34" charset="-122"/>
              </a:rPr>
              <a:t>下课！再见</a:t>
            </a:r>
            <a:r>
              <a:rPr lang="en-US" altLang="zh-CN" sz="5400" b="1" dirty="0">
                <a:solidFill>
                  <a:schemeClr val="accent1">
                    <a:lumMod val="50000"/>
                  </a:schemeClr>
                </a:solidFill>
                <a:latin typeface="微软雅黑" panose="020B0503020204020204" pitchFamily="34" charset="-122"/>
                <a:ea typeface="微软雅黑" panose="020B0503020204020204" pitchFamily="34" charset="-122"/>
              </a:rPr>
              <a:t>~</a:t>
            </a:r>
          </a:p>
        </p:txBody>
      </p:sp>
      <p:sp>
        <p:nvSpPr>
          <p:cNvPr id="12" name="文本框 11">
            <a:extLst>
              <a:ext uri="{FF2B5EF4-FFF2-40B4-BE49-F238E27FC236}">
                <a16:creationId xmlns:a16="http://schemas.microsoft.com/office/drawing/2014/main" id="{8434CA9B-D323-4A13-9DC9-DE0A0A45FE0D}"/>
              </a:ext>
            </a:extLst>
          </p:cNvPr>
          <p:cNvSpPr txBox="1"/>
          <p:nvPr/>
        </p:nvSpPr>
        <p:spPr>
          <a:xfrm>
            <a:off x="3832286" y="5868319"/>
            <a:ext cx="4516531" cy="338554"/>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主讲教师：张志超</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授课班级：软件工程</a:t>
            </a:r>
          </a:p>
        </p:txBody>
      </p:sp>
      <p:sp>
        <p:nvSpPr>
          <p:cNvPr id="13" name="矩形 12">
            <a:extLst>
              <a:ext uri="{FF2B5EF4-FFF2-40B4-BE49-F238E27FC236}">
                <a16:creationId xmlns:a16="http://schemas.microsoft.com/office/drawing/2014/main" id="{5E85346D-066F-453D-9869-9C4F801EC0A5}"/>
              </a:ext>
            </a:extLst>
          </p:cNvPr>
          <p:cNvSpPr/>
          <p:nvPr/>
        </p:nvSpPr>
        <p:spPr>
          <a:xfrm>
            <a:off x="4607775" y="6402345"/>
            <a:ext cx="2965555" cy="338554"/>
          </a:xfrm>
          <a:prstGeom prst="rect">
            <a:avLst/>
          </a:prstGeom>
        </p:spPr>
        <p:txBody>
          <a:bodyPr wrap="square">
            <a:spAutoFit/>
          </a:bodyPr>
          <a:lstStyle/>
          <a:p>
            <a:pPr algn="ct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2021-2022 </a:t>
            </a:r>
            <a:r>
              <a:rPr kumimoji="1"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第</a:t>
            </a: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1</a:t>
            </a:r>
            <a:r>
              <a:rPr kumimoji="1"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学期</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A1BE7B67-16AE-4630-8411-EC684F59447E}"/>
              </a:ext>
            </a:extLst>
          </p:cNvPr>
          <p:cNvCxnSpPr>
            <a:cxnSpLocks/>
          </p:cNvCxnSpPr>
          <p:nvPr/>
        </p:nvCxnSpPr>
        <p:spPr>
          <a:xfrm>
            <a:off x="4650733" y="4878699"/>
            <a:ext cx="2924197"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D91CA9E-663B-416C-9CF6-9DC405BFD3AE}"/>
              </a:ext>
            </a:extLst>
          </p:cNvPr>
          <p:cNvSpPr txBox="1"/>
          <p:nvPr/>
        </p:nvSpPr>
        <p:spPr>
          <a:xfrm>
            <a:off x="4650732" y="5021933"/>
            <a:ext cx="2924197" cy="646331"/>
          </a:xfrm>
          <a:prstGeom prst="rect">
            <a:avLst/>
          </a:prstGeom>
          <a:noFill/>
        </p:spPr>
        <p:txBody>
          <a:bodyPr wrap="square" rtlCol="0">
            <a:spAutoFit/>
          </a:bodyPr>
          <a:lstStyle/>
          <a:p>
            <a:pPr algn="ct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处理机调度</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9904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p:spPr>
        <p:txBody>
          <a:bodyPr/>
          <a:lstStyle/>
          <a:p>
            <a:r>
              <a:rPr lang="en-US" altLang="zh-CN" sz="2000" dirty="0"/>
              <a:t>01 </a:t>
            </a:r>
            <a:r>
              <a:rPr lang="zh-CN" altLang="en-US" sz="2000" dirty="0"/>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p:spPr>
        <p:txBody>
          <a:bodyPr/>
          <a:lstStyle/>
          <a:p>
            <a:r>
              <a:rPr lang="en-US" altLang="zh-CN" sz="2000" dirty="0"/>
              <a:t>02 </a:t>
            </a:r>
            <a:r>
              <a:rPr lang="zh-CN" altLang="en-US" sz="2000"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822935" cy="369332"/>
          </a:xfrm>
        </p:spPr>
        <p:txBody>
          <a:bodyPr/>
          <a:lstStyle/>
          <a:p>
            <a:r>
              <a:rPr lang="en-US" altLang="zh-CN" sz="2000" dirty="0"/>
              <a:t>03 </a:t>
            </a:r>
            <a:r>
              <a:rPr lang="zh-CN" altLang="en-US" sz="2000"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822934" cy="369332"/>
          </a:xfrm>
        </p:spPr>
        <p:txBody>
          <a:bodyPr/>
          <a:lstStyle/>
          <a:p>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822933" cy="369332"/>
          </a:xfrm>
        </p:spPr>
        <p:txBody>
          <a:bodyPr/>
          <a:lstStyle/>
          <a:p>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723549" cy="461665"/>
          </a:xfrm>
          <a:prstGeom prst="rect">
            <a:avLst/>
          </a:prstGeom>
          <a:noFill/>
        </p:spPr>
        <p:txBody>
          <a:bodyPr wrap="none" rtlCol="0">
            <a:spAutoFit/>
          </a:bodyPr>
          <a:lstStyle/>
          <a:p>
            <a:r>
              <a:rPr lang="zh-CN" altLang="en-US" sz="2400" b="1" dirty="0">
                <a:solidFill>
                  <a:srgbClr val="FF0000"/>
                </a:solidFill>
              </a:rPr>
              <a:t>顺序与并发</a:t>
            </a:r>
          </a:p>
        </p:txBody>
      </p:sp>
      <p:pic>
        <p:nvPicPr>
          <p:cNvPr id="9" name="图片 8">
            <a:extLst>
              <a:ext uri="{FF2B5EF4-FFF2-40B4-BE49-F238E27FC236}">
                <a16:creationId xmlns:a16="http://schemas.microsoft.com/office/drawing/2014/main" id="{C2C95CE6-0EB0-4BAE-82BD-1D62A2CE5845}"/>
              </a:ext>
            </a:extLst>
          </p:cNvPr>
          <p:cNvPicPr>
            <a:picLocks noChangeAspect="1"/>
          </p:cNvPicPr>
          <p:nvPr/>
        </p:nvPicPr>
        <p:blipFill rotWithShape="1">
          <a:blip r:embed="rId3"/>
          <a:srcRect l="6497" t="35893" r="5763" b="20217"/>
          <a:stretch/>
        </p:blipFill>
        <p:spPr>
          <a:xfrm>
            <a:off x="456949" y="1862488"/>
            <a:ext cx="2725313" cy="1816875"/>
          </a:xfrm>
          <a:prstGeom prst="rect">
            <a:avLst/>
          </a:prstGeom>
        </p:spPr>
      </p:pic>
      <p:pic>
        <p:nvPicPr>
          <p:cNvPr id="12" name="图片 11">
            <a:extLst>
              <a:ext uri="{FF2B5EF4-FFF2-40B4-BE49-F238E27FC236}">
                <a16:creationId xmlns:a16="http://schemas.microsoft.com/office/drawing/2014/main" id="{4FA79F75-D451-49DB-87A5-97CF70EEF700}"/>
              </a:ext>
            </a:extLst>
          </p:cNvPr>
          <p:cNvPicPr>
            <a:picLocks noChangeAspect="1"/>
          </p:cNvPicPr>
          <p:nvPr/>
        </p:nvPicPr>
        <p:blipFill>
          <a:blip r:embed="rId4"/>
          <a:stretch>
            <a:fillRect/>
          </a:stretch>
        </p:blipFill>
        <p:spPr>
          <a:xfrm>
            <a:off x="446434" y="4444087"/>
            <a:ext cx="2725313" cy="1816875"/>
          </a:xfrm>
          <a:prstGeom prst="rect">
            <a:avLst/>
          </a:prstGeom>
        </p:spPr>
      </p:pic>
      <p:grpSp>
        <p:nvGrpSpPr>
          <p:cNvPr id="76" name="组合 75">
            <a:extLst>
              <a:ext uri="{FF2B5EF4-FFF2-40B4-BE49-F238E27FC236}">
                <a16:creationId xmlns:a16="http://schemas.microsoft.com/office/drawing/2014/main" id="{9166E33F-587A-410E-88F4-47DCE40371A5}"/>
              </a:ext>
            </a:extLst>
          </p:cNvPr>
          <p:cNvGrpSpPr/>
          <p:nvPr/>
        </p:nvGrpSpPr>
        <p:grpSpPr>
          <a:xfrm>
            <a:off x="3576528" y="2070840"/>
            <a:ext cx="6706415" cy="1358160"/>
            <a:chOff x="3576528" y="2070840"/>
            <a:chExt cx="6706415" cy="1358160"/>
          </a:xfrm>
        </p:grpSpPr>
        <p:sp>
          <p:nvSpPr>
            <p:cNvPr id="14" name="矩形 13">
              <a:extLst>
                <a:ext uri="{FF2B5EF4-FFF2-40B4-BE49-F238E27FC236}">
                  <a16:creationId xmlns:a16="http://schemas.microsoft.com/office/drawing/2014/main" id="{FFF8E8EB-C882-4B39-93EA-E32A3CB8A94D}"/>
                </a:ext>
              </a:extLst>
            </p:cNvPr>
            <p:cNvSpPr/>
            <p:nvPr/>
          </p:nvSpPr>
          <p:spPr>
            <a:xfrm>
              <a:off x="3576528" y="2070841"/>
              <a:ext cx="1382846" cy="5048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备菜</a:t>
              </a:r>
            </a:p>
          </p:txBody>
        </p:sp>
        <p:sp>
          <p:nvSpPr>
            <p:cNvPr id="28" name="矩形 27">
              <a:extLst>
                <a:ext uri="{FF2B5EF4-FFF2-40B4-BE49-F238E27FC236}">
                  <a16:creationId xmlns:a16="http://schemas.microsoft.com/office/drawing/2014/main" id="{A11E30CB-F419-4F03-A291-79F734D295AC}"/>
                </a:ext>
              </a:extLst>
            </p:cNvPr>
            <p:cNvSpPr/>
            <p:nvPr/>
          </p:nvSpPr>
          <p:spPr>
            <a:xfrm>
              <a:off x="5351051" y="2070841"/>
              <a:ext cx="1382846" cy="5048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加油</a:t>
              </a:r>
            </a:p>
          </p:txBody>
        </p:sp>
        <p:sp>
          <p:nvSpPr>
            <p:cNvPr id="30" name="矩形 29">
              <a:extLst>
                <a:ext uri="{FF2B5EF4-FFF2-40B4-BE49-F238E27FC236}">
                  <a16:creationId xmlns:a16="http://schemas.microsoft.com/office/drawing/2014/main" id="{4A32B163-8A8F-491A-9CAA-DA83C0E35AB6}"/>
                </a:ext>
              </a:extLst>
            </p:cNvPr>
            <p:cNvSpPr/>
            <p:nvPr/>
          </p:nvSpPr>
          <p:spPr>
            <a:xfrm>
              <a:off x="7125574" y="2070840"/>
              <a:ext cx="1382846" cy="5048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蒜蓉</a:t>
              </a:r>
            </a:p>
          </p:txBody>
        </p:sp>
        <p:sp>
          <p:nvSpPr>
            <p:cNvPr id="32" name="矩形 31">
              <a:extLst>
                <a:ext uri="{FF2B5EF4-FFF2-40B4-BE49-F238E27FC236}">
                  <a16:creationId xmlns:a16="http://schemas.microsoft.com/office/drawing/2014/main" id="{61E6785E-7F6E-4138-9D4C-02B8ED1C8FB9}"/>
                </a:ext>
              </a:extLst>
            </p:cNvPr>
            <p:cNvSpPr/>
            <p:nvPr/>
          </p:nvSpPr>
          <p:spPr>
            <a:xfrm>
              <a:off x="8900097" y="2074756"/>
              <a:ext cx="1382846" cy="5048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油麦菜</a:t>
              </a:r>
            </a:p>
          </p:txBody>
        </p:sp>
        <p:sp>
          <p:nvSpPr>
            <p:cNvPr id="34" name="矩形 33">
              <a:extLst>
                <a:ext uri="{FF2B5EF4-FFF2-40B4-BE49-F238E27FC236}">
                  <a16:creationId xmlns:a16="http://schemas.microsoft.com/office/drawing/2014/main" id="{7B91F4FA-1B28-4F5F-A76F-FBD838913CC1}"/>
                </a:ext>
              </a:extLst>
            </p:cNvPr>
            <p:cNvSpPr/>
            <p:nvPr/>
          </p:nvSpPr>
          <p:spPr>
            <a:xfrm>
              <a:off x="8900097" y="2924175"/>
              <a:ext cx="1382846" cy="5048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蚝油</a:t>
              </a:r>
            </a:p>
          </p:txBody>
        </p:sp>
        <p:sp>
          <p:nvSpPr>
            <p:cNvPr id="35" name="矩形 34">
              <a:extLst>
                <a:ext uri="{FF2B5EF4-FFF2-40B4-BE49-F238E27FC236}">
                  <a16:creationId xmlns:a16="http://schemas.microsoft.com/office/drawing/2014/main" id="{579FAD46-0161-4A9C-AD09-873551DC211B}"/>
                </a:ext>
              </a:extLst>
            </p:cNvPr>
            <p:cNvSpPr/>
            <p:nvPr/>
          </p:nvSpPr>
          <p:spPr>
            <a:xfrm>
              <a:off x="7132126" y="2924175"/>
              <a:ext cx="1382846" cy="5048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盐</a:t>
              </a:r>
            </a:p>
          </p:txBody>
        </p:sp>
        <p:sp>
          <p:nvSpPr>
            <p:cNvPr id="37" name="矩形 36">
              <a:extLst>
                <a:ext uri="{FF2B5EF4-FFF2-40B4-BE49-F238E27FC236}">
                  <a16:creationId xmlns:a16="http://schemas.microsoft.com/office/drawing/2014/main" id="{859FD787-8797-4EA0-91ED-B6F6076692D5}"/>
                </a:ext>
              </a:extLst>
            </p:cNvPr>
            <p:cNvSpPr/>
            <p:nvPr/>
          </p:nvSpPr>
          <p:spPr>
            <a:xfrm>
              <a:off x="5351051" y="2924175"/>
              <a:ext cx="1382846" cy="5048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装盘</a:t>
              </a:r>
            </a:p>
          </p:txBody>
        </p:sp>
        <p:cxnSp>
          <p:nvCxnSpPr>
            <p:cNvPr id="18" name="直接箭头连接符 17">
              <a:extLst>
                <a:ext uri="{FF2B5EF4-FFF2-40B4-BE49-F238E27FC236}">
                  <a16:creationId xmlns:a16="http://schemas.microsoft.com/office/drawing/2014/main" id="{1F6A5ECA-BD97-4643-B68F-2F09B20F1521}"/>
                </a:ext>
              </a:extLst>
            </p:cNvPr>
            <p:cNvCxnSpPr>
              <a:stCxn id="14" idx="3"/>
              <a:endCxn id="28" idx="1"/>
            </p:cNvCxnSpPr>
            <p:nvPr/>
          </p:nvCxnSpPr>
          <p:spPr>
            <a:xfrm>
              <a:off x="4959374" y="2323254"/>
              <a:ext cx="3916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直接箭头连接符 20">
              <a:extLst>
                <a:ext uri="{FF2B5EF4-FFF2-40B4-BE49-F238E27FC236}">
                  <a16:creationId xmlns:a16="http://schemas.microsoft.com/office/drawing/2014/main" id="{01755975-1222-49DB-AFA8-32C98CEF02FA}"/>
                </a:ext>
              </a:extLst>
            </p:cNvPr>
            <p:cNvCxnSpPr>
              <a:stCxn id="28" idx="3"/>
              <a:endCxn id="30" idx="1"/>
            </p:cNvCxnSpPr>
            <p:nvPr/>
          </p:nvCxnSpPr>
          <p:spPr>
            <a:xfrm flipV="1">
              <a:off x="6733897" y="2323253"/>
              <a:ext cx="39167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直接箭头连接符 23">
              <a:extLst>
                <a:ext uri="{FF2B5EF4-FFF2-40B4-BE49-F238E27FC236}">
                  <a16:creationId xmlns:a16="http://schemas.microsoft.com/office/drawing/2014/main" id="{B2CA86E9-EEBB-45CE-B0E0-8F10BA4445FF}"/>
                </a:ext>
              </a:extLst>
            </p:cNvPr>
            <p:cNvCxnSpPr>
              <a:stCxn id="30" idx="3"/>
              <a:endCxn id="32" idx="1"/>
            </p:cNvCxnSpPr>
            <p:nvPr/>
          </p:nvCxnSpPr>
          <p:spPr>
            <a:xfrm>
              <a:off x="8508420" y="2323253"/>
              <a:ext cx="391677" cy="3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直接箭头连接符 49">
              <a:extLst>
                <a:ext uri="{FF2B5EF4-FFF2-40B4-BE49-F238E27FC236}">
                  <a16:creationId xmlns:a16="http://schemas.microsoft.com/office/drawing/2014/main" id="{1D35575B-BE9F-4892-888F-162DAFC1B244}"/>
                </a:ext>
              </a:extLst>
            </p:cNvPr>
            <p:cNvCxnSpPr>
              <a:stCxn id="32" idx="2"/>
              <a:endCxn id="34" idx="0"/>
            </p:cNvCxnSpPr>
            <p:nvPr/>
          </p:nvCxnSpPr>
          <p:spPr>
            <a:xfrm>
              <a:off x="9591520" y="2579581"/>
              <a:ext cx="0" cy="3445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直接箭头连接符 51">
              <a:extLst>
                <a:ext uri="{FF2B5EF4-FFF2-40B4-BE49-F238E27FC236}">
                  <a16:creationId xmlns:a16="http://schemas.microsoft.com/office/drawing/2014/main" id="{35B7FCE0-3F0D-48C1-B7A1-A4A38A46CEEA}"/>
                </a:ext>
              </a:extLst>
            </p:cNvPr>
            <p:cNvCxnSpPr>
              <a:stCxn id="34" idx="1"/>
              <a:endCxn id="35" idx="3"/>
            </p:cNvCxnSpPr>
            <p:nvPr/>
          </p:nvCxnSpPr>
          <p:spPr>
            <a:xfrm flipH="1">
              <a:off x="8514972" y="3176588"/>
              <a:ext cx="3851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直接箭头连接符 53">
              <a:extLst>
                <a:ext uri="{FF2B5EF4-FFF2-40B4-BE49-F238E27FC236}">
                  <a16:creationId xmlns:a16="http://schemas.microsoft.com/office/drawing/2014/main" id="{3622BD04-DDDE-4F20-BF1C-6745341C7514}"/>
                </a:ext>
              </a:extLst>
            </p:cNvPr>
            <p:cNvCxnSpPr>
              <a:stCxn id="35" idx="1"/>
              <a:endCxn id="37" idx="3"/>
            </p:cNvCxnSpPr>
            <p:nvPr/>
          </p:nvCxnSpPr>
          <p:spPr>
            <a:xfrm flipH="1">
              <a:off x="6733897" y="3176588"/>
              <a:ext cx="39822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77" name="组合 76">
            <a:extLst>
              <a:ext uri="{FF2B5EF4-FFF2-40B4-BE49-F238E27FC236}">
                <a16:creationId xmlns:a16="http://schemas.microsoft.com/office/drawing/2014/main" id="{D743763B-E2EB-474F-B0D9-CD8A4B627797}"/>
              </a:ext>
            </a:extLst>
          </p:cNvPr>
          <p:cNvGrpSpPr/>
          <p:nvPr/>
        </p:nvGrpSpPr>
        <p:grpSpPr>
          <a:xfrm>
            <a:off x="3569976" y="4204762"/>
            <a:ext cx="6712967" cy="2298691"/>
            <a:chOff x="3569976" y="4204762"/>
            <a:chExt cx="6712967" cy="2298691"/>
          </a:xfrm>
        </p:grpSpPr>
        <p:sp>
          <p:nvSpPr>
            <p:cNvPr id="26" name="矩形 25">
              <a:extLst>
                <a:ext uri="{FF2B5EF4-FFF2-40B4-BE49-F238E27FC236}">
                  <a16:creationId xmlns:a16="http://schemas.microsoft.com/office/drawing/2014/main" id="{A923AEC8-F2E7-42EE-A355-ECD05C9D3624}"/>
                </a:ext>
              </a:extLst>
            </p:cNvPr>
            <p:cNvSpPr/>
            <p:nvPr/>
          </p:nvSpPr>
          <p:spPr>
            <a:xfrm>
              <a:off x="3571875" y="4204767"/>
              <a:ext cx="1382846" cy="5048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备菜</a:t>
              </a:r>
            </a:p>
          </p:txBody>
        </p:sp>
        <p:sp>
          <p:nvSpPr>
            <p:cNvPr id="39" name="矩形 38">
              <a:extLst>
                <a:ext uri="{FF2B5EF4-FFF2-40B4-BE49-F238E27FC236}">
                  <a16:creationId xmlns:a16="http://schemas.microsoft.com/office/drawing/2014/main" id="{E608E083-8504-4056-9F79-0241DC6B8D6F}"/>
                </a:ext>
              </a:extLst>
            </p:cNvPr>
            <p:cNvSpPr/>
            <p:nvPr/>
          </p:nvSpPr>
          <p:spPr>
            <a:xfrm>
              <a:off x="5399361" y="4204765"/>
              <a:ext cx="1382846" cy="5048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抄水</a:t>
              </a:r>
            </a:p>
          </p:txBody>
        </p:sp>
        <p:sp>
          <p:nvSpPr>
            <p:cNvPr id="40" name="矩形 39">
              <a:extLst>
                <a:ext uri="{FF2B5EF4-FFF2-40B4-BE49-F238E27FC236}">
                  <a16:creationId xmlns:a16="http://schemas.microsoft.com/office/drawing/2014/main" id="{2D9EE5A8-7899-4CF8-A9A6-4D222556F28D}"/>
                </a:ext>
              </a:extLst>
            </p:cNvPr>
            <p:cNvSpPr/>
            <p:nvPr/>
          </p:nvSpPr>
          <p:spPr>
            <a:xfrm>
              <a:off x="7132126" y="4204763"/>
              <a:ext cx="1382846" cy="5048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加油</a:t>
              </a:r>
            </a:p>
          </p:txBody>
        </p:sp>
        <p:sp>
          <p:nvSpPr>
            <p:cNvPr id="41" name="矩形 40">
              <a:extLst>
                <a:ext uri="{FF2B5EF4-FFF2-40B4-BE49-F238E27FC236}">
                  <a16:creationId xmlns:a16="http://schemas.microsoft.com/office/drawing/2014/main" id="{0F50D541-D352-4359-A359-4023EA572C5E}"/>
                </a:ext>
              </a:extLst>
            </p:cNvPr>
            <p:cNvSpPr/>
            <p:nvPr/>
          </p:nvSpPr>
          <p:spPr>
            <a:xfrm>
              <a:off x="8900097" y="4204762"/>
              <a:ext cx="1382846" cy="5048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葱姜蒜</a:t>
              </a:r>
            </a:p>
          </p:txBody>
        </p:sp>
        <p:sp>
          <p:nvSpPr>
            <p:cNvPr id="42" name="矩形 41">
              <a:extLst>
                <a:ext uri="{FF2B5EF4-FFF2-40B4-BE49-F238E27FC236}">
                  <a16:creationId xmlns:a16="http://schemas.microsoft.com/office/drawing/2014/main" id="{F2A28025-F300-472C-9D95-E2949973B1A4}"/>
                </a:ext>
              </a:extLst>
            </p:cNvPr>
            <p:cNvSpPr/>
            <p:nvPr/>
          </p:nvSpPr>
          <p:spPr>
            <a:xfrm>
              <a:off x="8900097" y="5100112"/>
              <a:ext cx="1382846" cy="5048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砂糖</a:t>
              </a:r>
            </a:p>
          </p:txBody>
        </p:sp>
        <p:sp>
          <p:nvSpPr>
            <p:cNvPr id="43" name="矩形 42">
              <a:extLst>
                <a:ext uri="{FF2B5EF4-FFF2-40B4-BE49-F238E27FC236}">
                  <a16:creationId xmlns:a16="http://schemas.microsoft.com/office/drawing/2014/main" id="{F55A0665-B8ED-42F5-9AA4-50DE91F0DB75}"/>
                </a:ext>
              </a:extLst>
            </p:cNvPr>
            <p:cNvSpPr/>
            <p:nvPr/>
          </p:nvSpPr>
          <p:spPr>
            <a:xfrm>
              <a:off x="7132126" y="5100111"/>
              <a:ext cx="1382846" cy="5048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炒糖色</a:t>
              </a:r>
            </a:p>
          </p:txBody>
        </p:sp>
        <p:sp>
          <p:nvSpPr>
            <p:cNvPr id="44" name="矩形 43">
              <a:extLst>
                <a:ext uri="{FF2B5EF4-FFF2-40B4-BE49-F238E27FC236}">
                  <a16:creationId xmlns:a16="http://schemas.microsoft.com/office/drawing/2014/main" id="{3AD0BD90-5640-4D4D-B83D-8F49289B663C}"/>
                </a:ext>
              </a:extLst>
            </p:cNvPr>
            <p:cNvSpPr/>
            <p:nvPr/>
          </p:nvSpPr>
          <p:spPr>
            <a:xfrm>
              <a:off x="5395648" y="5100112"/>
              <a:ext cx="1382846" cy="5048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排骨</a:t>
              </a:r>
            </a:p>
          </p:txBody>
        </p:sp>
        <p:sp>
          <p:nvSpPr>
            <p:cNvPr id="45" name="矩形 44">
              <a:extLst>
                <a:ext uri="{FF2B5EF4-FFF2-40B4-BE49-F238E27FC236}">
                  <a16:creationId xmlns:a16="http://schemas.microsoft.com/office/drawing/2014/main" id="{6CA10083-2643-476C-8021-739C58E915F3}"/>
                </a:ext>
              </a:extLst>
            </p:cNvPr>
            <p:cNvSpPr/>
            <p:nvPr/>
          </p:nvSpPr>
          <p:spPr>
            <a:xfrm>
              <a:off x="3569976" y="5100110"/>
              <a:ext cx="1382846" cy="5048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加水</a:t>
              </a:r>
            </a:p>
          </p:txBody>
        </p:sp>
        <p:sp>
          <p:nvSpPr>
            <p:cNvPr id="46" name="矩形 45">
              <a:extLst>
                <a:ext uri="{FF2B5EF4-FFF2-40B4-BE49-F238E27FC236}">
                  <a16:creationId xmlns:a16="http://schemas.microsoft.com/office/drawing/2014/main" id="{E0982DC7-A0DE-46B1-96D1-546F5B6BDCDF}"/>
                </a:ext>
              </a:extLst>
            </p:cNvPr>
            <p:cNvSpPr/>
            <p:nvPr/>
          </p:nvSpPr>
          <p:spPr>
            <a:xfrm>
              <a:off x="3576528" y="5995453"/>
              <a:ext cx="1382846" cy="5048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醋，盐</a:t>
              </a:r>
            </a:p>
          </p:txBody>
        </p:sp>
        <p:sp>
          <p:nvSpPr>
            <p:cNvPr id="47" name="矩形 46">
              <a:extLst>
                <a:ext uri="{FF2B5EF4-FFF2-40B4-BE49-F238E27FC236}">
                  <a16:creationId xmlns:a16="http://schemas.microsoft.com/office/drawing/2014/main" id="{432BE5CD-E802-47B3-AFA9-68DF38CC3D5D}"/>
                </a:ext>
              </a:extLst>
            </p:cNvPr>
            <p:cNvSpPr/>
            <p:nvPr/>
          </p:nvSpPr>
          <p:spPr>
            <a:xfrm>
              <a:off x="5404577" y="5995452"/>
              <a:ext cx="1382846" cy="5048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收汁</a:t>
              </a:r>
            </a:p>
          </p:txBody>
        </p:sp>
        <p:sp>
          <p:nvSpPr>
            <p:cNvPr id="48" name="矩形 47">
              <a:extLst>
                <a:ext uri="{FF2B5EF4-FFF2-40B4-BE49-F238E27FC236}">
                  <a16:creationId xmlns:a16="http://schemas.microsoft.com/office/drawing/2014/main" id="{9E919379-C259-43A0-83DB-B3492E4625E4}"/>
                </a:ext>
              </a:extLst>
            </p:cNvPr>
            <p:cNvSpPr/>
            <p:nvPr/>
          </p:nvSpPr>
          <p:spPr>
            <a:xfrm>
              <a:off x="7132126" y="5998628"/>
              <a:ext cx="1382846" cy="504825"/>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dirty="0"/>
                <a:t>装盘</a:t>
              </a:r>
            </a:p>
          </p:txBody>
        </p:sp>
        <p:cxnSp>
          <p:nvCxnSpPr>
            <p:cNvPr id="56" name="直接箭头连接符 55">
              <a:extLst>
                <a:ext uri="{FF2B5EF4-FFF2-40B4-BE49-F238E27FC236}">
                  <a16:creationId xmlns:a16="http://schemas.microsoft.com/office/drawing/2014/main" id="{F055C1EA-1B1D-4D29-B6F8-BE6B8846C447}"/>
                </a:ext>
              </a:extLst>
            </p:cNvPr>
            <p:cNvCxnSpPr>
              <a:stCxn id="26" idx="3"/>
              <a:endCxn id="39" idx="1"/>
            </p:cNvCxnSpPr>
            <p:nvPr/>
          </p:nvCxnSpPr>
          <p:spPr>
            <a:xfrm flipV="1">
              <a:off x="4954721" y="4457178"/>
              <a:ext cx="444640"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直接箭头连接符 57">
              <a:extLst>
                <a:ext uri="{FF2B5EF4-FFF2-40B4-BE49-F238E27FC236}">
                  <a16:creationId xmlns:a16="http://schemas.microsoft.com/office/drawing/2014/main" id="{26E649D4-0590-4A13-870C-929F5B935D61}"/>
                </a:ext>
              </a:extLst>
            </p:cNvPr>
            <p:cNvCxnSpPr>
              <a:stCxn id="39" idx="3"/>
              <a:endCxn id="40" idx="1"/>
            </p:cNvCxnSpPr>
            <p:nvPr/>
          </p:nvCxnSpPr>
          <p:spPr>
            <a:xfrm flipV="1">
              <a:off x="6782207" y="4457176"/>
              <a:ext cx="349919"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直接箭头连接符 59">
              <a:extLst>
                <a:ext uri="{FF2B5EF4-FFF2-40B4-BE49-F238E27FC236}">
                  <a16:creationId xmlns:a16="http://schemas.microsoft.com/office/drawing/2014/main" id="{B2FAFEB9-B19B-4898-A3C6-61592CE20365}"/>
                </a:ext>
              </a:extLst>
            </p:cNvPr>
            <p:cNvCxnSpPr>
              <a:stCxn id="40" idx="3"/>
              <a:endCxn id="41" idx="1"/>
            </p:cNvCxnSpPr>
            <p:nvPr/>
          </p:nvCxnSpPr>
          <p:spPr>
            <a:xfrm flipV="1">
              <a:off x="8514972" y="4457175"/>
              <a:ext cx="38512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直接箭头连接符 61">
              <a:extLst>
                <a:ext uri="{FF2B5EF4-FFF2-40B4-BE49-F238E27FC236}">
                  <a16:creationId xmlns:a16="http://schemas.microsoft.com/office/drawing/2014/main" id="{0BEA1337-EE1E-4603-B5CF-B03CF442D987}"/>
                </a:ext>
              </a:extLst>
            </p:cNvPr>
            <p:cNvCxnSpPr>
              <a:stCxn id="41" idx="2"/>
              <a:endCxn id="42" idx="0"/>
            </p:cNvCxnSpPr>
            <p:nvPr/>
          </p:nvCxnSpPr>
          <p:spPr>
            <a:xfrm>
              <a:off x="9591520" y="4709587"/>
              <a:ext cx="0" cy="3905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直接箭头连接符 63">
              <a:extLst>
                <a:ext uri="{FF2B5EF4-FFF2-40B4-BE49-F238E27FC236}">
                  <a16:creationId xmlns:a16="http://schemas.microsoft.com/office/drawing/2014/main" id="{B057C187-3603-4991-AC56-D91AF604CB6C}"/>
                </a:ext>
              </a:extLst>
            </p:cNvPr>
            <p:cNvCxnSpPr>
              <a:stCxn id="42" idx="1"/>
              <a:endCxn id="43" idx="3"/>
            </p:cNvCxnSpPr>
            <p:nvPr/>
          </p:nvCxnSpPr>
          <p:spPr>
            <a:xfrm flipH="1" flipV="1">
              <a:off x="8514972" y="5352524"/>
              <a:ext cx="38512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6" name="直接箭头连接符 65">
              <a:extLst>
                <a:ext uri="{FF2B5EF4-FFF2-40B4-BE49-F238E27FC236}">
                  <a16:creationId xmlns:a16="http://schemas.microsoft.com/office/drawing/2014/main" id="{15B11DB4-E1FC-47CA-A557-1500BA5A4E63}"/>
                </a:ext>
              </a:extLst>
            </p:cNvPr>
            <p:cNvCxnSpPr>
              <a:stCxn id="43" idx="1"/>
              <a:endCxn id="44" idx="3"/>
            </p:cNvCxnSpPr>
            <p:nvPr/>
          </p:nvCxnSpPr>
          <p:spPr>
            <a:xfrm flipH="1">
              <a:off x="6778494" y="5352524"/>
              <a:ext cx="353632"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直接箭头连接符 67">
              <a:extLst>
                <a:ext uri="{FF2B5EF4-FFF2-40B4-BE49-F238E27FC236}">
                  <a16:creationId xmlns:a16="http://schemas.microsoft.com/office/drawing/2014/main" id="{4DA9E52E-6E9C-45FA-A719-2121DC33FE9C}"/>
                </a:ext>
              </a:extLst>
            </p:cNvPr>
            <p:cNvCxnSpPr>
              <a:stCxn id="44" idx="1"/>
              <a:endCxn id="45" idx="3"/>
            </p:cNvCxnSpPr>
            <p:nvPr/>
          </p:nvCxnSpPr>
          <p:spPr>
            <a:xfrm flipH="1" flipV="1">
              <a:off x="4952822" y="5352523"/>
              <a:ext cx="442826"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0" name="直接箭头连接符 69">
              <a:extLst>
                <a:ext uri="{FF2B5EF4-FFF2-40B4-BE49-F238E27FC236}">
                  <a16:creationId xmlns:a16="http://schemas.microsoft.com/office/drawing/2014/main" id="{4B37EAEE-EA82-4723-8381-3E21A3E9F02F}"/>
                </a:ext>
              </a:extLst>
            </p:cNvPr>
            <p:cNvCxnSpPr>
              <a:stCxn id="45" idx="2"/>
              <a:endCxn id="46" idx="0"/>
            </p:cNvCxnSpPr>
            <p:nvPr/>
          </p:nvCxnSpPr>
          <p:spPr>
            <a:xfrm>
              <a:off x="4261399" y="5604935"/>
              <a:ext cx="6552" cy="3905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2" name="直接箭头连接符 71">
              <a:extLst>
                <a:ext uri="{FF2B5EF4-FFF2-40B4-BE49-F238E27FC236}">
                  <a16:creationId xmlns:a16="http://schemas.microsoft.com/office/drawing/2014/main" id="{814F5D62-E397-4009-8835-BFEE498EDDDA}"/>
                </a:ext>
              </a:extLst>
            </p:cNvPr>
            <p:cNvCxnSpPr>
              <a:stCxn id="46" idx="3"/>
              <a:endCxn id="47" idx="1"/>
            </p:cNvCxnSpPr>
            <p:nvPr/>
          </p:nvCxnSpPr>
          <p:spPr>
            <a:xfrm flipV="1">
              <a:off x="4959374" y="6247865"/>
              <a:ext cx="445203"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直接箭头连接符 73">
              <a:extLst>
                <a:ext uri="{FF2B5EF4-FFF2-40B4-BE49-F238E27FC236}">
                  <a16:creationId xmlns:a16="http://schemas.microsoft.com/office/drawing/2014/main" id="{EE9B1B77-0A34-42E6-BBEA-836E6D2F8053}"/>
                </a:ext>
              </a:extLst>
            </p:cNvPr>
            <p:cNvCxnSpPr>
              <a:stCxn id="47" idx="3"/>
              <a:endCxn id="48" idx="1"/>
            </p:cNvCxnSpPr>
            <p:nvPr/>
          </p:nvCxnSpPr>
          <p:spPr>
            <a:xfrm>
              <a:off x="6787423" y="6247865"/>
              <a:ext cx="344703" cy="3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443292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084255" y="96783"/>
            <a:ext cx="1822935" cy="320586"/>
          </a:xfrm>
        </p:spPr>
        <p:txBody>
          <a:bodyPr/>
          <a:lstStyle/>
          <a:p>
            <a:r>
              <a:rPr lang="en-US" altLang="zh-CN" sz="2000" dirty="0"/>
              <a:t>01 </a:t>
            </a:r>
            <a:r>
              <a:rPr lang="zh-CN" altLang="en-US" sz="2000" dirty="0"/>
              <a:t>概念和特征</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p:spPr>
        <p:txBody>
          <a:bodyPr/>
          <a:lstStyle/>
          <a:p>
            <a:r>
              <a:rPr lang="en-US" altLang="zh-CN" sz="2000" dirty="0"/>
              <a:t>02 </a:t>
            </a:r>
            <a:r>
              <a:rPr lang="zh-CN" altLang="en-US" sz="2000" dirty="0"/>
              <a:t>状态与转换</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822935" cy="369332"/>
          </a:xfrm>
        </p:spPr>
        <p:txBody>
          <a:bodyPr/>
          <a:lstStyle/>
          <a:p>
            <a:r>
              <a:rPr lang="en-US" altLang="zh-CN" sz="2000" dirty="0"/>
              <a:t>03 </a:t>
            </a:r>
            <a:r>
              <a:rPr lang="zh-CN" altLang="en-US" sz="2000" dirty="0"/>
              <a:t>进程控制</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822934" cy="369332"/>
          </a:xfrm>
        </p:spPr>
        <p:txBody>
          <a:bodyPr/>
          <a:lstStyle/>
          <a:p>
            <a:r>
              <a:rPr lang="en-US" altLang="zh-CN" sz="2000" dirty="0"/>
              <a:t>04 </a:t>
            </a:r>
            <a:r>
              <a:rPr lang="zh-CN" altLang="en-US" sz="2000" dirty="0"/>
              <a:t>进程通信</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822933" cy="369332"/>
          </a:xfrm>
        </p:spPr>
        <p:txBody>
          <a:bodyPr/>
          <a:lstStyle/>
          <a:p>
            <a:r>
              <a:rPr lang="en-US" altLang="zh-CN" sz="2000" dirty="0"/>
              <a:t>05 </a:t>
            </a:r>
            <a:r>
              <a:rPr lang="zh-CN" altLang="en-US" sz="2000" dirty="0"/>
              <a:t>线程</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800219" cy="461665"/>
          </a:xfrm>
          <a:prstGeom prst="rect">
            <a:avLst/>
          </a:prstGeom>
          <a:noFill/>
        </p:spPr>
        <p:txBody>
          <a:bodyPr wrap="none" rtlCol="0">
            <a:spAutoFit/>
          </a:bodyPr>
          <a:lstStyle/>
          <a:p>
            <a:r>
              <a:rPr lang="zh-CN" altLang="en-US" sz="2400" b="1" dirty="0">
                <a:solidFill>
                  <a:srgbClr val="FF0000"/>
                </a:solidFill>
              </a:rPr>
              <a:t>程序</a:t>
            </a:r>
          </a:p>
        </p:txBody>
      </p:sp>
      <p:grpSp>
        <p:nvGrpSpPr>
          <p:cNvPr id="10" name="组合 9">
            <a:extLst>
              <a:ext uri="{FF2B5EF4-FFF2-40B4-BE49-F238E27FC236}">
                <a16:creationId xmlns:a16="http://schemas.microsoft.com/office/drawing/2014/main" id="{E477963C-F26D-4225-A1D4-51F6C0F5EC9A}"/>
              </a:ext>
            </a:extLst>
          </p:cNvPr>
          <p:cNvGrpSpPr/>
          <p:nvPr/>
        </p:nvGrpSpPr>
        <p:grpSpPr>
          <a:xfrm>
            <a:off x="1078544" y="1577390"/>
            <a:ext cx="10615349" cy="1232534"/>
            <a:chOff x="1078544" y="1577390"/>
            <a:chExt cx="10615349" cy="1232534"/>
          </a:xfrm>
        </p:grpSpPr>
        <p:grpSp>
          <p:nvGrpSpPr>
            <p:cNvPr id="51" name="组合 50">
              <a:extLst>
                <a:ext uri="{FF2B5EF4-FFF2-40B4-BE49-F238E27FC236}">
                  <a16:creationId xmlns:a16="http://schemas.microsoft.com/office/drawing/2014/main" id="{1B979D8D-E3E8-4F5D-9A10-CF6E0E3FBD29}"/>
                </a:ext>
              </a:extLst>
            </p:cNvPr>
            <p:cNvGrpSpPr/>
            <p:nvPr/>
          </p:nvGrpSpPr>
          <p:grpSpPr>
            <a:xfrm>
              <a:off x="1078544" y="1631086"/>
              <a:ext cx="809837" cy="1113914"/>
              <a:chOff x="611284" y="1140955"/>
              <a:chExt cx="809837" cy="1113914"/>
            </a:xfrm>
          </p:grpSpPr>
          <p:sp>
            <p:nvSpPr>
              <p:cNvPr id="53" name="文本框 52">
                <a:extLst>
                  <a:ext uri="{FF2B5EF4-FFF2-40B4-BE49-F238E27FC236}">
                    <a16:creationId xmlns:a16="http://schemas.microsoft.com/office/drawing/2014/main" id="{25A96CBC-DECE-4E93-94BD-F4926334C604}"/>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55" name="组合 54">
                <a:extLst>
                  <a:ext uri="{FF2B5EF4-FFF2-40B4-BE49-F238E27FC236}">
                    <a16:creationId xmlns:a16="http://schemas.microsoft.com/office/drawing/2014/main" id="{767BFB2E-29F3-4C54-AC90-38ED8DEADF74}"/>
                  </a:ext>
                </a:extLst>
              </p:cNvPr>
              <p:cNvGrpSpPr/>
              <p:nvPr/>
            </p:nvGrpSpPr>
            <p:grpSpPr>
              <a:xfrm rot="11641273">
                <a:off x="1059438" y="1140955"/>
                <a:ext cx="246536" cy="1113914"/>
                <a:chOff x="499860" y="916478"/>
                <a:chExt cx="1125740" cy="5086389"/>
              </a:xfrm>
            </p:grpSpPr>
            <p:cxnSp>
              <p:nvCxnSpPr>
                <p:cNvPr id="57" name="直接连接符 56">
                  <a:extLst>
                    <a:ext uri="{FF2B5EF4-FFF2-40B4-BE49-F238E27FC236}">
                      <a16:creationId xmlns:a16="http://schemas.microsoft.com/office/drawing/2014/main" id="{B5E4304E-2F75-48F4-A8C4-3B8A37F3B26A}"/>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9" name="矩形 58">
                  <a:extLst>
                    <a:ext uri="{FF2B5EF4-FFF2-40B4-BE49-F238E27FC236}">
                      <a16:creationId xmlns:a16="http://schemas.microsoft.com/office/drawing/2014/main" id="{C5E32F29-68B7-4215-9B6E-F20001A8E917}"/>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61" name="矩形 60">
              <a:extLst>
                <a:ext uri="{FF2B5EF4-FFF2-40B4-BE49-F238E27FC236}">
                  <a16:creationId xmlns:a16="http://schemas.microsoft.com/office/drawing/2014/main" id="{CAA39725-319E-4290-88B1-D8F88B8654A4}"/>
                </a:ext>
              </a:extLst>
            </p:cNvPr>
            <p:cNvSpPr/>
            <p:nvPr/>
          </p:nvSpPr>
          <p:spPr>
            <a:xfrm>
              <a:off x="1979607" y="1577390"/>
              <a:ext cx="2677336"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程序（</a:t>
              </a:r>
              <a:r>
                <a:rPr lang="en-US" altLang="zh-CN" sz="2400" b="1" dirty="0">
                  <a:solidFill>
                    <a:schemeClr val="accent1">
                      <a:lumMod val="50000"/>
                    </a:schemeClr>
                  </a:solidFill>
                </a:rPr>
                <a:t>Program</a:t>
              </a:r>
              <a:r>
                <a:rPr lang="zh-CN" altLang="en-US" sz="2400" b="1" dirty="0">
                  <a:solidFill>
                    <a:schemeClr val="accent1">
                      <a:lumMod val="50000"/>
                    </a:schemeClr>
                  </a:solidFill>
                </a:rPr>
                <a:t>）</a:t>
              </a:r>
            </a:p>
          </p:txBody>
        </p:sp>
        <p:sp>
          <p:nvSpPr>
            <p:cNvPr id="63" name="矩形 62">
              <a:extLst>
                <a:ext uri="{FF2B5EF4-FFF2-40B4-BE49-F238E27FC236}">
                  <a16:creationId xmlns:a16="http://schemas.microsoft.com/office/drawing/2014/main" id="{FDB05394-F324-4EAB-BA71-11BC786DC709}"/>
                </a:ext>
              </a:extLst>
            </p:cNvPr>
            <p:cNvSpPr/>
            <p:nvPr/>
          </p:nvSpPr>
          <p:spPr>
            <a:xfrm>
              <a:off x="2177360" y="2081648"/>
              <a:ext cx="9516533" cy="728276"/>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描述计算机所要完成的具有独立功能的，并在时间上</a:t>
              </a:r>
              <a:r>
                <a:rPr lang="zh-CN" altLang="en-US" b="1" dirty="0">
                  <a:solidFill>
                    <a:srgbClr val="FF0000"/>
                  </a:solidFill>
                </a:rPr>
                <a:t>按严格次序前后相继</a:t>
              </a:r>
              <a:r>
                <a:rPr lang="zh-CN" altLang="en-US" b="1" dirty="0"/>
                <a:t>的计算机操作序列的集合。</a:t>
              </a:r>
            </a:p>
          </p:txBody>
        </p:sp>
      </p:grpSp>
      <p:grpSp>
        <p:nvGrpSpPr>
          <p:cNvPr id="65" name="组合 64">
            <a:extLst>
              <a:ext uri="{FF2B5EF4-FFF2-40B4-BE49-F238E27FC236}">
                <a16:creationId xmlns:a16="http://schemas.microsoft.com/office/drawing/2014/main" id="{01EF3BAA-A6CB-46CE-8CB3-74D97204EAF5}"/>
              </a:ext>
            </a:extLst>
          </p:cNvPr>
          <p:cNvGrpSpPr/>
          <p:nvPr/>
        </p:nvGrpSpPr>
        <p:grpSpPr>
          <a:xfrm>
            <a:off x="1084255" y="2818437"/>
            <a:ext cx="10615349" cy="1718821"/>
            <a:chOff x="1078544" y="1577390"/>
            <a:chExt cx="10615349" cy="1718821"/>
          </a:xfrm>
        </p:grpSpPr>
        <p:grpSp>
          <p:nvGrpSpPr>
            <p:cNvPr id="67" name="组合 66">
              <a:extLst>
                <a:ext uri="{FF2B5EF4-FFF2-40B4-BE49-F238E27FC236}">
                  <a16:creationId xmlns:a16="http://schemas.microsoft.com/office/drawing/2014/main" id="{FBE01498-0DF1-489E-88F1-90855A9BF719}"/>
                </a:ext>
              </a:extLst>
            </p:cNvPr>
            <p:cNvGrpSpPr/>
            <p:nvPr/>
          </p:nvGrpSpPr>
          <p:grpSpPr>
            <a:xfrm>
              <a:off x="1078544" y="1631086"/>
              <a:ext cx="809837" cy="1113914"/>
              <a:chOff x="611284" y="1140955"/>
              <a:chExt cx="809837" cy="1113914"/>
            </a:xfrm>
          </p:grpSpPr>
          <p:sp>
            <p:nvSpPr>
              <p:cNvPr id="73" name="文本框 72">
                <a:extLst>
                  <a:ext uri="{FF2B5EF4-FFF2-40B4-BE49-F238E27FC236}">
                    <a16:creationId xmlns:a16="http://schemas.microsoft.com/office/drawing/2014/main" id="{EEA5625D-FF96-4E27-B766-9D263492408E}"/>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75" name="组合 74">
                <a:extLst>
                  <a:ext uri="{FF2B5EF4-FFF2-40B4-BE49-F238E27FC236}">
                    <a16:creationId xmlns:a16="http://schemas.microsoft.com/office/drawing/2014/main" id="{07500167-BDAA-440C-9384-52494B558A25}"/>
                  </a:ext>
                </a:extLst>
              </p:cNvPr>
              <p:cNvGrpSpPr/>
              <p:nvPr/>
            </p:nvGrpSpPr>
            <p:grpSpPr>
              <a:xfrm rot="11641273">
                <a:off x="1059438" y="1140955"/>
                <a:ext cx="246536" cy="1113914"/>
                <a:chOff x="499860" y="916478"/>
                <a:chExt cx="1125740" cy="5086389"/>
              </a:xfrm>
            </p:grpSpPr>
            <p:cxnSp>
              <p:nvCxnSpPr>
                <p:cNvPr id="78" name="直接连接符 77">
                  <a:extLst>
                    <a:ext uri="{FF2B5EF4-FFF2-40B4-BE49-F238E27FC236}">
                      <a16:creationId xmlns:a16="http://schemas.microsoft.com/office/drawing/2014/main" id="{10DD2CDA-3081-4F48-8784-405FCF096358}"/>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79" name="矩形 78">
                  <a:extLst>
                    <a:ext uri="{FF2B5EF4-FFF2-40B4-BE49-F238E27FC236}">
                      <a16:creationId xmlns:a16="http://schemas.microsoft.com/office/drawing/2014/main" id="{72ED2DEE-3E2F-4EC3-81A3-C3D43C30F188}"/>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69" name="矩形 68">
              <a:extLst>
                <a:ext uri="{FF2B5EF4-FFF2-40B4-BE49-F238E27FC236}">
                  <a16:creationId xmlns:a16="http://schemas.microsoft.com/office/drawing/2014/main" id="{CF935FD9-394D-4256-BE03-ED1D7D45B3FE}"/>
                </a:ext>
              </a:extLst>
            </p:cNvPr>
            <p:cNvSpPr/>
            <p:nvPr/>
          </p:nvSpPr>
          <p:spPr>
            <a:xfrm>
              <a:off x="1979607" y="1577390"/>
              <a:ext cx="233910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程序的顺序执行</a:t>
              </a:r>
            </a:p>
          </p:txBody>
        </p:sp>
        <p:sp>
          <p:nvSpPr>
            <p:cNvPr id="71" name="矩形 70">
              <a:extLst>
                <a:ext uri="{FF2B5EF4-FFF2-40B4-BE49-F238E27FC236}">
                  <a16:creationId xmlns:a16="http://schemas.microsoft.com/office/drawing/2014/main" id="{ECC5FF94-988B-4807-9FA2-DADB29D1FCFE}"/>
                </a:ext>
              </a:extLst>
            </p:cNvPr>
            <p:cNvSpPr/>
            <p:nvPr/>
          </p:nvSpPr>
          <p:spPr>
            <a:xfrm>
              <a:off x="2177360" y="2081648"/>
              <a:ext cx="9516533" cy="1214563"/>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顺序性：一条接着一条执行，上一条结束是下一条开始的必要条件</a:t>
              </a:r>
              <a:endParaRPr lang="en-US" altLang="zh-CN" b="1" dirty="0"/>
            </a:p>
            <a:p>
              <a:pPr marL="285750" indent="-285750">
                <a:lnSpc>
                  <a:spcPct val="120000"/>
                </a:lnSpc>
                <a:spcBef>
                  <a:spcPts val="600"/>
                </a:spcBef>
                <a:buFont typeface="Arial" panose="020B0604020202020204" pitchFamily="34" charset="0"/>
                <a:buChar char="•"/>
              </a:pPr>
              <a:r>
                <a:rPr lang="zh-CN" altLang="en-US" b="1" dirty="0"/>
                <a:t>封闭性：最终结果由</a:t>
              </a:r>
              <a:r>
                <a:rPr lang="zh-CN" altLang="en-US" b="1" dirty="0">
                  <a:solidFill>
                    <a:srgbClr val="FF0000"/>
                  </a:solidFill>
                </a:rPr>
                <a:t>初始条件</a:t>
              </a:r>
              <a:r>
                <a:rPr lang="zh-CN" altLang="en-US" b="1" dirty="0"/>
                <a:t>决定，不受外界因素影响</a:t>
              </a:r>
              <a:endParaRPr lang="en-US" altLang="zh-CN" b="1" dirty="0"/>
            </a:p>
            <a:p>
              <a:pPr marL="285750" indent="-285750">
                <a:lnSpc>
                  <a:spcPct val="120000"/>
                </a:lnSpc>
                <a:spcBef>
                  <a:spcPts val="600"/>
                </a:spcBef>
                <a:buFont typeface="Arial" panose="020B0604020202020204" pitchFamily="34" charset="0"/>
                <a:buChar char="•"/>
              </a:pPr>
              <a:r>
                <a:rPr lang="zh-CN" altLang="en-US" b="1" dirty="0"/>
                <a:t>可再现性：最终结果与</a:t>
              </a:r>
              <a:r>
                <a:rPr lang="zh-CN" altLang="en-US" b="1" dirty="0">
                  <a:solidFill>
                    <a:srgbClr val="FF0000"/>
                  </a:solidFill>
                </a:rPr>
                <a:t>执行速度和执行的时间</a:t>
              </a:r>
              <a:r>
                <a:rPr lang="zh-CN" altLang="en-US" b="1" dirty="0"/>
                <a:t>无关，重复执行应得到一样的结果。</a:t>
              </a:r>
            </a:p>
          </p:txBody>
        </p:sp>
      </p:grpSp>
      <p:grpSp>
        <p:nvGrpSpPr>
          <p:cNvPr id="80" name="组合 79">
            <a:extLst>
              <a:ext uri="{FF2B5EF4-FFF2-40B4-BE49-F238E27FC236}">
                <a16:creationId xmlns:a16="http://schemas.microsoft.com/office/drawing/2014/main" id="{50BFC4A8-97A3-4D4A-A675-1A94B96D5EDB}"/>
              </a:ext>
            </a:extLst>
          </p:cNvPr>
          <p:cNvGrpSpPr/>
          <p:nvPr/>
        </p:nvGrpSpPr>
        <p:grpSpPr>
          <a:xfrm>
            <a:off x="1084255" y="4723526"/>
            <a:ext cx="10615349" cy="2128164"/>
            <a:chOff x="1078544" y="1577390"/>
            <a:chExt cx="10615349" cy="2128164"/>
          </a:xfrm>
        </p:grpSpPr>
        <p:grpSp>
          <p:nvGrpSpPr>
            <p:cNvPr id="81" name="组合 80">
              <a:extLst>
                <a:ext uri="{FF2B5EF4-FFF2-40B4-BE49-F238E27FC236}">
                  <a16:creationId xmlns:a16="http://schemas.microsoft.com/office/drawing/2014/main" id="{1C3D4F7A-E9AD-4A33-AD3C-A763EC3D2ED1}"/>
                </a:ext>
              </a:extLst>
            </p:cNvPr>
            <p:cNvGrpSpPr/>
            <p:nvPr/>
          </p:nvGrpSpPr>
          <p:grpSpPr>
            <a:xfrm>
              <a:off x="1078544" y="1631086"/>
              <a:ext cx="809837" cy="1113914"/>
              <a:chOff x="611284" y="1140955"/>
              <a:chExt cx="809837" cy="1113914"/>
            </a:xfrm>
          </p:grpSpPr>
          <p:sp>
            <p:nvSpPr>
              <p:cNvPr id="84" name="文本框 83">
                <a:extLst>
                  <a:ext uri="{FF2B5EF4-FFF2-40B4-BE49-F238E27FC236}">
                    <a16:creationId xmlns:a16="http://schemas.microsoft.com/office/drawing/2014/main" id="{E1808235-FE81-456C-B980-61ED3B753089}"/>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85" name="组合 84">
                <a:extLst>
                  <a:ext uri="{FF2B5EF4-FFF2-40B4-BE49-F238E27FC236}">
                    <a16:creationId xmlns:a16="http://schemas.microsoft.com/office/drawing/2014/main" id="{213382CC-8517-4495-B004-AF43F1BAA9EF}"/>
                  </a:ext>
                </a:extLst>
              </p:cNvPr>
              <p:cNvGrpSpPr/>
              <p:nvPr/>
            </p:nvGrpSpPr>
            <p:grpSpPr>
              <a:xfrm rot="11641273">
                <a:off x="1059438" y="1140955"/>
                <a:ext cx="246536" cy="1113914"/>
                <a:chOff x="499860" y="916478"/>
                <a:chExt cx="1125740" cy="5086389"/>
              </a:xfrm>
            </p:grpSpPr>
            <p:cxnSp>
              <p:nvCxnSpPr>
                <p:cNvPr id="86" name="直接连接符 85">
                  <a:extLst>
                    <a:ext uri="{FF2B5EF4-FFF2-40B4-BE49-F238E27FC236}">
                      <a16:creationId xmlns:a16="http://schemas.microsoft.com/office/drawing/2014/main" id="{865387BC-0907-4000-B6EB-2DD561FF8CC3}"/>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87" name="矩形 86">
                  <a:extLst>
                    <a:ext uri="{FF2B5EF4-FFF2-40B4-BE49-F238E27FC236}">
                      <a16:creationId xmlns:a16="http://schemas.microsoft.com/office/drawing/2014/main" id="{57C8BA53-9F89-4717-BAAB-F69F4D673808}"/>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82" name="矩形 81">
              <a:extLst>
                <a:ext uri="{FF2B5EF4-FFF2-40B4-BE49-F238E27FC236}">
                  <a16:creationId xmlns:a16="http://schemas.microsoft.com/office/drawing/2014/main" id="{F8545688-F404-41E8-A697-1E94FD2FCA7A}"/>
                </a:ext>
              </a:extLst>
            </p:cNvPr>
            <p:cNvSpPr/>
            <p:nvPr/>
          </p:nvSpPr>
          <p:spPr>
            <a:xfrm>
              <a:off x="1979607" y="1577390"/>
              <a:ext cx="2031325"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多道程序系统</a:t>
              </a:r>
            </a:p>
          </p:txBody>
        </p:sp>
        <p:sp>
          <p:nvSpPr>
            <p:cNvPr id="83" name="矩形 82">
              <a:extLst>
                <a:ext uri="{FF2B5EF4-FFF2-40B4-BE49-F238E27FC236}">
                  <a16:creationId xmlns:a16="http://schemas.microsoft.com/office/drawing/2014/main" id="{7879DA74-402D-4FE3-BE49-9F7E3E6928A5}"/>
                </a:ext>
              </a:extLst>
            </p:cNvPr>
            <p:cNvSpPr/>
            <p:nvPr/>
          </p:nvSpPr>
          <p:spPr>
            <a:xfrm>
              <a:off x="2177360" y="2081648"/>
              <a:ext cx="9516533" cy="1623906"/>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计算机需要能够同时处理多个具有独立功能的程序</a:t>
              </a:r>
              <a:endParaRPr lang="en-US" altLang="zh-CN" b="1" dirty="0"/>
            </a:p>
            <a:p>
              <a:pPr marL="285750" indent="-285750">
                <a:lnSpc>
                  <a:spcPct val="120000"/>
                </a:lnSpc>
                <a:spcBef>
                  <a:spcPts val="600"/>
                </a:spcBef>
                <a:buFont typeface="Arial" panose="020B0604020202020204" pitchFamily="34" charset="0"/>
                <a:buChar char="•"/>
              </a:pPr>
              <a:r>
                <a:rPr lang="zh-CN" altLang="en-US" b="1" dirty="0"/>
                <a:t>独立性：每道程序逻辑上独立</a:t>
              </a:r>
              <a:endParaRPr lang="en-US" altLang="zh-CN" b="1" dirty="0"/>
            </a:p>
            <a:p>
              <a:pPr marL="285750" indent="-285750">
                <a:lnSpc>
                  <a:spcPct val="120000"/>
                </a:lnSpc>
                <a:spcBef>
                  <a:spcPts val="600"/>
                </a:spcBef>
                <a:buFont typeface="Arial" panose="020B0604020202020204" pitchFamily="34" charset="0"/>
                <a:buChar char="•"/>
              </a:pPr>
              <a:r>
                <a:rPr lang="zh-CN" altLang="en-US" b="1" dirty="0"/>
                <a:t>随机性：程序和数据的输入与执行的开始时间是随机的</a:t>
              </a:r>
              <a:endParaRPr lang="en-US" altLang="zh-CN" b="1" dirty="0"/>
            </a:p>
            <a:p>
              <a:pPr marL="285750" indent="-285750">
                <a:lnSpc>
                  <a:spcPct val="120000"/>
                </a:lnSpc>
                <a:spcBef>
                  <a:spcPts val="600"/>
                </a:spcBef>
                <a:buFont typeface="Arial" panose="020B0604020202020204" pitchFamily="34" charset="0"/>
                <a:buChar char="•"/>
              </a:pPr>
              <a:r>
                <a:rPr lang="zh-CN" altLang="en-US" b="1" dirty="0"/>
                <a:t>资源共享性：</a:t>
              </a:r>
              <a:r>
                <a:rPr lang="en-US" altLang="zh-CN" b="1" dirty="0"/>
                <a:t>CPU</a:t>
              </a:r>
              <a:r>
                <a:rPr lang="zh-CN" altLang="en-US" b="1" dirty="0"/>
                <a:t>、</a:t>
              </a:r>
              <a:r>
                <a:rPr lang="en-US" altLang="zh-CN" b="1" dirty="0"/>
                <a:t>IO</a:t>
              </a:r>
              <a:r>
                <a:rPr lang="zh-CN" altLang="en-US" b="1" dirty="0"/>
                <a:t>、内存等</a:t>
              </a:r>
            </a:p>
          </p:txBody>
        </p:sp>
      </p:grpSp>
    </p:spTree>
    <p:extLst>
      <p:ext uri="{BB962C8B-B14F-4D97-AF65-F5344CB8AC3E}">
        <p14:creationId xmlns:p14="http://schemas.microsoft.com/office/powerpoint/2010/main" val="2657100097"/>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5">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cap="flat" cmpd="sng" algn="ctr">
          <a:solidFill>
            <a:schemeClr val="accent1"/>
          </a:solidFill>
          <a:prstDash val="solid"/>
          <a:round/>
          <a:headEnd type="none" w="med" len="med"/>
          <a:tailEnd type="none" w="med" len="med"/>
        </a:ln>
      </a:spPr>
      <a:bodyPr rtlCol="0" anchor="ctr"/>
      <a:lstStyle>
        <a:defPPr algn="ctr">
          <a:defRPr sz="1600" dirty="0" smtClean="0"/>
        </a:defPPr>
      </a:lstStyle>
      <a:style>
        <a:lnRef idx="0">
          <a:scrgbClr r="0" g="0" b="0"/>
        </a:lnRef>
        <a:fillRef idx="0">
          <a:scrgbClr r="0" g="0" b="0"/>
        </a:fillRef>
        <a:effectRef idx="0">
          <a:scrgbClr r="0" g="0" b="0"/>
        </a:effectRef>
        <a:fontRef idx="minor">
          <a:schemeClr val="accent1"/>
        </a:fontRef>
      </a:style>
    </a:spDef>
    <a:lnDef>
      <a:spPr>
        <a:ln>
          <a:tailEnd type="triangle"/>
        </a:ln>
      </a:spPr>
      <a:bodyPr/>
      <a:lstStyle/>
      <a:style>
        <a:lnRef idx="3">
          <a:schemeClr val="dk1"/>
        </a:lnRef>
        <a:fillRef idx="0">
          <a:schemeClr val="dk1"/>
        </a:fillRef>
        <a:effectRef idx="2">
          <a:schemeClr val="dk1"/>
        </a:effectRef>
        <a:fontRef idx="minor">
          <a:schemeClr val="tx1"/>
        </a:fontRef>
      </a:style>
    </a:lnDef>
    <a:txDef>
      <a:spPr>
        <a:noFill/>
      </a:spPr>
      <a:bodyPr wrap="square" rtlCol="0">
        <a:spAutoFit/>
      </a:bodyPr>
      <a:lstStyle>
        <a:defPPr algn="l">
          <a:lnSpc>
            <a:spcPct val="150000"/>
          </a:lnSpc>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24622</TotalTime>
  <Words>7146</Words>
  <Application>Microsoft Office PowerPoint</Application>
  <PresentationFormat>宽屏</PresentationFormat>
  <Paragraphs>1472</Paragraphs>
  <Slides>77</Slides>
  <Notes>66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77</vt:i4>
      </vt:variant>
    </vt:vector>
  </HeadingPairs>
  <TitlesOfParts>
    <vt:vector size="86" baseType="lpstr">
      <vt:lpstr>等线</vt:lpstr>
      <vt:lpstr>Segoe UI Light</vt:lpstr>
      <vt:lpstr>微软雅黑</vt:lpstr>
      <vt:lpstr>Century Gothic</vt:lpstr>
      <vt:lpstr>Wingdings</vt:lpstr>
      <vt:lpstr>楷体</vt:lpstr>
      <vt:lpstr>Arial</vt:lpstr>
      <vt:lpstr>Monotype Sorts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张 志超</cp:lastModifiedBy>
  <cp:revision>439</cp:revision>
  <dcterms:created xsi:type="dcterms:W3CDTF">2015-08-18T02:51:41Z</dcterms:created>
  <dcterms:modified xsi:type="dcterms:W3CDTF">2021-10-18T07:39:18Z</dcterms:modified>
  <cp:category/>
</cp:coreProperties>
</file>